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Gill Sans MT" panose="020B0502020104020203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A388AC-4C9B-4DD2-80DB-93020F7B04BD}">
  <a:tblStyle styleId="{B0A388AC-4C9B-4DD2-80DB-93020F7B04BD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827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8350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1687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590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history.house.gov/Institution/Election-Statistics/Election-Statistic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12775" y="76200"/>
            <a:ext cx="8074024" cy="1642304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3959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Assessing normality; Wilcoxon Tests</a:t>
            </a:r>
            <a:br>
              <a:rPr lang="en-US" sz="3959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3959" b="0" i="0" u="none" strike="noStrike" cap="none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www.socsci.uci.edu/~noviello/COMMON/HUMOR/Statistics_Cartoon-Extrapolatin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905000"/>
            <a:ext cx="5834851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76200" y="223400"/>
            <a:ext cx="89733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your samples aren’t normal?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17400" y="1139225"/>
            <a:ext cx="5085900" cy="526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tests are one common alternative.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Two tests: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2800" b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Rank sum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alternative to two sample t-test</a:t>
            </a:r>
            <a:b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2800" b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Matched-Pairs Signed-ranks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: alternative to matched pairs test</a:t>
            </a:r>
          </a:p>
        </p:txBody>
      </p:sp>
      <p:pic>
        <p:nvPicPr>
          <p:cNvPr id="166" name="Shape 166" descr="Frank Wilcox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0" y="1176516"/>
            <a:ext cx="2876550" cy="356442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5867400" y="4953000"/>
            <a:ext cx="2493951" cy="1261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Frank Wilcoxon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Speed demon </a:t>
            </a:r>
            <a:br>
              <a:rPr lang="en-US" sz="24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4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statistician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161500" y="152400"/>
            <a:ext cx="79812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5181600" y="953869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04800" y="1447800"/>
            <a:ext cx="4038599" cy="4401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Question: Is the number of Atlantic storms significantly different in El Nino years compared to La Nina years?</a:t>
            </a:r>
          </a:p>
        </p:txBody>
      </p:sp>
      <p:graphicFrame>
        <p:nvGraphicFramePr>
          <p:cNvPr id="176" name="Shape 176"/>
          <p:cNvGraphicFramePr/>
          <p:nvPr/>
        </p:nvGraphicFramePr>
        <p:xfrm>
          <a:off x="5181600" y="1905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161500" y="152400"/>
            <a:ext cx="79812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5181600" y="953869"/>
            <a:ext cx="3352800" cy="708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04800" y="1447800"/>
            <a:ext cx="4500664" cy="4401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Convert your data to ordinal ranks.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When tied, average the rank.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Here—there are two 0s, so average 1 and 2.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Two 1s, average 3 and 4…</a:t>
            </a:r>
          </a:p>
        </p:txBody>
      </p:sp>
      <p:graphicFrame>
        <p:nvGraphicFramePr>
          <p:cNvPr id="185" name="Shape 185"/>
          <p:cNvGraphicFramePr/>
          <p:nvPr/>
        </p:nvGraphicFramePr>
        <p:xfrm>
          <a:off x="5181600" y="1905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161500" y="152400"/>
            <a:ext cx="69168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5533739" y="258156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04800" y="1447800"/>
            <a:ext cx="4038599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Then sum the ranks in each column.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If the two columns are equal, the ranks should also be equal.</a:t>
            </a:r>
          </a:p>
        </p:txBody>
      </p:sp>
      <p:graphicFrame>
        <p:nvGraphicFramePr>
          <p:cNvPr id="194" name="Shape 194"/>
          <p:cNvGraphicFramePr/>
          <p:nvPr/>
        </p:nvGraphicFramePr>
        <p:xfrm>
          <a:off x="5533739" y="1143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5" name="Shape 195"/>
          <p:cNvSpPr/>
          <p:nvPr/>
        </p:nvSpPr>
        <p:spPr>
          <a:xfrm>
            <a:off x="6172200" y="1524000"/>
            <a:ext cx="685799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7772400" y="1524000"/>
            <a:ext cx="762000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5715000" y="5950003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161498" y="152400"/>
            <a:ext cx="537224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990600" y="2438400"/>
            <a:ext cx="3348994" cy="14302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457200" y="854599"/>
            <a:ext cx="8153399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Compare the </a:t>
            </a:r>
            <a:r>
              <a:rPr lang="en-US" sz="32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observed 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rank sum to that we’d expect if the two groups were equal</a:t>
            </a:r>
          </a:p>
        </p:txBody>
      </p:sp>
      <p:cxnSp>
        <p:nvCxnSpPr>
          <p:cNvPr id="206" name="Shape 206"/>
          <p:cNvCxnSpPr/>
          <p:nvPr/>
        </p:nvCxnSpPr>
        <p:spPr>
          <a:xfrm rot="10800000">
            <a:off x="1524000" y="3581399"/>
            <a:ext cx="0" cy="762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7" name="Shape 207"/>
          <p:cNvSpPr txBox="1"/>
          <p:nvPr/>
        </p:nvSpPr>
        <p:spPr>
          <a:xfrm>
            <a:off x="610737" y="4343400"/>
            <a:ext cx="2358177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This statistic is a normal distribution</a:t>
            </a:r>
          </a:p>
        </p:txBody>
      </p:sp>
      <p:cxnSp>
        <p:nvCxnSpPr>
          <p:cNvPr id="208" name="Shape 208"/>
          <p:cNvCxnSpPr/>
          <p:nvPr/>
        </p:nvCxnSpPr>
        <p:spPr>
          <a:xfrm>
            <a:off x="4191001" y="2839872"/>
            <a:ext cx="838198" cy="43672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9" name="Shape 209"/>
          <p:cNvSpPr txBox="1"/>
          <p:nvPr/>
        </p:nvSpPr>
        <p:spPr>
          <a:xfrm>
            <a:off x="4610100" y="3153531"/>
            <a:ext cx="4542013" cy="11294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10" name="Shape 210"/>
          <p:cNvCxnSpPr/>
          <p:nvPr/>
        </p:nvCxnSpPr>
        <p:spPr>
          <a:xfrm>
            <a:off x="3490987" y="3935166"/>
            <a:ext cx="685799" cy="6326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1" name="Shape 211"/>
          <p:cNvSpPr txBox="1"/>
          <p:nvPr/>
        </p:nvSpPr>
        <p:spPr>
          <a:xfrm>
            <a:off x="3031958" y="4567866"/>
            <a:ext cx="5578642" cy="154734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12" name="Shape 212"/>
          <p:cNvCxnSpPr/>
          <p:nvPr/>
        </p:nvCxnSpPr>
        <p:spPr>
          <a:xfrm>
            <a:off x="1789825" y="2438400"/>
            <a:ext cx="591404" cy="12611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3" name="Shape 213"/>
          <p:cNvSpPr txBox="1"/>
          <p:nvPr/>
        </p:nvSpPr>
        <p:spPr>
          <a:xfrm>
            <a:off x="457200" y="1931816"/>
            <a:ext cx="235817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W statistic for sample 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161498" y="152400"/>
            <a:ext cx="537224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5533739" y="258156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graphicFrame>
        <p:nvGraphicFramePr>
          <p:cNvPr id="221" name="Shape 221"/>
          <p:cNvGraphicFramePr/>
          <p:nvPr/>
        </p:nvGraphicFramePr>
        <p:xfrm>
          <a:off x="5533739" y="1143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2" name="Shape 222"/>
          <p:cNvSpPr/>
          <p:nvPr/>
        </p:nvSpPr>
        <p:spPr>
          <a:xfrm>
            <a:off x="6172200" y="1524000"/>
            <a:ext cx="685799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7772400" y="1524000"/>
            <a:ext cx="762000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5715000" y="5950003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81000" y="1219200"/>
            <a:ext cx="4542013" cy="11294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408295" y="2667000"/>
            <a:ext cx="4810741" cy="11294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442247" y="4114800"/>
            <a:ext cx="2555314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161498" y="152400"/>
            <a:ext cx="537224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5533739" y="258156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graphicFrame>
        <p:nvGraphicFramePr>
          <p:cNvPr id="235" name="Shape 235"/>
          <p:cNvGraphicFramePr/>
          <p:nvPr/>
        </p:nvGraphicFramePr>
        <p:xfrm>
          <a:off x="5533739" y="1143000"/>
          <a:ext cx="3352800" cy="456762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6" name="Shape 236"/>
          <p:cNvSpPr/>
          <p:nvPr/>
        </p:nvSpPr>
        <p:spPr>
          <a:xfrm>
            <a:off x="6172200" y="1524000"/>
            <a:ext cx="685799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7772400" y="1524000"/>
            <a:ext cx="762000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5715000" y="5950003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61498" y="1219200"/>
            <a:ext cx="4907496" cy="13653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63773" y="2758043"/>
            <a:ext cx="5018424" cy="13653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239375" y="4267200"/>
            <a:ext cx="2005805" cy="52321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161498" y="152400"/>
            <a:ext cx="537224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Rank Sum test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5533739" y="258156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graphicFrame>
        <p:nvGraphicFramePr>
          <p:cNvPr id="249" name="Shape 249"/>
          <p:cNvGraphicFramePr/>
          <p:nvPr/>
        </p:nvGraphicFramePr>
        <p:xfrm>
          <a:off x="5533739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/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50" name="Shape 250"/>
          <p:cNvSpPr/>
          <p:nvPr/>
        </p:nvSpPr>
        <p:spPr>
          <a:xfrm>
            <a:off x="6172200" y="1524000"/>
            <a:ext cx="685799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7772400" y="1524000"/>
            <a:ext cx="762000" cy="426719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5715000" y="5950003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381000" y="1219200"/>
            <a:ext cx="3348994" cy="14302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408295" y="2819400"/>
            <a:ext cx="4377159" cy="12613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444375" y="4267200"/>
            <a:ext cx="2908424" cy="70788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161498" y="5411394"/>
            <a:ext cx="5020101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Shows a significant difference between years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573199" y="862550"/>
            <a:ext cx="85197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Non-parametric version of a matched pairs test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600502" y="1464942"/>
            <a:ext cx="80727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1313" marR="0" lvl="0" indent="-341313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Goal is to compare changes in rank between matched samples</a:t>
            </a:r>
          </a:p>
        </p:txBody>
      </p:sp>
      <p:graphicFrame>
        <p:nvGraphicFramePr>
          <p:cNvPr id="265" name="Shape 265"/>
          <p:cNvGraphicFramePr/>
          <p:nvPr/>
        </p:nvGraphicFramePr>
        <p:xfrm>
          <a:off x="6705600" y="2667000"/>
          <a:ext cx="2090100" cy="3457575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69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66" name="Shape 266"/>
          <p:cNvSpPr txBox="1"/>
          <p:nvPr/>
        </p:nvSpPr>
        <p:spPr>
          <a:xfrm>
            <a:off x="685800" y="5141892"/>
            <a:ext cx="5984336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Regional cities’ national rank for population growth in previous 10 years 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929812" y="3049050"/>
            <a:ext cx="54963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Question: Did the rank of this region’s cities change significantly?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28600" y="1905000"/>
            <a:ext cx="449580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First find the </a:t>
            </a:r>
            <a:r>
              <a:rPr lang="en-US" sz="32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absolute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difference in ranks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Then assign ranks—averaging any ties.</a:t>
            </a:r>
          </a:p>
        </p:txBody>
      </p:sp>
      <p:graphicFrame>
        <p:nvGraphicFramePr>
          <p:cNvPr id="275" name="Shape 275"/>
          <p:cNvGraphicFramePr/>
          <p:nvPr/>
        </p:nvGraphicFramePr>
        <p:xfrm>
          <a:off x="5697939" y="1770797"/>
          <a:ext cx="3217500" cy="3457575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80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 (4)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 (10)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76200" y="223400"/>
            <a:ext cx="88416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QQ plot: comparing % against actual value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150" y="1478375"/>
            <a:ext cx="7782000" cy="52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65625" y="1382300"/>
            <a:ext cx="5334000" cy="206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Sum all positive ranks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(where 2000 &gt; 2010)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sum all negative ranks</a:t>
            </a:r>
          </a:p>
        </p:txBody>
      </p:sp>
      <p:graphicFrame>
        <p:nvGraphicFramePr>
          <p:cNvPr id="283" name="Shape 283"/>
          <p:cNvGraphicFramePr/>
          <p:nvPr/>
        </p:nvGraphicFramePr>
        <p:xfrm>
          <a:off x="5697939" y="1770797"/>
          <a:ext cx="3217500" cy="3457575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80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 (4)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 (10)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84" name="Shape 284"/>
          <p:cNvSpPr txBox="1"/>
          <p:nvPr/>
        </p:nvSpPr>
        <p:spPr>
          <a:xfrm>
            <a:off x="27201" y="5379975"/>
            <a:ext cx="90384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</a:t>
            </a:r>
            <a:r>
              <a:rPr lang="en-US" sz="30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</a:t>
            </a: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sum of positive ranks (C, E, H): 10.5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</a:t>
            </a:r>
            <a:r>
              <a:rPr lang="en-US" sz="30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</a:t>
            </a: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sum of negative ranks (A, B, D, F, G, I, J): 44.5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228600" y="1905000"/>
            <a:ext cx="5333999" cy="3046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two tailed tests, use the smaller T (T</a:t>
            </a:r>
            <a:r>
              <a:rPr lang="en-US" sz="32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here)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one tailed tests, use the T that has less “members” (also T</a:t>
            </a:r>
            <a:r>
              <a:rPr lang="en-US" sz="32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in this case—only 3 cities) </a:t>
            </a:r>
          </a:p>
        </p:txBody>
      </p:sp>
      <p:graphicFrame>
        <p:nvGraphicFramePr>
          <p:cNvPr id="292" name="Shape 292"/>
          <p:cNvGraphicFramePr/>
          <p:nvPr/>
        </p:nvGraphicFramePr>
        <p:xfrm>
          <a:off x="5697939" y="1770797"/>
          <a:ext cx="3217500" cy="3457575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80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Diff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3 (4)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 (1.5)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 (3)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6 (10)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4 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 (8.5)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3" name="Shape 293"/>
          <p:cNvSpPr txBox="1"/>
          <p:nvPr/>
        </p:nvSpPr>
        <p:spPr>
          <a:xfrm>
            <a:off x="25876" y="5562600"/>
            <a:ext cx="9038500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</a:t>
            </a:r>
            <a:r>
              <a:rPr lang="en-US" sz="30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</a:t>
            </a: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sum of positive ranks (C, E, H): 10.5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</a:t>
            </a:r>
            <a:r>
              <a:rPr lang="en-US" sz="3000" baseline="-25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</a:t>
            </a: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is the sum of negative ranks (A, B, D, F, G, I, J): 44.5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/>
        </p:nvSpPr>
        <p:spPr>
          <a:xfrm>
            <a:off x="0" y="152400"/>
            <a:ext cx="909281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Matched Pairs Signed-Ranks test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69605" y="990600"/>
            <a:ext cx="5965543" cy="21337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69605" y="3200400"/>
            <a:ext cx="6422784" cy="213378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69605" y="5715000"/>
            <a:ext cx="2681888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799764" y="5499555"/>
            <a:ext cx="5333999" cy="107721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2856" t="-7344" b="-17512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0" y="152400"/>
            <a:ext cx="3203376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Wilcoxon in R</a:t>
            </a: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76400"/>
            <a:ext cx="7523355" cy="12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509047" y="256095"/>
            <a:ext cx="8634953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Project check in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Question: What changes do we see in election districts and gerrymandering between 1992 and 2016?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Data: </a:t>
            </a: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  <a:hlinkClick r:id="rId3"/>
              </a:rPr>
              <a:t>Vote in U.S. House elections</a:t>
            </a: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, census data </a:t>
            </a: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191504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509047" y="256095"/>
            <a:ext cx="8427563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Format: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 smtClean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Descriptive stats for race, poverty, and district compactness, and election results in both years (tables and maps).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 smtClean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 between these </a:t>
            </a: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variables</a:t>
            </a: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Compute efficiency gap in both years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 smtClean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641400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509047" y="256095"/>
            <a:ext cx="8427563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Questions for you: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 smtClean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Break up by states or years?</a:t>
            </a:r>
            <a:endParaRPr lang="en-US" sz="4000" dirty="0" smtClean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Worth </a:t>
            </a: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doing </a:t>
            </a: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multiple</a:t>
            </a: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years?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Compactness and election results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Criteria for eligible state?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 smtClean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53452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82500" y="34475"/>
            <a:ext cx="82614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Testing normality with QQ plots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Comparing actual data with a normal distribution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642637"/>
            <a:ext cx="7880400" cy="513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Shape 109"/>
          <p:cNvCxnSpPr/>
          <p:nvPr/>
        </p:nvCxnSpPr>
        <p:spPr>
          <a:xfrm flipH="1">
            <a:off x="1981200" y="2209800"/>
            <a:ext cx="990600" cy="1524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0" name="Shape 110"/>
          <p:cNvSpPr txBox="1"/>
          <p:nvPr/>
        </p:nvSpPr>
        <p:spPr>
          <a:xfrm>
            <a:off x="1295400" y="1752600"/>
            <a:ext cx="31614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% rank of actual data</a:t>
            </a:r>
          </a:p>
        </p:txBody>
      </p:sp>
      <p:cxnSp>
        <p:nvCxnSpPr>
          <p:cNvPr id="111" name="Shape 111"/>
          <p:cNvCxnSpPr/>
          <p:nvPr/>
        </p:nvCxnSpPr>
        <p:spPr>
          <a:xfrm flipH="1">
            <a:off x="5257800" y="4180764"/>
            <a:ext cx="990600" cy="1524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2" name="Shape 112"/>
          <p:cNvSpPr txBox="1"/>
          <p:nvPr/>
        </p:nvSpPr>
        <p:spPr>
          <a:xfrm>
            <a:off x="4031285" y="3349766"/>
            <a:ext cx="44343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comparison with hypothetical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		normal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7" y="35050"/>
            <a:ext cx="7324725" cy="52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519" y="3905875"/>
            <a:ext cx="3965925" cy="2836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2" y="53900"/>
            <a:ext cx="7324725" cy="52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794" y="3917050"/>
            <a:ext cx="4029550" cy="2881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2" y="86675"/>
            <a:ext cx="7324725" cy="52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119" y="3992625"/>
            <a:ext cx="3895725" cy="2786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1143000" y="1759296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304800" y="358912"/>
            <a:ext cx="8229598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2800" b="1" i="1" dirty="0" err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Shaprio</a:t>
            </a:r>
            <a:r>
              <a:rPr lang="en-US" sz="2800" b="1" i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-Welk normality test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also compares the </a:t>
            </a:r>
            <a:r>
              <a:rPr lang="en-US" sz="28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actual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distribution to a </a:t>
            </a:r>
            <a:r>
              <a:rPr lang="en-US" sz="28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normal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distribution, but takes multiple measures.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Some claim this test has more power when compared to other 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tests, especially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with small samples.</a:t>
            </a:r>
          </a:p>
        </p:txBody>
      </p:sp>
      <p:pic>
        <p:nvPicPr>
          <p:cNvPr id="141" name="Shape 141" descr="http://blog.fellstat.com/wp-content/uploads/2011/10/tmp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4514" y="3467455"/>
            <a:ext cx="3899883" cy="3244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1143000" y="1759296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228600" y="167083"/>
            <a:ext cx="8229598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Normality tests in 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796826"/>
            <a:ext cx="5209571" cy="2342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76200" y="223400"/>
            <a:ext cx="89229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if your samples aren’t normal?</a:t>
            </a:r>
          </a:p>
        </p:txBody>
      </p:sp>
      <p:graphicFrame>
        <p:nvGraphicFramePr>
          <p:cNvPr id="156" name="Shape 156"/>
          <p:cNvGraphicFramePr/>
          <p:nvPr/>
        </p:nvGraphicFramePr>
        <p:xfrm>
          <a:off x="5181600" y="1847159"/>
          <a:ext cx="3352800" cy="4629900"/>
        </p:xfrm>
        <a:graphic>
          <a:graphicData uri="http://schemas.openxmlformats.org/drawingml/2006/table">
            <a:tbl>
              <a:tblPr>
                <a:noFill/>
                <a:tableStyleId>{B0A388AC-4C9B-4DD2-80DB-93020F7B04BD}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0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5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1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12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3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17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1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7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6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10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0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2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8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4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/>
                        <a:t>6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7" name="Shape 157"/>
          <p:cNvSpPr txBox="1"/>
          <p:nvPr/>
        </p:nvSpPr>
        <p:spPr>
          <a:xfrm>
            <a:off x="5181600" y="953869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04800" y="1447800"/>
            <a:ext cx="4038599" cy="48320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Random sample of hurricanes in El Nino and La Nina years—11 each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Why might this distribution NOT be normal?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 need a </a:t>
            </a:r>
            <a:r>
              <a:rPr lang="en-US" sz="28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non-parametric</a:t>
            </a:r>
            <a:r>
              <a:rPr lang="en-US" sz="28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test with data that’s not normal.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1502</Words>
  <Application>Microsoft Office PowerPoint</Application>
  <PresentationFormat>On-screen Show (4:3)</PresentationFormat>
  <Paragraphs>474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Gill Sans MT</vt:lpstr>
      <vt:lpstr>Times New Roman</vt:lpstr>
      <vt:lpstr>Arial</vt:lpstr>
      <vt:lpstr>Office Theme</vt:lpstr>
      <vt:lpstr>Assessing normality; Wilcoxon Tests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normality; Wilcoxon Tests</dc:title>
  <dc:creator>Gerald Shannon</dc:creator>
  <cp:lastModifiedBy>Jerry Shannon</cp:lastModifiedBy>
  <cp:revision>5</cp:revision>
  <dcterms:modified xsi:type="dcterms:W3CDTF">2017-10-30T15:57:47Z</dcterms:modified>
</cp:coreProperties>
</file>