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74" r:id="rId8"/>
    <p:sldId id="264" r:id="rId9"/>
    <p:sldId id="275" r:id="rId10"/>
    <p:sldId id="26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71" r:id="rId22"/>
    <p:sldId id="272" r:id="rId23"/>
    <p:sldId id="289" r:id="rId24"/>
    <p:sldId id="273" r:id="rId25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11DF5C-3520-47C9-ADED-5EC0DCEEE55D}">
  <a:tblStyle styleId="{8711DF5C-3520-47C9-ADED-5EC0DCEEE55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8AF90DD-778C-4D77-AC10-0BF58C59CF45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7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31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86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22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21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56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2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744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03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91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95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734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81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62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4400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avagechickens.com/images/chickenstat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447800"/>
            <a:ext cx="4495800" cy="443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2409262876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3513292"/>
            <a:ext cx="5466896" cy="30880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1609515462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3421796"/>
            <a:ext cx="6134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7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3" y="3494217"/>
            <a:ext cx="5668283" cy="32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088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24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204046"/>
            <a:ext cx="4182857" cy="3506370"/>
          </a:xfrm>
          <a:prstGeom prst="rect">
            <a:avLst/>
          </a:prstGeom>
        </p:spPr>
      </p:pic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447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Elevation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9" y="3289343"/>
            <a:ext cx="4000522" cy="33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to Coast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1" y="3279990"/>
            <a:ext cx="4082162" cy="34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0.05**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endParaRPr lang="en-US"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to Coast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1" y="3279990"/>
            <a:ext cx="4082162" cy="34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31"/>
          <p:cNvSpPr txBox="1"/>
          <p:nvPr/>
        </p:nvSpPr>
        <p:spPr>
          <a:xfrm>
            <a:off x="217713" y="192697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Diagnostics: Residuals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7" y="792862"/>
            <a:ext cx="3562370" cy="298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07" y="2122714"/>
            <a:ext cx="5210051" cy="43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9" name="Shape 11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0" name="Shape 12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919433"/>
            <a:ext cx="5889451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066800" y="4419600"/>
            <a:ext cx="7010400" cy="144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Sometimes, one variable isn’t enough.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31"/>
          <p:cNvSpPr txBox="1"/>
          <p:nvPr/>
        </p:nvSpPr>
        <p:spPr>
          <a:xfrm>
            <a:off x="217713" y="192697"/>
            <a:ext cx="7228116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Diagnostics: Outliers &amp; </a:t>
            </a:r>
            <a:r>
              <a:rPr lang="en-US" sz="2400" dirty="0" err="1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heteroskedasticity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0" y="704991"/>
            <a:ext cx="3337209" cy="2797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439" y="2377239"/>
            <a:ext cx="4908083" cy="411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41" y="792861"/>
            <a:ext cx="3800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50400" y="138200"/>
            <a:ext cx="8593200" cy="363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Which variables to choose?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191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Char char="●"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 previous theories say?</a:t>
            </a:r>
          </a:p>
          <a:p>
            <a:pPr marL="457200" marR="0" lvl="0" indent="-4191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Char char="●"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results of past research?</a:t>
            </a: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 are often added in </a:t>
            </a: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groups</a:t>
            </a: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(climate related, population density, etc.)</a:t>
            </a:r>
            <a:endParaRPr lang="en-US"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09600" y="304800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Watch out for </a:t>
            </a:r>
            <a:r>
              <a:rPr lang="en-US" sz="40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multicollinearity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two variables are closely correlated, they can bias the model. Tests like VIF can diagnose this, or just create a correlation matrix with your independent variables.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09600" y="304800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and our variables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 Inflation Factor (VIF)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Higher is worse. Ideally &lt; 4 or 5.</a:t>
            </a:r>
            <a:endParaRPr lang="en-US" sz="3200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318"/>
          <a:stretch/>
        </p:blipFill>
        <p:spPr>
          <a:xfrm>
            <a:off x="1416822" y="1338606"/>
            <a:ext cx="6841398" cy="2047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0202" b="15219"/>
          <a:stretch/>
        </p:blipFill>
        <p:spPr>
          <a:xfrm>
            <a:off x="1513066" y="4753138"/>
            <a:ext cx="6648910" cy="12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609600" y="304800"/>
            <a:ext cx="8229600" cy="54476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Dataset: County social characteristics: ACSCtyData_2014ACS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CSV File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predicts % of native born households with health insurance (nat_ins_pct)?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white (wht_pop_pct)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with HS diploma only (HSGrad_pct)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in poverty (pov_pop_pct)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each variable separately, then together.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Check model diagnostics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9" name="Shape 12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0" name="Shape 13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55575" y="160336"/>
            <a:ext cx="8912225" cy="4564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reasons for using multivariate regression</a:t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1. Because more than one independent variable might be relevant.</a:t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/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80" b="1" i="1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990600" y="2057400"/>
            <a:ext cx="7619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is the effect of both garage size and # of bathrooms on home prices?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both temperature and precipitation influence the presence of a particular tree species?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55575" y="3733800"/>
            <a:ext cx="7619999" cy="24314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2. Because you want to rule out (or “control for”) other factors.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race predict educational achievement independent of social class?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corn production influence humidity independent of precipitation patterns?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 descr="http://upload.wikimedia.org/wikipedia/commons/c/c4/2-Dice-Icon.svg"/>
          <p:cNvSpPr/>
          <p:nvPr/>
        </p:nvSpPr>
        <p:spPr>
          <a:xfrm>
            <a:off x="228600" y="228600"/>
            <a:ext cx="8378824" cy="83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simple regression is shown in this equation: </a:t>
            </a:r>
          </a:p>
        </p:txBody>
      </p:sp>
      <p:sp>
        <p:nvSpPr>
          <p:cNvPr id="140" name="Shape 14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219200" y="990600"/>
            <a:ext cx="3353546" cy="830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42" name="Shape 142" descr="http://upload.wikimedia.org/wikipedia/commons/c/c4/2-Dice-Icon.svg"/>
          <p:cNvSpPr/>
          <p:nvPr/>
        </p:nvSpPr>
        <p:spPr>
          <a:xfrm>
            <a:off x="263164" y="2362200"/>
            <a:ext cx="8378824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Multiple regression is shown by this one: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371600" y="3118175"/>
            <a:ext cx="6434517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752600" y="4495798"/>
            <a:ext cx="670752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Just like simple regression, multiple regression seeks the line with the </a:t>
            </a:r>
            <a:r>
              <a:rPr lang="en-US" sz="2800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best fit.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60375" y="228600"/>
            <a:ext cx="824520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best predictor of the date of the last frost in the spring?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98" y="2107660"/>
            <a:ext cx="5290672" cy="44343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  <a:endParaRPr lang="en-US" sz="2800" b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6" y="2195107"/>
            <a:ext cx="8553450" cy="425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  <a:endParaRPr lang="en-US" sz="2800" b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6" y="3114102"/>
            <a:ext cx="5466896" cy="3088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675" y="228600"/>
            <a:ext cx="3843660" cy="32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  <a:endParaRPr lang="en-US" sz="2800" b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4" y="3102429"/>
            <a:ext cx="5930183" cy="3322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92" y="271196"/>
            <a:ext cx="3950793" cy="3311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  <a:endParaRPr lang="en-US" sz="2800" b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03199"/>
            <a:ext cx="5981246" cy="3304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5" y="160336"/>
            <a:ext cx="3967466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974</Words>
  <Application>Microsoft Office PowerPoint</Application>
  <PresentationFormat>On-screen Show (4:3)</PresentationFormat>
  <Paragraphs>485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Gill Sans MT</vt:lpstr>
      <vt:lpstr>Calibri</vt:lpstr>
      <vt:lpstr>Arial</vt:lpstr>
      <vt:lpstr>Office Theme</vt:lpstr>
      <vt:lpstr>Multivariate regression </vt:lpstr>
      <vt:lpstr>PowerPoint Presentation</vt:lpstr>
      <vt:lpstr>Two reasons for using multivariate regression  1. Because more than one independent variable might be relevant.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regression</dc:title>
  <dc:creator>Gerald Shannon</dc:creator>
  <cp:lastModifiedBy>Jerry Shannon</cp:lastModifiedBy>
  <cp:revision>13</cp:revision>
  <dcterms:modified xsi:type="dcterms:W3CDTF">2018-11-16T16:49:13Z</dcterms:modified>
</cp:coreProperties>
</file>