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8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79" r:id="rId25"/>
    <p:sldId id="282" r:id="rId26"/>
    <p:sldId id="283" r:id="rId27"/>
    <p:sldId id="284" r:id="rId28"/>
    <p:sldId id="285" r:id="rId29"/>
    <p:sldId id="280" r:id="rId30"/>
  </p:sldIdLst>
  <p:sldSz cx="9144000" cy="6858000" type="screen4x3"/>
  <p:notesSz cx="6858000" cy="9144000"/>
  <p:embeddedFontLs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2CED45-07E1-44D6-B890-3F38FA185D91}">
  <a:tblStyle styleId="{202CED45-07E1-44D6-B890-3F38FA185D91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EE7CD127-F46E-4670-89DE-2CED0500B876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087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817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://www.cnbc.com/id/2925746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shannon75/geog4300/master/Data/Midwest_Pollen_Data.csv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4.bp.blogspot.com/_usAf1PA3XRQ/S89BRZkhZAI/AAAAAAAAAyA/XX6McT3_Qwk/s400/math+is+a+religion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95400"/>
            <a:ext cx="3733799" cy="463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 descr="http://i.usatoday.net/tech/_photos/2011/04/23/pearsonx-lar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3758578"/>
            <a:ext cx="3721100" cy="279462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4212600" y="3667021"/>
            <a:ext cx="4626600" cy="1517700"/>
          </a:xfrm>
          <a:prstGeom prst="wedgeRectCallout">
            <a:avLst>
              <a:gd name="adj1" fmla="val -81385"/>
              <a:gd name="adj2" fmla="val 8187"/>
            </a:avLst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2" name="Shape 21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3" name="Shape 21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4" name="Shape 21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298450" y="465137"/>
            <a:ext cx="8645524" cy="298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is primarily a measure of </a:t>
            </a:r>
            <a:r>
              <a:rPr lang="en-US" sz="40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</a:t>
            </a:r>
            <a:endParaRPr lang="en-US" sz="4800" b="1" i="1" dirty="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4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compares the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X,Y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with the product of the each variable’s </a:t>
            </a:r>
            <a:r>
              <a:rPr lang="en-US" sz="28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(S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X 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S</a:t>
            </a:r>
            <a:r>
              <a:rPr lang="en-US" sz="2800" baseline="-25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12600" y="3667025"/>
            <a:ext cx="4813200" cy="186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“What proportion of the variances within each variable is explained by the covariance between them?”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048125" y="6274000"/>
            <a:ext cx="50958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FFFF00"/>
                </a:solidFill>
                <a:latin typeface="Gill Sans MT"/>
                <a:ea typeface="Gill Sans MT"/>
                <a:cs typeface="Gill Sans MT"/>
                <a:sym typeface="Gill Sans MT"/>
              </a:rPr>
              <a:t>Karl Pearson.  (Unfortunately also a proponent of eugenics)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4" name="Shape 224" descr="http://upload.wikimedia.org/wikipedia/commons/c/c4/2-Dice-Icon.svg"/>
          <p:cNvSpPr/>
          <p:nvPr/>
        </p:nvSpPr>
        <p:spPr>
          <a:xfrm>
            <a:off x="155575" y="169863"/>
            <a:ext cx="7769225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we measure covariance?</a:t>
            </a:r>
          </a:p>
        </p:txBody>
      </p:sp>
      <p:sp>
        <p:nvSpPr>
          <p:cNvPr id="225" name="Shape 22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12775" y="1219200"/>
            <a:ext cx="5950026" cy="11787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638800" y="2667000"/>
            <a:ext cx="3389778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Multiply </a:t>
            </a:r>
            <a:r>
              <a:rPr lang="en-US"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difference </a:t>
            </a:r>
            <a:r>
              <a:rPr lang="en-US" sz="2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the two values for a given row from their respective means</a:t>
            </a:r>
          </a:p>
        </p:txBody>
      </p:sp>
      <p:cxnSp>
        <p:nvCxnSpPr>
          <p:cNvPr id="228" name="Shape 228"/>
          <p:cNvCxnSpPr/>
          <p:nvPr/>
        </p:nvCxnSpPr>
        <p:spPr>
          <a:xfrm rot="10800000">
            <a:off x="5638799" y="1808591"/>
            <a:ext cx="762000" cy="85840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454678" y="4564375"/>
            <a:ext cx="5100300" cy="145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12775" y="3761225"/>
            <a:ext cx="74934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formula is similar to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the variance: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37" name="Shape 237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Covariance on a scatter plot</a:t>
            </a:r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14400" y="1447800"/>
            <a:ext cx="6826490" cy="388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1828800" y="2971800"/>
            <a:ext cx="54863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0" name="Shape 240"/>
          <p:cNvSpPr txBox="1"/>
          <p:nvPr/>
        </p:nvSpPr>
        <p:spPr>
          <a:xfrm>
            <a:off x="6324600" y="2608301"/>
            <a:ext cx="95173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41" name="Shape 241"/>
          <p:cNvCxnSpPr/>
          <p:nvPr/>
        </p:nvCxnSpPr>
        <p:spPr>
          <a:xfrm>
            <a:off x="4306885" y="1828800"/>
            <a:ext cx="20760" cy="23622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4327644" y="1828800"/>
            <a:ext cx="139416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43" name="Shape 243"/>
          <p:cNvSpPr/>
          <p:nvPr/>
        </p:nvSpPr>
        <p:spPr>
          <a:xfrm>
            <a:off x="3200400" y="2971800"/>
            <a:ext cx="4075934" cy="1219199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905000" y="1781175"/>
            <a:ext cx="2037967" cy="88582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38200" y="1066800"/>
            <a:ext cx="2666999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above the average crime rate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066800" y="4199155"/>
            <a:ext cx="3012616" cy="646331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below the average crime rate</a:t>
            </a:r>
          </a:p>
        </p:txBody>
      </p:sp>
      <p:sp>
        <p:nvSpPr>
          <p:cNvPr id="247" name="Shape 247"/>
          <p:cNvSpPr/>
          <p:nvPr/>
        </p:nvSpPr>
        <p:spPr>
          <a:xfrm>
            <a:off x="1905000" y="1790700"/>
            <a:ext cx="2362200" cy="1943100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691226" y="1124633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These counties are below the average median income</a:t>
            </a:r>
          </a:p>
        </p:txBody>
      </p:sp>
      <p:sp>
        <p:nvSpPr>
          <p:cNvPr id="249" name="Shape 249"/>
          <p:cNvSpPr/>
          <p:nvPr/>
        </p:nvSpPr>
        <p:spPr>
          <a:xfrm>
            <a:off x="4327644" y="2971800"/>
            <a:ext cx="2948688" cy="1227355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495800" y="4207996"/>
            <a:ext cx="3109239" cy="64633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Gill Sans MT"/>
                <a:ea typeface="Gill Sans MT"/>
                <a:cs typeface="Gill Sans MT"/>
                <a:sym typeface="Gill Sans MT"/>
              </a:rPr>
              <a:t>and these counties are above the average median income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155575" y="1469325"/>
            <a:ext cx="4111625" cy="23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4495800" y="3810000"/>
            <a:ext cx="4353930" cy="24786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1292186" y="40416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2" name="Shape 262"/>
          <p:cNvCxnSpPr/>
          <p:nvPr/>
        </p:nvCxnSpPr>
        <p:spPr>
          <a:xfrm>
            <a:off x="2190626" y="1676400"/>
            <a:ext cx="20760" cy="14478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685800" y="1676400"/>
            <a:ext cx="1447800" cy="1447800"/>
          </a:xfrm>
          <a:prstGeom prst="rect">
            <a:avLst/>
          </a:prstGeom>
          <a:solidFill>
            <a:srgbClr val="FABF8E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362200" y="1676400"/>
            <a:ext cx="1600199" cy="1447800"/>
          </a:xfrm>
          <a:prstGeom prst="rect">
            <a:avLst/>
          </a:prstGeom>
          <a:solidFill>
            <a:srgbClr val="E36C09">
              <a:alpha val="48627"/>
            </a:srgbClr>
          </a:solidFill>
          <a:ln w="254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342861" y="2639661"/>
            <a:ext cx="126355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330623" y="1828800"/>
            <a:ext cx="126355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67" name="Shape 267"/>
          <p:cNvSpPr/>
          <p:nvPr/>
        </p:nvSpPr>
        <p:spPr>
          <a:xfrm>
            <a:off x="5850982" y="4800600"/>
            <a:ext cx="2683417" cy="762000"/>
          </a:xfrm>
          <a:prstGeom prst="rect">
            <a:avLst/>
          </a:prstGeom>
          <a:solidFill>
            <a:srgbClr val="EAF1DD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762460" y="5068357"/>
            <a:ext cx="1244315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269" name="Shape 269"/>
          <p:cNvCxnSpPr/>
          <p:nvPr/>
        </p:nvCxnSpPr>
        <p:spPr>
          <a:xfrm>
            <a:off x="5105400" y="4762500"/>
            <a:ext cx="342900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/>
          <p:nvPr/>
        </p:nvSpPr>
        <p:spPr>
          <a:xfrm>
            <a:off x="6464442" y="4114800"/>
            <a:ext cx="124431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71" name="Shape 271"/>
          <p:cNvSpPr/>
          <p:nvPr/>
        </p:nvSpPr>
        <p:spPr>
          <a:xfrm>
            <a:off x="5029200" y="4000500"/>
            <a:ext cx="1643565" cy="762000"/>
          </a:xfrm>
          <a:prstGeom prst="rect">
            <a:avLst/>
          </a:prstGeom>
          <a:solidFill>
            <a:srgbClr val="C2D59B">
              <a:alpha val="48627"/>
            </a:srgbClr>
          </a:solidFill>
          <a:ln w="2540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282" name="Shape 282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positive?</a:t>
            </a:r>
          </a:p>
        </p:txBody>
      </p:sp>
      <p:cxnSp>
        <p:nvCxnSpPr>
          <p:cNvPr id="283" name="Shape 283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5" name="Shape 285"/>
          <p:cNvSpPr/>
          <p:nvPr/>
        </p:nvSpPr>
        <p:spPr>
          <a:xfrm>
            <a:off x="4213346" y="2590800"/>
            <a:ext cx="2949453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1895475" y="3657600"/>
            <a:ext cx="2317872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943600" y="2901433"/>
            <a:ext cx="90441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+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39149" y="4096800"/>
            <a:ext cx="1350599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-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133600" y="2971800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4800600" y="294022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088471" y="3727475"/>
            <a:ext cx="7152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6071883" y="3710175"/>
            <a:ext cx="776099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990600" y="2209800"/>
            <a:ext cx="6629427" cy="3774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/>
        </p:nvSpPr>
        <p:spPr>
          <a:xfrm>
            <a:off x="4191000" y="862730"/>
            <a:ext cx="4651413" cy="9373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303" name="Shape 303" descr="http://upload.wikimedia.org/wikipedia/commons/c/c4/2-Dice-Icon.svg"/>
          <p:cNvSpPr/>
          <p:nvPr/>
        </p:nvSpPr>
        <p:spPr>
          <a:xfrm>
            <a:off x="212341" y="160338"/>
            <a:ext cx="7693025" cy="609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Where will covariance be </a:t>
            </a:r>
            <a:r>
              <a:rPr lang="en-US" sz="36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negative?</a:t>
            </a:r>
          </a:p>
        </p:txBody>
      </p:sp>
      <p:cxnSp>
        <p:nvCxnSpPr>
          <p:cNvPr id="304" name="Shape 304"/>
          <p:cNvCxnSpPr/>
          <p:nvPr/>
        </p:nvCxnSpPr>
        <p:spPr>
          <a:xfrm>
            <a:off x="4192587" y="2514600"/>
            <a:ext cx="20760" cy="2438399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>
            <a:off x="1905000" y="3657600"/>
            <a:ext cx="5257799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06" name="Shape 306"/>
          <p:cNvSpPr/>
          <p:nvPr/>
        </p:nvSpPr>
        <p:spPr>
          <a:xfrm>
            <a:off x="1895475" y="2514600"/>
            <a:ext cx="1990724" cy="9905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4305314" y="3657600"/>
            <a:ext cx="2857486" cy="1219199"/>
          </a:xfrm>
          <a:prstGeom prst="rect">
            <a:avLst/>
          </a:prstGeom>
          <a:solidFill>
            <a:srgbClr val="D8D8D8">
              <a:alpha val="60000"/>
            </a:srgbClr>
          </a:solidFill>
          <a:ln w="25400" cap="flat" cmpd="sng">
            <a:solidFill>
              <a:srgbClr val="3F3F3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905000" y="2937975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- / +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5018800" y="4345100"/>
            <a:ext cx="10578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C0C0C"/>
                </a:solidFill>
                <a:latin typeface="Gill Sans MT"/>
                <a:ea typeface="Gill Sans MT"/>
                <a:cs typeface="Gill Sans MT"/>
                <a:sym typeface="Gill Sans MT"/>
              </a:rPr>
              <a:t>+ / -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5018796" y="2002928"/>
            <a:ext cx="4021508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Most of the points fall in these negative quadrants. They 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negatively </a:t>
            </a:r>
            <a:r>
              <a:rPr lang="en-US" sz="2400" b="1" i="1" dirty="0" err="1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covary</a:t>
            </a:r>
            <a:r>
              <a:rPr lang="en-US" sz="2400" b="1" i="1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.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2695766" y="319410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#1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340325" y="28401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#2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045460" y="4098575"/>
            <a:ext cx="11640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#3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6071864" y="371016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1" name="Shape 3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22" name="Shape 3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23" name="Shape 323"/>
          <p:cNvGraphicFramePr/>
          <p:nvPr/>
        </p:nvGraphicFramePr>
        <p:xfrm>
          <a:off x="92975" y="160325"/>
          <a:ext cx="5156325" cy="636987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9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5404100" y="312750"/>
            <a:ext cx="35523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MHI: 90,667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Mean VCR: 30.2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23075" y="1357875"/>
            <a:ext cx="7900500" cy="9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2" name="Shape 3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33" name="Shape 3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334" name="Shape 334"/>
          <p:cNvGraphicFramePr/>
          <p:nvPr/>
        </p:nvGraphicFramePr>
        <p:xfrm>
          <a:off x="92975" y="160325"/>
          <a:ext cx="6685650" cy="632415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8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6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County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MHI (US$)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400" u="none" strike="noStrike" cap="none"/>
                        <a:t>VCR(/100,000)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Xi - Xbar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/>
                        <a:t>Yi - Ybar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Product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-50,667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-760005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14.4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-456005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9.0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-267003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-24,667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-300937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7.2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-163202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-19,667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15733.6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7.9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-100069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14733.9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-1,667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-8.8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14669.6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-10.8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-133196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13,333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-5.1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-67998.3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22,333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-37966.1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38,333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-7.7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-295164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50,333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-12.9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-649296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2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65,333</a:t>
                      </a: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-16.7</a:t>
                      </a: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-1091061</a:t>
                      </a: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335" name="Shape 335"/>
          <p:cNvCxnSpPr/>
          <p:nvPr/>
        </p:nvCxnSpPr>
        <p:spPr>
          <a:xfrm rot="10800000">
            <a:off x="6899150" y="425050"/>
            <a:ext cx="685800" cy="5625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6" name="Shape 336"/>
          <p:cNvSpPr txBox="1"/>
          <p:nvPr/>
        </p:nvSpPr>
        <p:spPr>
          <a:xfrm>
            <a:off x="6899050" y="987550"/>
            <a:ext cx="19887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Sum of the product column: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 descr="http://upload.wikimedia.org/wikipedia/commons/c/c4/2-Dice-Icon.svg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3" name="Shape 343" descr="http://upload.wikimedia.org/wikipedia/commons/c/c4/2-Dice-Icon.svg"/>
          <p:cNvSpPr/>
          <p:nvPr/>
        </p:nvSpPr>
        <p:spPr>
          <a:xfrm>
            <a:off x="307975" y="793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4" name="Shape 344" descr="http://upload.wikimedia.org/wikipedia/commons/c/c4/2-Dice-Icon.svg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1261775" y="2578600"/>
            <a:ext cx="69678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-4,276,767 / 15 = 285,118 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42425" y="425050"/>
            <a:ext cx="8508300" cy="160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3" name="Shape 35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4" name="Shape 35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307975" y="312750"/>
            <a:ext cx="85251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covariance gets really big with big numbers.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(like thousands of dollars)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006600" y="2302650"/>
            <a:ext cx="47244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standardize with the product of the standard deviations.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65175" y="2412775"/>
            <a:ext cx="2804700" cy="134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8" name="Shape 1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09" name="Shape 1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Gill Sans MT"/>
              <a:buNone/>
            </a:pPr>
            <a:endParaRPr sz="4400" b="0" i="0" u="none" strike="noStrike" cap="none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11" name="Shape 111"/>
          <p:cNvGraphicFramePr/>
          <p:nvPr/>
        </p:nvGraphicFramePr>
        <p:xfrm>
          <a:off x="457200" y="1371600"/>
          <a:ext cx="8194700" cy="4414295"/>
        </p:xfrm>
        <a:graphic>
          <a:graphicData uri="http://schemas.openxmlformats.org/drawingml/2006/table">
            <a:tbl>
              <a:tblPr firstRow="1" bandRow="1">
                <a:noFill/>
                <a:tableStyleId>{202CED45-07E1-44D6-B890-3F38FA185D91}</a:tableStyleId>
              </a:tblPr>
              <a:tblGrid>
                <a:gridCol w="40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Variablesc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Tests; test statistics; SE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known and n &gt; 30 OR data is a proportion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z-test; Z;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SE =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/sqrt(n); OR Diff. of proportions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Continuous; one sample: </a:t>
                      </a:r>
                      <a:r>
                        <a:rPr lang="en-US" sz="18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σ</a:t>
                      </a:r>
                      <a:r>
                        <a:rPr lang="en-US" sz="1800"/>
                        <a:t> unknown or n &lt; 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One-sample t-test; t; SE = s/sqrt(n-1)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samples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Student’s t-test for difference of means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paired samples 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Paired t-test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more than two samples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ANOVA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Discrete; two variables; counts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Chi-square, goodness of fit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Correlation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Continuous; two or more variables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>
                          <a:solidFill>
                            <a:srgbClr val="A5A5A5"/>
                          </a:solidFill>
                        </a:rPr>
                        <a:t>Regression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" name="Shape 112"/>
          <p:cNvSpPr/>
          <p:nvPr/>
        </p:nvSpPr>
        <p:spPr>
          <a:xfrm>
            <a:off x="470610" y="5029200"/>
            <a:ext cx="82296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5824181" y="5410200"/>
            <a:ext cx="805218" cy="70416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5801435" y="5943598"/>
            <a:ext cx="289877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146468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4" name="Shape 364" descr="http://upload.wikimedia.org/wikipedia/commons/c/c4/2-Dice-Icon.svg"/>
          <p:cNvSpPr/>
          <p:nvPr/>
        </p:nvSpPr>
        <p:spPr>
          <a:xfrm>
            <a:off x="307973" y="685800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For our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65" name="Shape 36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5" y="1440774"/>
            <a:ext cx="7262249" cy="18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74" name="Shape 374" descr="http://upload.wikimedia.org/wikipedia/commons/c/c4/2-Dice-Icon.svg"/>
          <p:cNvSpPr/>
          <p:nvPr/>
        </p:nvSpPr>
        <p:spPr>
          <a:xfrm>
            <a:off x="307972" y="160338"/>
            <a:ext cx="6778625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can be converted to a t score</a:t>
            </a:r>
          </a:p>
        </p:txBody>
      </p:sp>
      <p:sp>
        <p:nvSpPr>
          <p:cNvPr id="375" name="Shape 37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962400" y="3886200"/>
            <a:ext cx="4953027" cy="2819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Shape 377"/>
          <p:cNvCxnSpPr/>
          <p:nvPr/>
        </p:nvCxnSpPr>
        <p:spPr>
          <a:xfrm>
            <a:off x="4953000" y="3250406"/>
            <a:ext cx="838199" cy="0"/>
          </a:xfrm>
          <a:prstGeom prst="straightConnector1">
            <a:avLst/>
          </a:prstGeom>
          <a:noFill/>
          <a:ln w="28575" cap="flat" cmpd="sng">
            <a:solidFill>
              <a:srgbClr val="FFFF66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78" name="Shape 378"/>
          <p:cNvSpPr txBox="1"/>
          <p:nvPr/>
        </p:nvSpPr>
        <p:spPr>
          <a:xfrm>
            <a:off x="1248145" y="3048000"/>
            <a:ext cx="3704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significant finding!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074150"/>
            <a:ext cx="75533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835" y="2915835"/>
            <a:ext cx="2419234" cy="6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main questions about the correlation coefficient: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Direction: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Positive or negative?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b="1" i="1" dirty="0" smtClean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Magnitude: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Close or far from 0?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i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Significance: </a:t>
            </a: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the p value &lt;0.05? </a:t>
            </a:r>
            <a:b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36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(or whatever value you’ve chosen…)</a:t>
            </a:r>
            <a:endParaRPr lang="en-US" sz="3600" b="1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89" name="Shape 389" descr="http://www.thegraphicrecorder.com/wp-content/uploads/2012/01/CorrelationCausationFinal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276600"/>
            <a:ext cx="587526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 descr="http://upload.wikimedia.org/wikipedia/commons/c/c4/2-Dice-Icon.svg"/>
          <p:cNvSpPr/>
          <p:nvPr/>
        </p:nvSpPr>
        <p:spPr>
          <a:xfrm>
            <a:off x="307973" y="160336"/>
            <a:ext cx="8310489" cy="3733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only measures covariance.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6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doesn’t measure the degree to which one variable </a:t>
            </a:r>
            <a:r>
              <a:rPr lang="en-US" sz="36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causes </a:t>
            </a: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another to change.</a:t>
            </a:r>
          </a:p>
        </p:txBody>
      </p:sp>
    </p:spTree>
    <p:extLst>
      <p:ext uri="{BB962C8B-B14F-4D97-AF65-F5344CB8AC3E}">
        <p14:creationId xmlns:p14="http://schemas.microsoft.com/office/powerpoint/2010/main" val="87823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99" name="Shape 39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01813"/>
            <a:ext cx="4267199" cy="37115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400" name="Shape 40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8200" y="2273300"/>
            <a:ext cx="4267199" cy="2768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228600" y="160338"/>
            <a:ext cx="7416966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correlation did equal causation,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we might view the world differently…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0" name="Shape 43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1" name="Shape 43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28600" y="160338"/>
            <a:ext cx="825072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is often done with multiple variables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33" name="Shape 433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500" y="1314449"/>
            <a:ext cx="6877200" cy="4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2133600" y="6172200"/>
            <a:ext cx="6553200" cy="430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Robinson, Jennifer B. and Rengert, George F. "Illegal drug markets: The geographic perspective and crime propensity." </a:t>
            </a:r>
            <a:r>
              <a:rPr lang="en-US" sz="1100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Western Criminology Review 7</a:t>
            </a:r>
            <a:r>
              <a:rPr lang="en-US" sz="1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(1): 20-32 (2006) (http://wcr.sonoma.edu/v07n1/20/sexoffender.html).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914400" y="1143000"/>
            <a:ext cx="7391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Wait a second…</a:t>
            </a:r>
          </a:p>
        </p:txBody>
      </p:sp>
      <p:pic>
        <p:nvPicPr>
          <p:cNvPr id="442" name="Shape 442" descr="http://i40.tinypic.com/ehay41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6648" y="2482599"/>
            <a:ext cx="60785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49" name="Shape 449" descr="http://wcr.sonoma.edu/v07n1/20/tab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427037"/>
            <a:ext cx="687705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4343400" y="5638800"/>
            <a:ext cx="46481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Spearman’s rho???</a:t>
            </a:r>
          </a:p>
        </p:txBody>
      </p:sp>
      <p:sp>
        <p:nvSpPr>
          <p:cNvPr id="451" name="Shape 451"/>
          <p:cNvSpPr/>
          <p:nvPr/>
        </p:nvSpPr>
        <p:spPr>
          <a:xfrm>
            <a:off x="4191000" y="4724400"/>
            <a:ext cx="1143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452" name="Shape 452"/>
          <p:cNvCxnSpPr/>
          <p:nvPr/>
        </p:nvCxnSpPr>
        <p:spPr>
          <a:xfrm rot="10800000">
            <a:off x="4876800" y="4953000"/>
            <a:ext cx="1066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59" name="Shape 459" descr="http://www4.uwsp.edu/psych/stat/7/Eq-0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2969" y="3657600"/>
            <a:ext cx="4064180" cy="21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81000" y="465137"/>
            <a:ext cx="77724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non-parametric 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version of correlation.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Wilcoxon tests, Spearman’s rho uses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ranks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to calculate covariance</a:t>
            </a:r>
          </a:p>
        </p:txBody>
      </p:sp>
      <p:cxnSp>
        <p:nvCxnSpPr>
          <p:cNvPr id="461" name="Shape 461"/>
          <p:cNvCxnSpPr/>
          <p:nvPr/>
        </p:nvCxnSpPr>
        <p:spPr>
          <a:xfrm>
            <a:off x="6324600" y="3048000"/>
            <a:ext cx="304799" cy="8381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4791076" y="2194350"/>
            <a:ext cx="39623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D=difference in ranks between x and y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228600" y="160338"/>
            <a:ext cx="8534399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Download the “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  <a:hlinkClick r:id="rId3"/>
              </a:rPr>
              <a:t>Midwest annual pollen data</a:t>
            </a: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” from GitHub.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Using the formulas given here, calculate the r statistic for annual precipitation (</a:t>
            </a:r>
            <a:r>
              <a:rPr lang="en-US" sz="32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precpyr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 and one tree species (listed to the right of precipitation).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612774" y="3886200"/>
            <a:ext cx="5950026" cy="11787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E6E65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E6E65C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E6E65C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solidFill>
                    <a:srgbClr val="E6E65C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064984"/>
                <a:ext cx="2805192" cy="1257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1" name="Shape 121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2" name="Shape 122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55575" y="160350"/>
            <a:ext cx="87186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are each of these variables related?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60375" y="990600"/>
            <a:ext cx="7997825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population size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number of traffic lights 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a given city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locations around a power plant: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from smokestack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concentration of pollutants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 large cities,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size of house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year house was built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4567425" y="5445250"/>
            <a:ext cx="4027800" cy="11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Note that these are all quantitative, continuous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3" name="Shape 13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460374" y="685800"/>
            <a:ext cx="7997825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examines the </a:t>
            </a:r>
            <a:r>
              <a:rPr lang="en-US" sz="32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relationship</a:t>
            </a: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between two continuous variables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60374" y="2278312"/>
            <a:ext cx="5993377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“Do these variables </a:t>
            </a:r>
            <a:r>
              <a:rPr lang="en-US" sz="3200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co-vary </a:t>
            </a: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with one another?”</a:t>
            </a:r>
          </a:p>
        </p:txBody>
      </p:sp>
      <p:pic>
        <p:nvPicPr>
          <p:cNvPr id="136" name="Shape 136" descr="http://rlv.zcache.com/covary_bumper_sticker-rf68feb62c7474537980b09804a2aefe4_v9wht_8byvr_512.jpg"/>
          <p:cNvPicPr preferRelativeResize="0"/>
          <p:nvPr/>
        </p:nvPicPr>
        <p:blipFill rotWithShape="1">
          <a:blip r:embed="rId3">
            <a:alphaModFix/>
          </a:blip>
          <a:srcRect t="32729" b="33635"/>
          <a:stretch/>
        </p:blipFill>
        <p:spPr>
          <a:xfrm>
            <a:off x="2514600" y="4267200"/>
            <a:ext cx="6409953" cy="215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623723" y="6423225"/>
            <a:ext cx="33009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Available from Zazzle!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4" name="Shape 144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5" name="Shape 145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4038600" y="1272570"/>
            <a:ext cx="457200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quantify whether (and to what extent) median household income and violent crime rate are correlated with each other?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55575" y="160338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Income vs. crime</a:t>
            </a:r>
          </a:p>
        </p:txBody>
      </p:sp>
      <p:pic>
        <p:nvPicPr>
          <p:cNvPr id="148" name="Shape 148" descr="http://cheaphomesecurity.info/wp-content/uploads/2013/02/best-home-security-syste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325" y="3581400"/>
            <a:ext cx="4105275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Shape 150"/>
          <p:cNvGraphicFramePr/>
          <p:nvPr/>
        </p:nvGraphicFramePr>
        <p:xfrm>
          <a:off x="307975" y="1159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7" name="Shape 157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scatterplot visualizes the relationship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t="12339"/>
          <a:stretch/>
        </p:blipFill>
        <p:spPr>
          <a:xfrm>
            <a:off x="3886200" y="3178830"/>
            <a:ext cx="4848225" cy="27600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Shape 161"/>
          <p:cNvGraphicFramePr/>
          <p:nvPr/>
        </p:nvGraphicFramePr>
        <p:xfrm>
          <a:off x="307975" y="778093"/>
          <a:ext cx="3505200" cy="4202430"/>
        </p:xfrm>
        <a:graphic>
          <a:graphicData uri="http://schemas.openxmlformats.org/drawingml/2006/table">
            <a:tbl>
              <a:tblPr firstRow="1" bandRow="1">
                <a:noFill/>
                <a:tableStyleId>{EE7CD127-F46E-4670-89DE-2CED0500B876}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County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MHI (US$)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VCR</a:t>
                      </a:r>
                    </a:p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(crimes/100,000)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A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40,000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45.2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B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59,000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44.6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C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61,000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39.2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D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66,000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42.4</a:t>
                      </a:r>
                    </a:p>
                  </a:txBody>
                  <a:tcPr marL="0" marR="0" marT="0" marB="0" anchor="b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E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68,000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37.4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F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G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78,000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38.1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H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82,000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I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89,000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21.4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J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19.4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K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104,000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25.1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L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113,000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28.5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M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129,000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22.5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N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141,000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17.3</a:t>
                      </a:r>
                    </a:p>
                  </a:txBody>
                  <a:tcPr marL="0" marR="0" marT="0" marB="0" anchor="b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O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156,000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Gill Sans MT"/>
                        <a:buNone/>
                      </a:pPr>
                      <a:r>
                        <a:rPr lang="en-US" sz="1600" u="none" strike="noStrike" cap="none"/>
                        <a:t>13.5</a:t>
                      </a:r>
                    </a:p>
                  </a:txBody>
                  <a:tcPr marL="0" marR="0" marT="0" marB="0" anchor="b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62" name="Shape 162"/>
          <p:cNvCxnSpPr/>
          <p:nvPr/>
        </p:nvCxnSpPr>
        <p:spPr>
          <a:xfrm>
            <a:off x="3505200" y="1371600"/>
            <a:ext cx="1143000" cy="20574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3" name="Shape 163"/>
          <p:cNvCxnSpPr/>
          <p:nvPr/>
        </p:nvCxnSpPr>
        <p:spPr>
          <a:xfrm>
            <a:off x="3676650" y="4114800"/>
            <a:ext cx="3181349" cy="2286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0" name="Shape 170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1" name="Shape 17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155575" y="160338"/>
            <a:ext cx="888365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relationship is quantified using the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2133600" y="914400"/>
            <a:ext cx="5330824" cy="1138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statistic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	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(the correlation coefficient)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14675" y="2667000"/>
            <a:ext cx="5715000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 facts about Pearson’s r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ranges from -1 to 1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It’s determined by how many points are in each of four quadrants of the scatter plot</a:t>
            </a:r>
          </a:p>
          <a:p>
            <a:pPr marL="285750" marR="0" lvl="0" indent="-28575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likes long walks through the countryside*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809363" y="6310014"/>
            <a:ext cx="214073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*OK, not really</a:t>
            </a:r>
          </a:p>
        </p:txBody>
      </p:sp>
      <p:pic>
        <p:nvPicPr>
          <p:cNvPr id="176" name="Shape 176" descr="http://us.123rf.com/400wm/400/400/izakowski/izakowski1204/izakowski120400088/13124311-cartoon-illustration-of-r-letter-for-ro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374" y="2667000"/>
            <a:ext cx="2419350" cy="310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3" name="Shape 183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84" name="Shape 184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85" name="Shape 185" descr="rneg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" y="1312862"/>
            <a:ext cx="2631380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rneg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 descr="rplus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0400" y="13128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 descr="rplus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48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rzer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rzero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3903662"/>
            <a:ext cx="2657474" cy="209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155575" y="160338"/>
            <a:ext cx="857885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Pearson’s r and scatter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193675" y="1170561"/>
            <a:ext cx="4416424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quantifies the strength of a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11954"/>
          <a:stretch/>
        </p:blipFill>
        <p:spPr>
          <a:xfrm>
            <a:off x="4876800" y="408561"/>
            <a:ext cx="4052726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rzero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3380361"/>
            <a:ext cx="3657600" cy="28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279400" y="4271453"/>
            <a:ext cx="4416424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r does not explain </a:t>
            </a:r>
            <a:r>
              <a:rPr lang="en-US" sz="2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non-linear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relationships that may be obvious to our eyes</a:t>
            </a:r>
          </a:p>
        </p:txBody>
      </p:sp>
      <p:sp>
        <p:nvSpPr>
          <p:cNvPr id="204" name="Shape 204"/>
          <p:cNvSpPr/>
          <p:nvPr/>
        </p:nvSpPr>
        <p:spPr>
          <a:xfrm>
            <a:off x="5638800" y="4142361"/>
            <a:ext cx="2133599" cy="1514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7560"/>
                </a:moveTo>
                <a:cubicBezTo>
                  <a:pt x="7500" y="40243"/>
                  <a:pt x="15000" y="62926"/>
                  <a:pt x="24000" y="79024"/>
                </a:cubicBezTo>
                <a:cubicBezTo>
                  <a:pt x="33000" y="95121"/>
                  <a:pt x="44000" y="108292"/>
                  <a:pt x="54000" y="114146"/>
                </a:cubicBezTo>
                <a:cubicBezTo>
                  <a:pt x="64000" y="120000"/>
                  <a:pt x="75000" y="120000"/>
                  <a:pt x="84000" y="114146"/>
                </a:cubicBezTo>
                <a:cubicBezTo>
                  <a:pt x="93000" y="108292"/>
                  <a:pt x="102000" y="98048"/>
                  <a:pt x="108000" y="79024"/>
                </a:cubicBezTo>
                <a:cubicBezTo>
                  <a:pt x="114000" y="60000"/>
                  <a:pt x="118000" y="13170"/>
                  <a:pt x="12000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1080</Words>
  <Application>Microsoft Office PowerPoint</Application>
  <PresentationFormat>On-screen Show (4:3)</PresentationFormat>
  <Paragraphs>427</Paragraphs>
  <Slides>29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Noto Sans Symbols</vt:lpstr>
      <vt:lpstr>Gill Sans MT</vt:lpstr>
      <vt:lpstr>Calibri</vt:lpstr>
      <vt:lpstr>Arial</vt:lpstr>
      <vt:lpstr>Cambria Math</vt:lpstr>
      <vt:lpstr>Office Theme</vt:lpstr>
      <vt:lpstr>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Gerald Shannon</dc:creator>
  <cp:lastModifiedBy>Jerry Shannon</cp:lastModifiedBy>
  <cp:revision>7</cp:revision>
  <dcterms:modified xsi:type="dcterms:W3CDTF">2018-11-02T23:12:39Z</dcterms:modified>
</cp:coreProperties>
</file>