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20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Come up with some examples of nominal variables that could be used to study Georgia.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Notice that these variables can’t be directly ranked. </a:t>
            </a:r>
          </a:p>
        </p:txBody>
      </p:sp>
      <p:sp>
        <p:nvSpPr>
          <p:cNvPr id="180" name="Shape 1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Key to remember here is that there’s no mathematical observations that can be done with ranked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Example: Teaching evaluations. </a:t>
            </a:r>
          </a:p>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Is a teacher with a 4 average twice as good as one with a 2?</a:t>
            </a:r>
          </a:p>
          <a:p>
            <a:pPr marL="0" marR="0" lvl="0" indent="0" algn="l" rtl="0">
              <a:spcBef>
                <a:spcPts val="0"/>
              </a:spcBef>
              <a:buSzPct val="25000"/>
              <a:buNone/>
            </a:pPr>
            <a:endParaRPr sz="1200" b="0" i="0" u="none" strike="noStrike" cap="none">
              <a:solidFill>
                <a:srgbClr val="FFFF66"/>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Other examples of ordinal data? </a:t>
            </a:r>
          </a:p>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College football rankings</a:t>
            </a:r>
          </a:p>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Likert scales of all types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You can tell exact distances between values; you can add or subtract, but not multiply or divide interval values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you can tell exact distances between values; you can add or subtract, but not multiply or divide interval values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06" name="Shape 2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you can tell exact distances between values; you can add or subtract, but not multiply or divide interval values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4" name="Shape 21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66"/>
                </a:solidFill>
                <a:latin typeface="Calibri"/>
                <a:ea typeface="Calibri"/>
                <a:cs typeface="Calibri"/>
                <a:sym typeface="Calibri"/>
              </a:rPr>
              <a:t>you can tell exact distances between values; you can add or subtract, but not multiply or divide interval values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Two models of statistical analysis.</a:t>
            </a:r>
          </a:p>
        </p:txBody>
      </p:sp>
      <p:sp>
        <p:nvSpPr>
          <p:cNvPr id="236" name="Shape 2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Two models of statistical analysis.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first is hypothesis driven, where a test is created specifically to test a specific hypothesis: neighborhood racial composition is a predictor of college degree attainment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Clear and focused, based on expanding existing research</a:t>
            </a:r>
          </a:p>
        </p:txBody>
      </p:sp>
      <p:sp>
        <p:nvSpPr>
          <p:cNvPr id="244" name="Shape 24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59" name="Shape 2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68" name="Shape 2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77" name="Shape 27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86" name="Shape 28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3" name="Shape 29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94" name="Shape 29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302" name="Shape 30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9" name="Shape 30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310" name="Shape 31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7" name="Shape 31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318" name="Shape 31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326" name="Shape 3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4" name="Shape 33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42" name="Shape 34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50" name="Shape 3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62" name="Shape 3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Where could we go at this point? Depends on what we’re interested in.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Could cut out this outlier month from the analysis if you’re interested in “normal” weather patterns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Or could be start of a project on how hurricanes affect weather data (and weather) in the region. Or how ecosystems respond differently to outlier events to regular ones (wet March vs. Sept. hurricane).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Important part of this: we didn’t start out with a theory we wanted to test. Rather, we started with data which led to questions. Different kind of process.</a:t>
            </a:r>
          </a:p>
        </p:txBody>
      </p:sp>
      <p:sp>
        <p:nvSpPr>
          <p:cNvPr id="379" name="Shape 3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0" name="Shape 3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Where could we go at this point? Depends on what we’re interested in.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Could cut out this outlier month from the analysis if you’re interested in “normal” weather patterns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Or could be start of a project on how hurricanes affect weather data (and weather) in the region. Or how ecosystems respond differently to outlier events to regular ones (wet March vs. Sept. hurricane).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Important part of this: we didn’t start out with a theory we wanted to test. Rather, we started with data which led to questions. Different kind of process.</a:t>
            </a:r>
          </a:p>
        </p:txBody>
      </p:sp>
      <p:sp>
        <p:nvSpPr>
          <p:cNvPr id="391" name="Shape 3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What are the dependent and independent variables in each of these examples?</a:t>
            </a: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forms/d/e/1FAIpQLScMQxPWMa8mrh98QzIPO6GtcRRWU_agX6oGPGEPeCtfCeBsXA/viewform?usp=sf_link"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descr="https://d1cf5vz748gj00.cloudfront.net/wp-content/uploads/2012/04/HOFFA-James-R-1940-Census.jpg"/>
          <p:cNvPicPr preferRelativeResize="0">
            <a:picLocks noGrp="1"/>
          </p:cNvPicPr>
          <p:nvPr>
            <p:ph type="body" idx="1"/>
          </p:nvPr>
        </p:nvPicPr>
        <p:blipFill rotWithShape="1">
          <a:blip r:embed="rId3">
            <a:alphaModFix/>
          </a:blip>
          <a:srcRect/>
          <a:stretch/>
        </p:blipFill>
        <p:spPr>
          <a:xfrm>
            <a:off x="381000" y="304800"/>
            <a:ext cx="8305799" cy="6264040"/>
          </a:xfrm>
          <a:prstGeom prst="rect">
            <a:avLst/>
          </a:prstGeom>
          <a:noFill/>
          <a:ln>
            <a:noFill/>
          </a:ln>
        </p:spPr>
      </p:pic>
      <p:sp>
        <p:nvSpPr>
          <p:cNvPr id="90" name="Shape 90"/>
          <p:cNvSpPr txBox="1">
            <a:spLocks noGrp="1"/>
          </p:cNvSpPr>
          <p:nvPr>
            <p:ph type="title"/>
          </p:nvPr>
        </p:nvSpPr>
        <p:spPr>
          <a:xfrm>
            <a:off x="1828800" y="1782761"/>
            <a:ext cx="5486399" cy="12652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Calibri"/>
              <a:buNone/>
            </a:pPr>
            <a:r>
              <a:rPr lang="en-US" sz="3959" b="0" i="0" u="none" strike="noStrike" cap="none">
                <a:solidFill>
                  <a:srgbClr val="FFFF66"/>
                </a:solidFill>
                <a:latin typeface="Calibri"/>
                <a:ea typeface="Calibri"/>
                <a:cs typeface="Calibri"/>
                <a:sym typeface="Calibri"/>
              </a:rPr>
              <a:t>Data types and </a:t>
            </a:r>
            <a:br>
              <a:rPr lang="en-US" sz="3959" b="0" i="0" u="none" strike="noStrike" cap="none">
                <a:solidFill>
                  <a:srgbClr val="FFFF66"/>
                </a:solidFill>
                <a:latin typeface="Calibri"/>
                <a:ea typeface="Calibri"/>
                <a:cs typeface="Calibri"/>
                <a:sym typeface="Calibri"/>
              </a:rPr>
            </a:br>
            <a:r>
              <a:rPr lang="en-US" sz="3959" b="0" i="0" u="none" strike="noStrike" cap="none">
                <a:solidFill>
                  <a:srgbClr val="FFFF66"/>
                </a:solidFill>
                <a:latin typeface="Calibri"/>
                <a:ea typeface="Calibri"/>
                <a:cs typeface="Calibri"/>
                <a:sym typeface="Calibri"/>
              </a:rPr>
              <a:t>statistical thinking</a:t>
            </a:r>
          </a:p>
        </p:txBody>
      </p:sp>
      <p:sp>
        <p:nvSpPr>
          <p:cNvPr id="91" name="Shape 91"/>
          <p:cNvSpPr txBox="1"/>
          <p:nvPr/>
        </p:nvSpPr>
        <p:spPr>
          <a:xfrm>
            <a:off x="2971800" y="5657741"/>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Calibri"/>
              <a:buNone/>
            </a:pPr>
            <a:r>
              <a:rPr lang="en-US" sz="2750" b="0" u="none">
                <a:solidFill>
                  <a:srgbClr val="FFFF66"/>
                </a:solidFill>
                <a:latin typeface="Calibri"/>
                <a:ea typeface="Calibri"/>
                <a:cs typeface="Calibri"/>
                <a:sym typeface="Calibri"/>
              </a:rPr>
              <a:t>Geog4300/6300</a:t>
            </a:r>
          </a:p>
          <a:p>
            <a:pPr marL="0" marR="0" lvl="0" indent="0" algn="ctr" rtl="0">
              <a:lnSpc>
                <a:spcPct val="80000"/>
              </a:lnSpc>
              <a:spcBef>
                <a:spcPts val="0"/>
              </a:spcBef>
              <a:buClr>
                <a:srgbClr val="FFFF66"/>
              </a:buClr>
              <a:buSzPct val="25000"/>
              <a:buFont typeface="Calibri"/>
              <a:buNone/>
            </a:pPr>
            <a:r>
              <a:rPr lang="en-US" sz="2750" b="0" u="none">
                <a:solidFill>
                  <a:srgbClr val="FFFF66"/>
                </a:solidFill>
                <a:latin typeface="Calibri"/>
                <a:ea typeface="Calibri"/>
                <a:cs typeface="Calibri"/>
                <a:sym typeface="Calibri"/>
              </a:rPr>
              <a:t>Jerry Shannon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457200" y="228600"/>
            <a:ext cx="5021182"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Levels of measurement</a:t>
            </a:r>
          </a:p>
        </p:txBody>
      </p:sp>
      <p:sp>
        <p:nvSpPr>
          <p:cNvPr id="166" name="Shape 166"/>
          <p:cNvSpPr/>
          <p:nvPr/>
        </p:nvSpPr>
        <p:spPr>
          <a:xfrm>
            <a:off x="867425" y="944940"/>
            <a:ext cx="7079165"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refers to </a:t>
            </a:r>
            <a:r>
              <a:rPr lang="en-US" sz="2800" b="1" i="1">
                <a:solidFill>
                  <a:srgbClr val="FFFF66"/>
                </a:solidFill>
                <a:latin typeface="Calibri"/>
                <a:ea typeface="Calibri"/>
                <a:cs typeface="Calibri"/>
                <a:sym typeface="Calibri"/>
              </a:rPr>
              <a:t>variables</a:t>
            </a:r>
            <a:r>
              <a:rPr lang="en-US" sz="2800">
                <a:solidFill>
                  <a:srgbClr val="FFFF66"/>
                </a:solidFill>
                <a:latin typeface="Calibri"/>
                <a:ea typeface="Calibri"/>
                <a:cs typeface="Calibri"/>
                <a:sym typeface="Calibri"/>
              </a:rPr>
              <a:t>, not observations or their values</a:t>
            </a:r>
          </a:p>
          <a:p>
            <a:pPr marL="0" marR="0" lvl="0" indent="0" algn="l" rtl="0">
              <a:spcBef>
                <a:spcPts val="0"/>
              </a:spcBef>
              <a:buNone/>
            </a:pPr>
            <a:endParaRPr sz="2800">
              <a:solidFill>
                <a:srgbClr val="FFFF66"/>
              </a:solidFill>
              <a:latin typeface="Calibri"/>
              <a:ea typeface="Calibri"/>
              <a:cs typeface="Calibri"/>
              <a:sym typeface="Calibri"/>
            </a:endParaRPr>
          </a:p>
        </p:txBody>
      </p:sp>
      <p:pic>
        <p:nvPicPr>
          <p:cNvPr id="167" name="Shape 167" descr="http://53muses.com/wp-content/uploads/2012/01/five_spades.jpg"/>
          <p:cNvPicPr preferRelativeResize="0"/>
          <p:nvPr/>
        </p:nvPicPr>
        <p:blipFill rotWithShape="1">
          <a:blip r:embed="rId3">
            <a:alphaModFix/>
          </a:blip>
          <a:srcRect/>
          <a:stretch/>
        </p:blipFill>
        <p:spPr>
          <a:xfrm>
            <a:off x="1429213" y="2329933"/>
            <a:ext cx="2837985" cy="4132108"/>
          </a:xfrm>
          <a:prstGeom prst="rect">
            <a:avLst/>
          </a:prstGeom>
          <a:noFill/>
          <a:ln>
            <a:noFill/>
          </a:ln>
        </p:spPr>
      </p:pic>
      <p:sp>
        <p:nvSpPr>
          <p:cNvPr id="168" name="Shape 168"/>
          <p:cNvSpPr txBox="1"/>
          <p:nvPr/>
        </p:nvSpPr>
        <p:spPr>
          <a:xfrm>
            <a:off x="4800600" y="3352800"/>
            <a:ext cx="2971799"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How is </a:t>
            </a:r>
            <a:r>
              <a:rPr lang="en-US" sz="2800" i="1">
                <a:solidFill>
                  <a:srgbClr val="FFFF66"/>
                </a:solidFill>
                <a:latin typeface="Calibri"/>
                <a:ea typeface="Calibri"/>
                <a:cs typeface="Calibri"/>
                <a:sym typeface="Calibri"/>
              </a:rPr>
              <a:t>suit </a:t>
            </a:r>
            <a:r>
              <a:rPr lang="en-US" sz="2800">
                <a:solidFill>
                  <a:srgbClr val="FFFF66"/>
                </a:solidFill>
                <a:latin typeface="Calibri"/>
                <a:ea typeface="Calibri"/>
                <a:cs typeface="Calibri"/>
                <a:sym typeface="Calibri"/>
              </a:rPr>
              <a:t>as a variable different from </a:t>
            </a:r>
            <a:r>
              <a:rPr lang="en-US" sz="2800" i="1">
                <a:solidFill>
                  <a:srgbClr val="FFFF66"/>
                </a:solidFill>
                <a:latin typeface="Calibri"/>
                <a:ea typeface="Calibri"/>
                <a:cs typeface="Calibri"/>
                <a:sym typeface="Calibri"/>
              </a:rPr>
              <a:t>number</a:t>
            </a:r>
            <a:r>
              <a:rPr lang="en-US" sz="2800">
                <a:solidFill>
                  <a:srgbClr val="FFFF66"/>
                </a:solidFill>
                <a:latin typeface="Calibri"/>
                <a:ea typeface="Calibri"/>
                <a:cs typeface="Calibri"/>
                <a:sym typeface="Calibri"/>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457200" y="228600"/>
            <a:ext cx="5021182"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Levels of measurement</a:t>
            </a:r>
          </a:p>
        </p:txBody>
      </p:sp>
      <p:sp>
        <p:nvSpPr>
          <p:cNvPr id="175" name="Shape 175"/>
          <p:cNvSpPr/>
          <p:nvPr/>
        </p:nvSpPr>
        <p:spPr>
          <a:xfrm>
            <a:off x="867425" y="944940"/>
            <a:ext cx="7079165" cy="267765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Four types:</a:t>
            </a:r>
          </a:p>
          <a:p>
            <a:pPr marL="457200" marR="0" lvl="0" indent="-457200" algn="l" rtl="0">
              <a:spcBef>
                <a:spcPts val="0"/>
              </a:spcBef>
              <a:buClr>
                <a:srgbClr val="FFFF66"/>
              </a:buClr>
              <a:buSzPct val="100000"/>
              <a:buFont typeface="Arial"/>
              <a:buChar char="•"/>
            </a:pPr>
            <a:r>
              <a:rPr lang="en-US" sz="2800">
                <a:solidFill>
                  <a:srgbClr val="FFFF66"/>
                </a:solidFill>
                <a:latin typeface="Calibri"/>
                <a:ea typeface="Calibri"/>
                <a:cs typeface="Calibri"/>
                <a:sym typeface="Calibri"/>
              </a:rPr>
              <a:t>Categorical (Nominal)</a:t>
            </a:r>
          </a:p>
          <a:p>
            <a:pPr marL="457200" marR="0" lvl="0" indent="-457200" algn="l" rtl="0">
              <a:spcBef>
                <a:spcPts val="0"/>
              </a:spcBef>
              <a:buClr>
                <a:srgbClr val="FFFF66"/>
              </a:buClr>
              <a:buSzPct val="100000"/>
              <a:buFont typeface="Arial"/>
              <a:buChar char="•"/>
            </a:pPr>
            <a:r>
              <a:rPr lang="en-US" sz="2800">
                <a:solidFill>
                  <a:srgbClr val="FFFF66"/>
                </a:solidFill>
                <a:latin typeface="Calibri"/>
                <a:ea typeface="Calibri"/>
                <a:cs typeface="Calibri"/>
                <a:sym typeface="Calibri"/>
              </a:rPr>
              <a:t>Ordinal</a:t>
            </a:r>
          </a:p>
          <a:p>
            <a:pPr marL="457200" marR="0" lvl="0" indent="-457200" algn="l" rtl="0">
              <a:spcBef>
                <a:spcPts val="0"/>
              </a:spcBef>
              <a:buClr>
                <a:srgbClr val="FFFF66"/>
              </a:buClr>
              <a:buSzPct val="100000"/>
              <a:buFont typeface="Arial"/>
              <a:buChar char="•"/>
            </a:pPr>
            <a:r>
              <a:rPr lang="en-US" sz="2800">
                <a:solidFill>
                  <a:srgbClr val="FFFF66"/>
                </a:solidFill>
                <a:latin typeface="Calibri"/>
                <a:ea typeface="Calibri"/>
                <a:cs typeface="Calibri"/>
                <a:sym typeface="Calibri"/>
              </a:rPr>
              <a:t>Interval</a:t>
            </a:r>
          </a:p>
          <a:p>
            <a:pPr marL="457200" marR="0" lvl="0" indent="-457200" algn="l" rtl="0">
              <a:spcBef>
                <a:spcPts val="0"/>
              </a:spcBef>
              <a:buClr>
                <a:srgbClr val="FFFF66"/>
              </a:buClr>
              <a:buSzPct val="100000"/>
              <a:buFont typeface="Arial"/>
              <a:buChar char="•"/>
            </a:pPr>
            <a:r>
              <a:rPr lang="en-US" sz="2800">
                <a:solidFill>
                  <a:srgbClr val="FFFF66"/>
                </a:solidFill>
                <a:latin typeface="Calibri"/>
                <a:ea typeface="Calibri"/>
                <a:cs typeface="Calibri"/>
                <a:sym typeface="Calibri"/>
              </a:rPr>
              <a:t>Ratio</a:t>
            </a:r>
          </a:p>
          <a:p>
            <a:pPr marL="0" marR="0" lvl="0" indent="0" algn="l" rtl="0">
              <a:spcBef>
                <a:spcPts val="0"/>
              </a:spcBef>
              <a:buNone/>
            </a:pPr>
            <a:endParaRPr sz="2800">
              <a:solidFill>
                <a:srgbClr val="FFFF66"/>
              </a:solidFill>
              <a:latin typeface="Calibri"/>
              <a:ea typeface="Calibri"/>
              <a:cs typeface="Calibri"/>
              <a:sym typeface="Calibri"/>
            </a:endParaRPr>
          </a:p>
        </p:txBody>
      </p:sp>
      <p:pic>
        <p:nvPicPr>
          <p:cNvPr id="176" name="Shape 176" descr="Lin30228_c0103.jpg (572×285)"/>
          <p:cNvPicPr preferRelativeResize="0"/>
          <p:nvPr/>
        </p:nvPicPr>
        <p:blipFill rotWithShape="1">
          <a:blip r:embed="rId3">
            <a:alphaModFix/>
          </a:blip>
          <a:srcRect/>
          <a:stretch/>
        </p:blipFill>
        <p:spPr>
          <a:xfrm>
            <a:off x="1524000" y="3428998"/>
            <a:ext cx="6291971" cy="31349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457200" y="228600"/>
            <a:ext cx="6290312"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Categorical data</a:t>
            </a:r>
          </a:p>
        </p:txBody>
      </p:sp>
      <p:sp>
        <p:nvSpPr>
          <p:cNvPr id="183" name="Shape 183"/>
          <p:cNvSpPr/>
          <p:nvPr/>
        </p:nvSpPr>
        <p:spPr>
          <a:xfrm>
            <a:off x="1143000" y="936486"/>
            <a:ext cx="6705599" cy="125572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2800">
                <a:solidFill>
                  <a:srgbClr val="FFFF66"/>
                </a:solidFill>
                <a:latin typeface="Calibri"/>
                <a:ea typeface="Calibri"/>
                <a:cs typeface="Calibri"/>
                <a:sym typeface="Calibri"/>
              </a:rPr>
              <a:t>Variables whose values vary in kind or in name; no implied ranking or ordering. Also called “nominal” data.</a:t>
            </a:r>
          </a:p>
        </p:txBody>
      </p:sp>
      <p:sp>
        <p:nvSpPr>
          <p:cNvPr id="184" name="Shape 184"/>
          <p:cNvSpPr/>
          <p:nvPr/>
        </p:nvSpPr>
        <p:spPr>
          <a:xfrm>
            <a:off x="1447800" y="2470867"/>
            <a:ext cx="7391399" cy="424731"/>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2400" i="1">
                <a:solidFill>
                  <a:srgbClr val="FFFF66"/>
                </a:solidFill>
                <a:latin typeface="Calibri"/>
                <a:ea typeface="Calibri"/>
                <a:cs typeface="Calibri"/>
                <a:sym typeface="Calibri"/>
              </a:rPr>
              <a:t>Some categorical data can be ordered (e.g. geologic periods)</a:t>
            </a:r>
          </a:p>
        </p:txBody>
      </p:sp>
      <p:pic>
        <p:nvPicPr>
          <p:cNvPr id="185" name="Shape 185" descr="http://emilypothast.files.wordpress.com/2008/11/gurney-dinosaur-parade.jpg"/>
          <p:cNvPicPr preferRelativeResize="0"/>
          <p:nvPr/>
        </p:nvPicPr>
        <p:blipFill rotWithShape="1">
          <a:blip r:embed="rId3">
            <a:alphaModFix/>
          </a:blip>
          <a:srcRect/>
          <a:stretch/>
        </p:blipFill>
        <p:spPr>
          <a:xfrm>
            <a:off x="800100" y="2895600"/>
            <a:ext cx="7391399" cy="3658744"/>
          </a:xfrm>
          <a:prstGeom prst="rect">
            <a:avLst/>
          </a:prstGeom>
          <a:noFill/>
          <a:ln>
            <a:noFill/>
          </a:ln>
        </p:spPr>
      </p:pic>
      <p:sp>
        <p:nvSpPr>
          <p:cNvPr id="186" name="Shape 186"/>
          <p:cNvSpPr txBox="1"/>
          <p:nvPr/>
        </p:nvSpPr>
        <p:spPr>
          <a:xfrm>
            <a:off x="5791200" y="6553200"/>
            <a:ext cx="2702342"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66"/>
                </a:solidFill>
                <a:latin typeface="Calibri"/>
                <a:ea typeface="Calibri"/>
                <a:cs typeface="Calibri"/>
                <a:sym typeface="Calibri"/>
              </a:rPr>
              <a:t>http://emilypothast.files.wordpress.com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152400" y="76200"/>
            <a:ext cx="2750689"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Ordinal data</a:t>
            </a:r>
          </a:p>
        </p:txBody>
      </p:sp>
      <p:sp>
        <p:nvSpPr>
          <p:cNvPr id="193" name="Shape 193"/>
          <p:cNvSpPr/>
          <p:nvPr/>
        </p:nvSpPr>
        <p:spPr>
          <a:xfrm>
            <a:off x="834887" y="727764"/>
            <a:ext cx="7239000"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Numerical and implied rank order, but difference between levels is not defined.</a:t>
            </a:r>
          </a:p>
        </p:txBody>
      </p:sp>
      <p:pic>
        <p:nvPicPr>
          <p:cNvPr id="194" name="Shape 194" descr="http://teaching.concordia.ca/services/course-evaluations/part-time-faculty/images/Part-TimeFacultyCourseEvaluationSide1_001_000.jpg"/>
          <p:cNvPicPr preferRelativeResize="0"/>
          <p:nvPr/>
        </p:nvPicPr>
        <p:blipFill rotWithShape="1">
          <a:blip r:embed="rId3">
            <a:alphaModFix/>
          </a:blip>
          <a:srcRect/>
          <a:stretch/>
        </p:blipFill>
        <p:spPr>
          <a:xfrm>
            <a:off x="4936921" y="1905000"/>
            <a:ext cx="3654215" cy="45521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457200" y="228600"/>
            <a:ext cx="2807179"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Interval data</a:t>
            </a:r>
          </a:p>
        </p:txBody>
      </p:sp>
      <p:sp>
        <p:nvSpPr>
          <p:cNvPr id="201" name="Shape 201"/>
          <p:cNvSpPr/>
          <p:nvPr/>
        </p:nvSpPr>
        <p:spPr>
          <a:xfrm>
            <a:off x="685800" y="936486"/>
            <a:ext cx="6553200" cy="403187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Variables whose values can be compared by intervals, but not ratios</a:t>
            </a:r>
          </a:p>
          <a:p>
            <a:pPr marL="0" marR="0" lvl="0" indent="0" algn="l" rtl="0">
              <a:spcBef>
                <a:spcPts val="0"/>
              </a:spcBef>
              <a:buNone/>
            </a:pPr>
            <a:endParaRPr sz="3200">
              <a:solidFill>
                <a:srgbClr val="FFFF66"/>
              </a:solidFill>
              <a:latin typeface="Calibri"/>
              <a:ea typeface="Calibri"/>
              <a:cs typeface="Calibri"/>
              <a:sym typeface="Calibri"/>
            </a:endParaRPr>
          </a:p>
          <a:p>
            <a:pPr marL="0" marR="0" lvl="0" indent="0" algn="l" rtl="0">
              <a:spcBef>
                <a:spcPts val="0"/>
              </a:spcBef>
              <a:buSzPct val="25000"/>
              <a:buNone/>
            </a:pPr>
            <a:r>
              <a:rPr lang="en-US" sz="3200">
                <a:solidFill>
                  <a:srgbClr val="FFFF66"/>
                </a:solidFill>
                <a:latin typeface="Calibri"/>
                <a:ea typeface="Calibri"/>
                <a:cs typeface="Calibri"/>
                <a:sym typeface="Calibri"/>
              </a:rPr>
              <a:t>**No </a:t>
            </a:r>
            <a:r>
              <a:rPr lang="en-US" sz="3200" i="1">
                <a:solidFill>
                  <a:srgbClr val="FFFF66"/>
                </a:solidFill>
                <a:latin typeface="Calibri"/>
                <a:ea typeface="Calibri"/>
                <a:cs typeface="Calibri"/>
                <a:sym typeface="Calibri"/>
              </a:rPr>
              <a:t>meaningful </a:t>
            </a:r>
            <a:r>
              <a:rPr lang="en-US" sz="3200">
                <a:solidFill>
                  <a:srgbClr val="FFFF66"/>
                </a:solidFill>
                <a:latin typeface="Calibri"/>
                <a:ea typeface="Calibri"/>
                <a:cs typeface="Calibri"/>
                <a:sym typeface="Calibri"/>
              </a:rPr>
              <a:t>zero.**</a:t>
            </a:r>
          </a:p>
          <a:p>
            <a:pPr marL="0" marR="0" lvl="0" indent="0" algn="l" rtl="0">
              <a:spcBef>
                <a:spcPts val="0"/>
              </a:spcBef>
              <a:buSzPct val="25000"/>
              <a:buNone/>
            </a:pPr>
            <a:r>
              <a:rPr lang="en-US" sz="3200">
                <a:solidFill>
                  <a:srgbClr val="FFFF66"/>
                </a:solidFill>
                <a:latin typeface="Calibri"/>
                <a:ea typeface="Calibri"/>
                <a:cs typeface="Calibri"/>
                <a:sym typeface="Calibri"/>
              </a:rPr>
              <a:t> Can only add and subtract.</a:t>
            </a:r>
          </a:p>
          <a:p>
            <a:pPr marL="0" marR="0" lvl="0" indent="0" algn="l" rtl="0">
              <a:spcBef>
                <a:spcPts val="0"/>
              </a:spcBef>
              <a:buNone/>
            </a:pPr>
            <a:endParaRPr sz="3200">
              <a:solidFill>
                <a:srgbClr val="FFFF66"/>
              </a:solidFill>
              <a:latin typeface="Calibri"/>
              <a:ea typeface="Calibri"/>
              <a:cs typeface="Calibri"/>
              <a:sym typeface="Calibri"/>
            </a:endParaRPr>
          </a:p>
          <a:p>
            <a:pPr marL="0" marR="0" lvl="0" indent="0" algn="l" rtl="0">
              <a:spcBef>
                <a:spcPts val="0"/>
              </a:spcBef>
              <a:buSzPct val="25000"/>
              <a:buNone/>
            </a:pPr>
            <a:r>
              <a:rPr lang="en-US" sz="3200">
                <a:solidFill>
                  <a:srgbClr val="FFFF66"/>
                </a:solidFill>
                <a:latin typeface="Calibri"/>
                <a:ea typeface="Calibri"/>
                <a:cs typeface="Calibri"/>
                <a:sym typeface="Calibri"/>
              </a:rPr>
              <a:t>Examples: temperature, time (year or clock), IQ tests</a:t>
            </a:r>
          </a:p>
        </p:txBody>
      </p:sp>
      <p:pic>
        <p:nvPicPr>
          <p:cNvPr id="202" name="Shape 202" descr="http://www.acurite.com/media/catalog/product/cache/1/image/9df78eab33525d08d6e5fb8d27136e95/0/0/00338-800x800.jpg"/>
          <p:cNvPicPr preferRelativeResize="0"/>
          <p:nvPr/>
        </p:nvPicPr>
        <p:blipFill rotWithShape="1">
          <a:blip r:embed="rId3">
            <a:alphaModFix/>
          </a:blip>
          <a:srcRect l="36486" t="1753" r="36118"/>
          <a:stretch/>
        </p:blipFill>
        <p:spPr>
          <a:xfrm>
            <a:off x="7391400" y="1988633"/>
            <a:ext cx="1248937" cy="4479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457200" y="228600"/>
            <a:ext cx="2299283"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Ratio data</a:t>
            </a:r>
          </a:p>
        </p:txBody>
      </p:sp>
      <p:sp>
        <p:nvSpPr>
          <p:cNvPr id="209" name="Shape 209"/>
          <p:cNvSpPr/>
          <p:nvPr/>
        </p:nvSpPr>
        <p:spPr>
          <a:xfrm>
            <a:off x="685800" y="936486"/>
            <a:ext cx="6553200" cy="196361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3200">
                <a:solidFill>
                  <a:srgbClr val="FFFF66"/>
                </a:solidFill>
                <a:latin typeface="Calibri"/>
                <a:ea typeface="Calibri"/>
                <a:cs typeface="Calibri"/>
                <a:sym typeface="Calibri"/>
              </a:rPr>
              <a:t>Variables whose values can be compared by taking ratios</a:t>
            </a:r>
          </a:p>
          <a:p>
            <a:pPr marL="0" marR="0" lvl="0" indent="0" algn="l" rtl="0">
              <a:spcBef>
                <a:spcPts val="0"/>
              </a:spcBef>
              <a:buNone/>
            </a:pPr>
            <a:endParaRPr sz="3200">
              <a:solidFill>
                <a:srgbClr val="FFFF66"/>
              </a:solidFill>
              <a:latin typeface="Calibri"/>
              <a:ea typeface="Calibri"/>
              <a:cs typeface="Calibri"/>
              <a:sym typeface="Calibri"/>
            </a:endParaRPr>
          </a:p>
          <a:p>
            <a:pPr marL="0" marR="0" lvl="0" indent="0" algn="l" rtl="0">
              <a:spcBef>
                <a:spcPts val="0"/>
              </a:spcBef>
              <a:buSzPct val="25000"/>
              <a:buNone/>
            </a:pPr>
            <a:r>
              <a:rPr lang="en-US" sz="3200">
                <a:solidFill>
                  <a:srgbClr val="FFFF66"/>
                </a:solidFill>
                <a:latin typeface="Calibri"/>
                <a:ea typeface="Calibri"/>
                <a:cs typeface="Calibri"/>
                <a:sym typeface="Calibri"/>
              </a:rPr>
              <a:t>Can add, subtract, multiply, divide</a:t>
            </a:r>
          </a:p>
        </p:txBody>
      </p:sp>
      <p:pic>
        <p:nvPicPr>
          <p:cNvPr id="210" name="Shape 210" descr="http://www.ccg-gcc.gc.ca/folios/00028/images/inavtable4-eng.jpg"/>
          <p:cNvPicPr preferRelativeResize="0"/>
          <p:nvPr/>
        </p:nvPicPr>
        <p:blipFill rotWithShape="1">
          <a:blip r:embed="rId3">
            <a:alphaModFix/>
          </a:blip>
          <a:srcRect/>
          <a:stretch/>
        </p:blipFill>
        <p:spPr>
          <a:xfrm>
            <a:off x="2888650" y="3022100"/>
            <a:ext cx="6080400" cy="38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p:nvPr/>
        </p:nvSpPr>
        <p:spPr>
          <a:xfrm>
            <a:off x="457200" y="228600"/>
            <a:ext cx="5021182"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Levels of measurement</a:t>
            </a:r>
          </a:p>
        </p:txBody>
      </p:sp>
      <p:sp>
        <p:nvSpPr>
          <p:cNvPr id="217" name="Shape 217"/>
          <p:cNvSpPr/>
          <p:nvPr/>
        </p:nvSpPr>
        <p:spPr>
          <a:xfrm>
            <a:off x="685800" y="936486"/>
            <a:ext cx="7772400" cy="408111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3200">
                <a:solidFill>
                  <a:srgbClr val="FFFF66"/>
                </a:solidFill>
                <a:latin typeface="Calibri"/>
                <a:ea typeface="Calibri"/>
                <a:cs typeface="Calibri"/>
                <a:sym typeface="Calibri"/>
              </a:rPr>
              <a:t>What kind of data is it?</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Letter grades on an essay exam</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Year of an important event</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Number of students from each country in a large course</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Flavors of ice cream</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Grams of fat in ice cream</a:t>
            </a:r>
          </a:p>
          <a:p>
            <a:pPr marL="457200" marR="0" lvl="0" indent="-457200" algn="l" rtl="0">
              <a:lnSpc>
                <a:spcPct val="90000"/>
              </a:lnSpc>
              <a:spcBef>
                <a:spcPts val="0"/>
              </a:spcBef>
              <a:buClr>
                <a:srgbClr val="FFFF66"/>
              </a:buClr>
              <a:buSzPct val="100000"/>
              <a:buFont typeface="Arial"/>
              <a:buChar char="•"/>
            </a:pPr>
            <a:r>
              <a:rPr lang="en-US" sz="3200">
                <a:solidFill>
                  <a:srgbClr val="FFFF66"/>
                </a:solidFill>
                <a:latin typeface="Calibri"/>
                <a:ea typeface="Calibri"/>
                <a:cs typeface="Calibri"/>
                <a:sym typeface="Calibri"/>
              </a:rPr>
              <a:t>% of consumers who prefer particular flavors of ice cream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Shape 223" descr="http://www.six-sigma-material.com/images/DataMeasurements.GIF"/>
          <p:cNvPicPr preferRelativeResize="0"/>
          <p:nvPr/>
        </p:nvPicPr>
        <p:blipFill rotWithShape="1">
          <a:blip r:embed="rId3">
            <a:alphaModFix/>
          </a:blip>
          <a:srcRect/>
          <a:stretch/>
        </p:blipFill>
        <p:spPr>
          <a:xfrm>
            <a:off x="1802297" y="0"/>
            <a:ext cx="5665302" cy="6858000"/>
          </a:xfrm>
          <a:prstGeom prst="rect">
            <a:avLst/>
          </a:prstGeom>
          <a:noFill/>
          <a:ln>
            <a:noFill/>
          </a:ln>
        </p:spPr>
      </p:pic>
      <p:sp>
        <p:nvSpPr>
          <p:cNvPr id="224" name="Shape 224"/>
          <p:cNvSpPr/>
          <p:nvPr/>
        </p:nvSpPr>
        <p:spPr>
          <a:xfrm rot="5400000">
            <a:off x="6723295" y="5754600"/>
            <a:ext cx="1875577"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rgbClr val="FFFF66"/>
                </a:solidFill>
                <a:latin typeface="Calibri"/>
                <a:ea typeface="Calibri"/>
                <a:cs typeface="Calibri"/>
                <a:sym typeface="Calibri"/>
              </a:rPr>
              <a:t>six-sigma-material.com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p:nvPr/>
        </p:nvSpPr>
        <p:spPr>
          <a:xfrm>
            <a:off x="457200" y="336320"/>
            <a:ext cx="7772400" cy="120032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4000">
                <a:solidFill>
                  <a:srgbClr val="FFFF66"/>
                </a:solidFill>
                <a:latin typeface="Calibri"/>
                <a:ea typeface="Calibri"/>
                <a:cs typeface="Calibri"/>
                <a:sym typeface="Calibri"/>
              </a:rPr>
              <a:t>Classify the data in our course survey</a:t>
            </a:r>
          </a:p>
        </p:txBody>
      </p:sp>
      <p:sp>
        <p:nvSpPr>
          <p:cNvPr id="231" name="Shape 231"/>
          <p:cNvSpPr/>
          <p:nvPr/>
        </p:nvSpPr>
        <p:spPr>
          <a:xfrm>
            <a:off x="490191" y="1723614"/>
            <a:ext cx="7079100" cy="3170100"/>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4000">
                <a:solidFill>
                  <a:srgbClr val="FFFF66"/>
                </a:solidFill>
                <a:latin typeface="Calibri"/>
                <a:ea typeface="Calibri"/>
                <a:cs typeface="Calibri"/>
                <a:sym typeface="Calibri"/>
              </a:rPr>
              <a:t>Cartegorical</a:t>
            </a:r>
          </a:p>
          <a:p>
            <a:pPr marL="457200" marR="0" lvl="0" indent="-457200" algn="l" rtl="0">
              <a:spcBef>
                <a:spcPts val="0"/>
              </a:spcBef>
              <a:buClr>
                <a:srgbClr val="FFFF66"/>
              </a:buClr>
              <a:buSzPct val="100000"/>
              <a:buFont typeface="Arial"/>
              <a:buChar char="•"/>
            </a:pPr>
            <a:r>
              <a:rPr lang="en-US" sz="4000">
                <a:solidFill>
                  <a:srgbClr val="FFFF66"/>
                </a:solidFill>
                <a:latin typeface="Calibri"/>
                <a:ea typeface="Calibri"/>
                <a:cs typeface="Calibri"/>
                <a:sym typeface="Calibri"/>
              </a:rPr>
              <a:t>Ordinal</a:t>
            </a:r>
          </a:p>
          <a:p>
            <a:pPr marL="457200" marR="0" lvl="0" indent="-457200" algn="l" rtl="0">
              <a:spcBef>
                <a:spcPts val="0"/>
              </a:spcBef>
              <a:buClr>
                <a:srgbClr val="FFFF66"/>
              </a:buClr>
              <a:buSzPct val="100000"/>
              <a:buFont typeface="Arial"/>
              <a:buChar char="•"/>
            </a:pPr>
            <a:r>
              <a:rPr lang="en-US" sz="4000">
                <a:solidFill>
                  <a:srgbClr val="FFFF66"/>
                </a:solidFill>
                <a:latin typeface="Calibri"/>
                <a:ea typeface="Calibri"/>
                <a:cs typeface="Calibri"/>
                <a:sym typeface="Calibri"/>
              </a:rPr>
              <a:t>Interval</a:t>
            </a:r>
          </a:p>
          <a:p>
            <a:pPr marL="457200" marR="0" lvl="0" indent="-457200" algn="l" rtl="0">
              <a:spcBef>
                <a:spcPts val="0"/>
              </a:spcBef>
              <a:buClr>
                <a:srgbClr val="FFFF66"/>
              </a:buClr>
              <a:buSzPct val="100000"/>
              <a:buFont typeface="Arial"/>
              <a:buChar char="•"/>
            </a:pPr>
            <a:r>
              <a:rPr lang="en-US" sz="4000">
                <a:solidFill>
                  <a:srgbClr val="FFFF66"/>
                </a:solidFill>
                <a:latin typeface="Calibri"/>
                <a:ea typeface="Calibri"/>
                <a:cs typeface="Calibri"/>
                <a:sym typeface="Calibri"/>
              </a:rPr>
              <a:t>Ratio</a:t>
            </a:r>
          </a:p>
          <a:p>
            <a:pPr marL="0" marR="0" lvl="0" indent="0" algn="l" rtl="0">
              <a:spcBef>
                <a:spcPts val="0"/>
              </a:spcBef>
              <a:buNone/>
            </a:pPr>
            <a:endParaRPr sz="4000">
              <a:solidFill>
                <a:srgbClr val="FFFF66"/>
              </a:solidFill>
              <a:latin typeface="Calibri"/>
              <a:ea typeface="Calibri"/>
              <a:cs typeface="Calibri"/>
              <a:sym typeface="Calibri"/>
            </a:endParaRPr>
          </a:p>
        </p:txBody>
      </p:sp>
      <p:sp>
        <p:nvSpPr>
          <p:cNvPr id="232" name="Shape 232">
            <a:hlinkClick r:id="rId3"/>
          </p:cNvPr>
          <p:cNvSpPr txBox="1"/>
          <p:nvPr/>
        </p:nvSpPr>
        <p:spPr>
          <a:xfrm>
            <a:off x="3367900" y="4226300"/>
            <a:ext cx="5559900" cy="2042400"/>
          </a:xfrm>
          <a:prstGeom prst="rect">
            <a:avLst/>
          </a:prstGeom>
          <a:noFill/>
          <a:ln>
            <a:noFill/>
          </a:ln>
        </p:spPr>
        <p:txBody>
          <a:bodyPr lIns="91425" tIns="91425" rIns="91425" bIns="91425" anchor="ctr" anchorCtr="0">
            <a:noAutofit/>
          </a:bodyPr>
          <a:lstStyle/>
          <a:p>
            <a:pPr lvl="0"/>
            <a:r>
              <a:rPr lang="en-US" sz="3000" dirty="0">
                <a:solidFill>
                  <a:srgbClr val="FFFFFF"/>
                </a:solidFill>
                <a:hlinkClick r:id="rId3"/>
              </a:rPr>
              <a:t>https://docs.google.com/forms/d/e/1FAIpQLScMQxPWMa8mrh98QzIPO6GtcRRWU_agX6oGPGEPeCtfCeBsXA/viewform?usp=sf_link</a:t>
            </a:r>
            <a:endParaRPr lang="en-US" sz="3000"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175701" y="76200"/>
            <a:ext cx="8823000" cy="708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Revisiting models of statistical thinking</a:t>
            </a:r>
          </a:p>
        </p:txBody>
      </p:sp>
      <p:sp>
        <p:nvSpPr>
          <p:cNvPr id="239" name="Shape 239"/>
          <p:cNvSpPr txBox="1"/>
          <p:nvPr/>
        </p:nvSpPr>
        <p:spPr>
          <a:xfrm>
            <a:off x="6917185" y="6041394"/>
            <a:ext cx="1856598" cy="2616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100">
                <a:solidFill>
                  <a:srgbClr val="FFFF66"/>
                </a:solidFill>
                <a:latin typeface="Calibri"/>
                <a:ea typeface="Calibri"/>
                <a:cs typeface="Calibri"/>
                <a:sym typeface="Calibri"/>
              </a:rPr>
              <a:t>http://www.soes.soton.ac.uk</a:t>
            </a:r>
          </a:p>
        </p:txBody>
      </p:sp>
      <p:pic>
        <p:nvPicPr>
          <p:cNvPr id="240" name="Shape 240"/>
          <p:cNvPicPr preferRelativeResize="0"/>
          <p:nvPr/>
        </p:nvPicPr>
        <p:blipFill rotWithShape="1">
          <a:blip r:embed="rId3">
            <a:alphaModFix/>
          </a:blip>
          <a:srcRect/>
          <a:stretch/>
        </p:blipFill>
        <p:spPr>
          <a:xfrm>
            <a:off x="1309012" y="1066800"/>
            <a:ext cx="6553200" cy="47941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57200" y="228600"/>
            <a:ext cx="4758900" cy="708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a:solidFill>
                  <a:srgbClr val="FFFF66"/>
                </a:solidFill>
                <a:latin typeface="Calibri"/>
                <a:ea typeface="Calibri"/>
                <a:cs typeface="Calibri"/>
                <a:sym typeface="Calibri"/>
              </a:rPr>
              <a:t>Topics for today</a:t>
            </a:r>
          </a:p>
        </p:txBody>
      </p:sp>
      <p:sp>
        <p:nvSpPr>
          <p:cNvPr id="97" name="Shape 97"/>
          <p:cNvSpPr txBox="1"/>
          <p:nvPr/>
        </p:nvSpPr>
        <p:spPr>
          <a:xfrm>
            <a:off x="1295400" y="1143000"/>
            <a:ext cx="6937200" cy="1569600"/>
          </a:xfrm>
          <a:prstGeom prst="rect">
            <a:avLst/>
          </a:prstGeom>
          <a:noFill/>
          <a:ln>
            <a:noFill/>
          </a:ln>
        </p:spPr>
        <p:txBody>
          <a:bodyPr lIns="91425" tIns="45700" rIns="91425" bIns="45700" anchor="t" anchorCtr="0">
            <a:noAutofit/>
          </a:bodyPr>
          <a:lstStyle/>
          <a:p>
            <a:pPr marL="457200" marR="0" lvl="0" indent="-558800" algn="l" rtl="0">
              <a:spcBef>
                <a:spcPts val="0"/>
              </a:spcBef>
              <a:buClr>
                <a:srgbClr val="FFFF66"/>
              </a:buClr>
              <a:buSzPct val="100000"/>
              <a:buFont typeface="Arial"/>
              <a:buChar char="•"/>
            </a:pPr>
            <a:r>
              <a:rPr lang="en-US" sz="4800">
                <a:solidFill>
                  <a:srgbClr val="FFFF66"/>
                </a:solidFill>
                <a:latin typeface="Calibri"/>
                <a:ea typeface="Calibri"/>
                <a:cs typeface="Calibri"/>
                <a:sym typeface="Calibri"/>
              </a:rPr>
              <a:t>Defining terms</a:t>
            </a:r>
          </a:p>
          <a:p>
            <a:pPr marL="457200" marR="0" lvl="0" indent="-558800" algn="l" rtl="0">
              <a:spcBef>
                <a:spcPts val="0"/>
              </a:spcBef>
              <a:buClr>
                <a:srgbClr val="FFFF66"/>
              </a:buClr>
              <a:buSzPct val="100000"/>
              <a:buFont typeface="Arial"/>
              <a:buChar char="•"/>
            </a:pPr>
            <a:r>
              <a:rPr lang="en-US" sz="4800">
                <a:solidFill>
                  <a:srgbClr val="FFFF66"/>
                </a:solidFill>
                <a:latin typeface="Calibri"/>
                <a:ea typeface="Calibri"/>
                <a:cs typeface="Calibri"/>
                <a:sym typeface="Calibri"/>
              </a:rPr>
              <a:t>Types of data</a:t>
            </a:r>
          </a:p>
          <a:p>
            <a:pPr marL="457200" marR="0" lvl="0" indent="-558800" algn="l" rtl="0">
              <a:spcBef>
                <a:spcPts val="0"/>
              </a:spcBef>
              <a:buClr>
                <a:srgbClr val="FFFF66"/>
              </a:buClr>
              <a:buSzPct val="100000"/>
              <a:buFont typeface="Arial"/>
              <a:buChar char="•"/>
            </a:pPr>
            <a:r>
              <a:rPr lang="en-US" sz="4800">
                <a:solidFill>
                  <a:srgbClr val="FFFF66"/>
                </a:solidFill>
                <a:latin typeface="Calibri"/>
                <a:ea typeface="Calibri"/>
                <a:cs typeface="Calibri"/>
                <a:sym typeface="Calibri"/>
              </a:rPr>
              <a:t>Statistical thinking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p:nvPr/>
        </p:nvSpPr>
        <p:spPr>
          <a:xfrm>
            <a:off x="175693" y="76200"/>
            <a:ext cx="7669800" cy="708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Two models of statistical reasoning</a:t>
            </a:r>
          </a:p>
        </p:txBody>
      </p:sp>
      <p:sp>
        <p:nvSpPr>
          <p:cNvPr id="247" name="Shape 247"/>
          <p:cNvSpPr txBox="1"/>
          <p:nvPr/>
        </p:nvSpPr>
        <p:spPr>
          <a:xfrm>
            <a:off x="990600" y="784085"/>
            <a:ext cx="6360000" cy="646200"/>
          </a:xfrm>
          <a:prstGeom prst="rect">
            <a:avLst/>
          </a:prstGeom>
          <a:noFill/>
          <a:ln>
            <a:noFill/>
          </a:ln>
        </p:spPr>
        <p:txBody>
          <a:bodyPr lIns="91425" tIns="45700" rIns="91425" bIns="45700" anchor="t" anchorCtr="0">
            <a:noAutofit/>
          </a:bodyPr>
          <a:lstStyle/>
          <a:p>
            <a:pPr marL="742950" marR="0" lvl="0" indent="-742950" algn="l" rtl="0">
              <a:spcBef>
                <a:spcPts val="0"/>
              </a:spcBef>
              <a:buClr>
                <a:srgbClr val="FFFF66"/>
              </a:buClr>
              <a:buSzPct val="100000"/>
              <a:buFont typeface="Calibri"/>
              <a:buAutoNum type="arabicPeriod"/>
            </a:pPr>
            <a:r>
              <a:rPr lang="en-US" sz="3600">
                <a:solidFill>
                  <a:srgbClr val="FFFF66"/>
                </a:solidFill>
                <a:latin typeface="Calibri"/>
                <a:ea typeface="Calibri"/>
                <a:cs typeface="Calibri"/>
                <a:sym typeface="Calibri"/>
              </a:rPr>
              <a:t>Deductive/Hypothesis driven</a:t>
            </a:r>
          </a:p>
        </p:txBody>
      </p:sp>
      <p:sp>
        <p:nvSpPr>
          <p:cNvPr id="248" name="Shape 248"/>
          <p:cNvSpPr txBox="1"/>
          <p:nvPr/>
        </p:nvSpPr>
        <p:spPr>
          <a:xfrm>
            <a:off x="3505200" y="1612611"/>
            <a:ext cx="13521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Theory</a:t>
            </a:r>
          </a:p>
        </p:txBody>
      </p:sp>
      <p:sp>
        <p:nvSpPr>
          <p:cNvPr id="249" name="Shape 249"/>
          <p:cNvSpPr txBox="1"/>
          <p:nvPr/>
        </p:nvSpPr>
        <p:spPr>
          <a:xfrm>
            <a:off x="6019800" y="3200400"/>
            <a:ext cx="21258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Hypothesis </a:t>
            </a:r>
          </a:p>
        </p:txBody>
      </p:sp>
      <p:sp>
        <p:nvSpPr>
          <p:cNvPr id="250" name="Shape 250"/>
          <p:cNvSpPr txBox="1"/>
          <p:nvPr/>
        </p:nvSpPr>
        <p:spPr>
          <a:xfrm>
            <a:off x="3129775" y="5181600"/>
            <a:ext cx="21030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Experiment</a:t>
            </a:r>
          </a:p>
        </p:txBody>
      </p:sp>
      <p:sp>
        <p:nvSpPr>
          <p:cNvPr id="251" name="Shape 251"/>
          <p:cNvSpPr txBox="1"/>
          <p:nvPr/>
        </p:nvSpPr>
        <p:spPr>
          <a:xfrm>
            <a:off x="762000" y="3200399"/>
            <a:ext cx="15273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Analysis</a:t>
            </a:r>
          </a:p>
        </p:txBody>
      </p:sp>
      <p:sp>
        <p:nvSpPr>
          <p:cNvPr id="252" name="Shape 252"/>
          <p:cNvSpPr/>
          <p:nvPr/>
        </p:nvSpPr>
        <p:spPr>
          <a:xfrm rot="5400000">
            <a:off x="5471849" y="1356933"/>
            <a:ext cx="1460100" cy="22266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253" name="Shape 253"/>
          <p:cNvSpPr/>
          <p:nvPr/>
        </p:nvSpPr>
        <p:spPr>
          <a:xfrm rot="10800000">
            <a:off x="5333999" y="3817498"/>
            <a:ext cx="1905000" cy="20499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254" name="Shape 254"/>
          <p:cNvSpPr/>
          <p:nvPr/>
        </p:nvSpPr>
        <p:spPr>
          <a:xfrm rot="-5400000">
            <a:off x="1226948" y="3749849"/>
            <a:ext cx="1676400" cy="19491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255" name="Shape 255"/>
          <p:cNvSpPr/>
          <p:nvPr/>
        </p:nvSpPr>
        <p:spPr>
          <a:xfrm>
            <a:off x="1219200" y="1549294"/>
            <a:ext cx="2193600" cy="16512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175693" y="76200"/>
            <a:ext cx="7669791"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Two models of statistical reasoning</a:t>
            </a:r>
          </a:p>
        </p:txBody>
      </p:sp>
      <p:sp>
        <p:nvSpPr>
          <p:cNvPr id="262" name="Shape 262"/>
          <p:cNvSpPr txBox="1"/>
          <p:nvPr/>
        </p:nvSpPr>
        <p:spPr>
          <a:xfrm>
            <a:off x="7391400" y="5715000"/>
            <a:ext cx="429926" cy="2616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100">
                <a:solidFill>
                  <a:schemeClr val="lt1"/>
                </a:solidFill>
                <a:latin typeface="Calibri"/>
                <a:ea typeface="Calibri"/>
                <a:cs typeface="Calibri"/>
                <a:sym typeface="Calibri"/>
              </a:rPr>
              <a:t>ESRI</a:t>
            </a:r>
          </a:p>
        </p:txBody>
      </p:sp>
      <p:pic>
        <p:nvPicPr>
          <p:cNvPr id="263" name="Shape 263"/>
          <p:cNvPicPr preferRelativeResize="0"/>
          <p:nvPr/>
        </p:nvPicPr>
        <p:blipFill rotWithShape="1">
          <a:blip r:embed="rId3">
            <a:alphaModFix/>
          </a:blip>
          <a:srcRect/>
          <a:stretch/>
        </p:blipFill>
        <p:spPr>
          <a:xfrm>
            <a:off x="239202" y="1600200"/>
            <a:ext cx="8742872" cy="4698301"/>
          </a:xfrm>
          <a:prstGeom prst="rect">
            <a:avLst/>
          </a:prstGeom>
          <a:noFill/>
          <a:ln>
            <a:noFill/>
          </a:ln>
        </p:spPr>
      </p:pic>
      <p:sp>
        <p:nvSpPr>
          <p:cNvPr id="264" name="Shape 264"/>
          <p:cNvSpPr txBox="1"/>
          <p:nvPr/>
        </p:nvSpPr>
        <p:spPr>
          <a:xfrm>
            <a:off x="990600" y="784085"/>
            <a:ext cx="651293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2. Inductive/Exploratory Data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p:nvPr/>
        </p:nvSpPr>
        <p:spPr>
          <a:xfrm>
            <a:off x="381000" y="76200"/>
            <a:ext cx="610737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Inductive/Exploratory Data Analysis</a:t>
            </a:r>
          </a:p>
        </p:txBody>
      </p:sp>
      <p:pic>
        <p:nvPicPr>
          <p:cNvPr id="271" name="Shape 271" descr="http://upload.wikimedia.org/wikipedia/en/e/e9/John_Tukey.jpg"/>
          <p:cNvPicPr preferRelativeResize="0"/>
          <p:nvPr/>
        </p:nvPicPr>
        <p:blipFill rotWithShape="1">
          <a:blip r:embed="rId3">
            <a:alphaModFix/>
          </a:blip>
          <a:srcRect/>
          <a:stretch/>
        </p:blipFill>
        <p:spPr>
          <a:xfrm>
            <a:off x="533400" y="1619249"/>
            <a:ext cx="2819400" cy="3429569"/>
          </a:xfrm>
          <a:prstGeom prst="rect">
            <a:avLst/>
          </a:prstGeom>
          <a:noFill/>
          <a:ln>
            <a:noFill/>
          </a:ln>
        </p:spPr>
      </p:pic>
      <p:sp>
        <p:nvSpPr>
          <p:cNvPr id="272" name="Shape 272"/>
          <p:cNvSpPr txBox="1"/>
          <p:nvPr/>
        </p:nvSpPr>
        <p:spPr>
          <a:xfrm>
            <a:off x="3429000" y="1676400"/>
            <a:ext cx="200926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John Tukey</a:t>
            </a:r>
          </a:p>
        </p:txBody>
      </p:sp>
      <p:sp>
        <p:nvSpPr>
          <p:cNvPr id="273" name="Shape 273"/>
          <p:cNvSpPr/>
          <p:nvPr/>
        </p:nvSpPr>
        <p:spPr>
          <a:xfrm>
            <a:off x="3459826" y="2514600"/>
            <a:ext cx="4572000" cy="206210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“Numerical quantities focus on expected values, graphical summaries on unexpected values.”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p:nvPr/>
        </p:nvSpPr>
        <p:spPr>
          <a:xfrm>
            <a:off x="457200" y="533400"/>
            <a:ext cx="8305799" cy="206210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Calibri"/>
                <a:ea typeface="Calibri"/>
                <a:cs typeface="Calibri"/>
                <a:sym typeface="Calibri"/>
              </a:rPr>
              <a:t>Tukey encouraged the development of the S programming language at Bell Labs.</a:t>
            </a:r>
          </a:p>
          <a:p>
            <a:pPr marL="0" marR="0" lvl="0" indent="0" algn="l" rtl="0">
              <a:spcBef>
                <a:spcPts val="0"/>
              </a:spcBef>
              <a:buNone/>
            </a:pPr>
            <a:endParaRPr sz="3200">
              <a:solidFill>
                <a:srgbClr val="FFFF66"/>
              </a:solidFill>
              <a:latin typeface="Calibri"/>
              <a:ea typeface="Calibri"/>
              <a:cs typeface="Calibri"/>
              <a:sym typeface="Calibri"/>
            </a:endParaRPr>
          </a:p>
          <a:p>
            <a:pPr marL="0" marR="0" lvl="0" indent="0" algn="l" rtl="0">
              <a:spcBef>
                <a:spcPts val="0"/>
              </a:spcBef>
              <a:buSzPct val="25000"/>
              <a:buNone/>
            </a:pPr>
            <a:r>
              <a:rPr lang="en-US" sz="3200">
                <a:solidFill>
                  <a:srgbClr val="FFFF66"/>
                </a:solidFill>
                <a:latin typeface="Calibri"/>
                <a:ea typeface="Calibri"/>
                <a:cs typeface="Calibri"/>
                <a:sym typeface="Calibri"/>
              </a:rPr>
              <a:t>R is one descendent of this S software package.</a:t>
            </a:r>
          </a:p>
        </p:txBody>
      </p:sp>
      <p:pic>
        <p:nvPicPr>
          <p:cNvPr id="280" name="Shape 280"/>
          <p:cNvPicPr preferRelativeResize="0"/>
          <p:nvPr/>
        </p:nvPicPr>
        <p:blipFill rotWithShape="1">
          <a:blip r:embed="rId3">
            <a:alphaModFix/>
          </a:blip>
          <a:srcRect/>
          <a:stretch/>
        </p:blipFill>
        <p:spPr>
          <a:xfrm>
            <a:off x="473697" y="2743200"/>
            <a:ext cx="2638424" cy="2066924"/>
          </a:xfrm>
          <a:prstGeom prst="rect">
            <a:avLst/>
          </a:prstGeom>
          <a:noFill/>
          <a:ln>
            <a:noFill/>
          </a:ln>
        </p:spPr>
      </p:pic>
      <p:pic>
        <p:nvPicPr>
          <p:cNvPr id="281" name="Shape 281" descr="http://developer.r-project.org/Logo/Rlogo-2.png"/>
          <p:cNvPicPr preferRelativeResize="0"/>
          <p:nvPr/>
        </p:nvPicPr>
        <p:blipFill rotWithShape="1">
          <a:blip r:embed="rId4">
            <a:alphaModFix/>
          </a:blip>
          <a:srcRect/>
          <a:stretch/>
        </p:blipFill>
        <p:spPr>
          <a:xfrm>
            <a:off x="5202382" y="3810000"/>
            <a:ext cx="3691370" cy="2800349"/>
          </a:xfrm>
          <a:prstGeom prst="rect">
            <a:avLst/>
          </a:prstGeom>
          <a:noFill/>
          <a:ln>
            <a:noFill/>
          </a:ln>
        </p:spPr>
      </p:pic>
      <p:cxnSp>
        <p:nvCxnSpPr>
          <p:cNvPr id="282" name="Shape 282"/>
          <p:cNvCxnSpPr/>
          <p:nvPr/>
        </p:nvCxnSpPr>
        <p:spPr>
          <a:xfrm>
            <a:off x="3657600" y="4267200"/>
            <a:ext cx="1219199" cy="542925"/>
          </a:xfrm>
          <a:prstGeom prst="straightConnector1">
            <a:avLst/>
          </a:prstGeom>
          <a:noFill/>
          <a:ln w="76200" cap="flat" cmpd="sng">
            <a:solidFill>
              <a:srgbClr val="FF0000"/>
            </a:solidFill>
            <a:prstDash val="solid"/>
            <a:round/>
            <a:headEnd type="none" w="med" len="med"/>
            <a:tailEnd type="stealth" w="lg" len="lg"/>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Scatterplots</a:t>
            </a:r>
          </a:p>
        </p:txBody>
      </p:sp>
      <p:pic>
        <p:nvPicPr>
          <p:cNvPr id="289" name="Shape 289" descr="DataVisualisation-Workshop-Types-Scatterplot"/>
          <p:cNvPicPr preferRelativeResize="0"/>
          <p:nvPr/>
        </p:nvPicPr>
        <p:blipFill rotWithShape="1">
          <a:blip r:embed="rId3">
            <a:alphaModFix/>
          </a:blip>
          <a:srcRect/>
          <a:stretch/>
        </p:blipFill>
        <p:spPr>
          <a:xfrm>
            <a:off x="620485" y="2057400"/>
            <a:ext cx="7721700" cy="4343400"/>
          </a:xfrm>
          <a:prstGeom prst="rect">
            <a:avLst/>
          </a:prstGeom>
          <a:noFill/>
          <a:ln>
            <a:noFill/>
          </a:ln>
        </p:spPr>
      </p:pic>
      <p:sp>
        <p:nvSpPr>
          <p:cNvPr id="290" name="Shape 290"/>
          <p:cNvSpPr/>
          <p:nvPr/>
        </p:nvSpPr>
        <p:spPr>
          <a:xfrm>
            <a:off x="3004457" y="6550223"/>
            <a:ext cx="6172200" cy="3077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Boxplots</a:t>
            </a:r>
          </a:p>
        </p:txBody>
      </p:sp>
      <p:sp>
        <p:nvSpPr>
          <p:cNvPr id="297" name="Shape 297"/>
          <p:cNvSpPr/>
          <p:nvPr/>
        </p:nvSpPr>
        <p:spPr>
          <a:xfrm>
            <a:off x="3004457" y="6550223"/>
            <a:ext cx="6172200" cy="3077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pic>
        <p:nvPicPr>
          <p:cNvPr id="298" name="Shape 298" descr="DataVisualisation-Workshop-Types-BoxPlots"/>
          <p:cNvPicPr preferRelativeResize="0"/>
          <p:nvPr/>
        </p:nvPicPr>
        <p:blipFill rotWithShape="1">
          <a:blip r:embed="rId3">
            <a:alphaModFix/>
          </a:blip>
          <a:srcRect/>
          <a:stretch/>
        </p:blipFill>
        <p:spPr>
          <a:xfrm>
            <a:off x="376764" y="1751350"/>
            <a:ext cx="8187300" cy="460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Bar charts/histograms</a:t>
            </a:r>
          </a:p>
        </p:txBody>
      </p:sp>
      <p:sp>
        <p:nvSpPr>
          <p:cNvPr id="305" name="Shape 305"/>
          <p:cNvSpPr/>
          <p:nvPr/>
        </p:nvSpPr>
        <p:spPr>
          <a:xfrm>
            <a:off x="3004457" y="6550223"/>
            <a:ext cx="6172200" cy="3077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pic>
        <p:nvPicPr>
          <p:cNvPr id="306" name="Shape 306" descr="DataVisualisation-Workshop-Types-StackedColumn"/>
          <p:cNvPicPr preferRelativeResize="0"/>
          <p:nvPr/>
        </p:nvPicPr>
        <p:blipFill rotWithShape="1">
          <a:blip r:embed="rId3">
            <a:alphaModFix/>
          </a:blip>
          <a:srcRect/>
          <a:stretch/>
        </p:blipFill>
        <p:spPr>
          <a:xfrm>
            <a:off x="457200" y="1751350"/>
            <a:ext cx="8130300" cy="457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Choropleth maps</a:t>
            </a:r>
          </a:p>
        </p:txBody>
      </p:sp>
      <p:sp>
        <p:nvSpPr>
          <p:cNvPr id="313" name="Shape 313"/>
          <p:cNvSpPr/>
          <p:nvPr/>
        </p:nvSpPr>
        <p:spPr>
          <a:xfrm>
            <a:off x="3004457" y="6550223"/>
            <a:ext cx="6172200" cy="3077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pic>
        <p:nvPicPr>
          <p:cNvPr id="314" name="Shape 314" descr="DataVisualisation-Workshop-Types-Maps-Australia"/>
          <p:cNvPicPr preferRelativeResize="0"/>
          <p:nvPr/>
        </p:nvPicPr>
        <p:blipFill rotWithShape="1">
          <a:blip r:embed="rId3">
            <a:alphaModFix/>
          </a:blip>
          <a:srcRect/>
          <a:stretch/>
        </p:blipFill>
        <p:spPr>
          <a:xfrm>
            <a:off x="685800" y="1905000"/>
            <a:ext cx="7857000" cy="441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Star plot/radar plot</a:t>
            </a:r>
          </a:p>
        </p:txBody>
      </p:sp>
      <p:sp>
        <p:nvSpPr>
          <p:cNvPr id="321" name="Shape 321"/>
          <p:cNvSpPr/>
          <p:nvPr/>
        </p:nvSpPr>
        <p:spPr>
          <a:xfrm>
            <a:off x="1981200" y="5624021"/>
            <a:ext cx="6172200" cy="3078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pic>
        <p:nvPicPr>
          <p:cNvPr id="322" name="Shape 322" descr="DataVisualisation-Workshop-Types-Radar"/>
          <p:cNvPicPr preferRelativeResize="0"/>
          <p:nvPr/>
        </p:nvPicPr>
        <p:blipFill rotWithShape="1">
          <a:blip r:embed="rId3">
            <a:alphaModFix/>
          </a:blip>
          <a:srcRect/>
          <a:stretch/>
        </p:blipFill>
        <p:spPr>
          <a:xfrm>
            <a:off x="533400" y="1828800"/>
            <a:ext cx="6781800" cy="381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317500" y="304800"/>
            <a:ext cx="8305800" cy="1446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US" sz="4400">
                <a:solidFill>
                  <a:srgbClr val="FFFF66"/>
                </a:solidFill>
                <a:latin typeface="Calibri"/>
                <a:ea typeface="Calibri"/>
                <a:cs typeface="Calibri"/>
                <a:sym typeface="Calibri"/>
              </a:rPr>
              <a:t>	Stem and leaf plots</a:t>
            </a:r>
          </a:p>
        </p:txBody>
      </p:sp>
      <p:sp>
        <p:nvSpPr>
          <p:cNvPr id="329" name="Shape 329"/>
          <p:cNvSpPr/>
          <p:nvPr/>
        </p:nvSpPr>
        <p:spPr>
          <a:xfrm>
            <a:off x="3004457" y="6550223"/>
            <a:ext cx="6172200" cy="3077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a:solidFill>
                  <a:srgbClr val="A5A5A5"/>
                </a:solidFill>
                <a:latin typeface="Calibri"/>
                <a:ea typeface="Calibri"/>
                <a:cs typeface="Calibri"/>
                <a:sym typeface="Calibri"/>
              </a:rPr>
              <a:t>http://www.datalabs.com.au/powerpoint-data-presentations/</a:t>
            </a:r>
          </a:p>
        </p:txBody>
      </p:sp>
      <p:pic>
        <p:nvPicPr>
          <p:cNvPr id="330" name="Shape 330" descr="https://www.mathsisfun.com/data/images/stem-leaf-plot.gif"/>
          <p:cNvPicPr preferRelativeResize="0"/>
          <p:nvPr/>
        </p:nvPicPr>
        <p:blipFill rotWithShape="1">
          <a:blip r:embed="rId3">
            <a:alphaModFix/>
          </a:blip>
          <a:srcRect/>
          <a:stretch/>
        </p:blipFill>
        <p:spPr>
          <a:xfrm>
            <a:off x="1371600" y="2057400"/>
            <a:ext cx="5892300" cy="39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762000" y="609600"/>
            <a:ext cx="7315200" cy="3170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Setting the stage:</a:t>
            </a:r>
          </a:p>
          <a:p>
            <a:pPr marL="0" marR="0" lvl="0" indent="0" algn="l" rtl="0">
              <a:spcBef>
                <a:spcPts val="0"/>
              </a:spcBef>
              <a:buNone/>
            </a:pPr>
            <a:endParaRPr sz="4000">
              <a:solidFill>
                <a:srgbClr val="FFFF66"/>
              </a:solidFill>
              <a:latin typeface="Calibri"/>
              <a:ea typeface="Calibri"/>
              <a:cs typeface="Calibri"/>
              <a:sym typeface="Calibri"/>
            </a:endParaRPr>
          </a:p>
          <a:p>
            <a:pPr marL="0" marR="0" lvl="0" indent="0" algn="l" rtl="0">
              <a:spcBef>
                <a:spcPts val="0"/>
              </a:spcBef>
              <a:buSzPct val="25000"/>
              <a:buNone/>
            </a:pPr>
            <a:r>
              <a:rPr lang="en-US" sz="4000">
                <a:solidFill>
                  <a:srgbClr val="FFFF66"/>
                </a:solidFill>
                <a:latin typeface="Calibri"/>
                <a:ea typeface="Calibri"/>
                <a:cs typeface="Calibri"/>
                <a:sym typeface="Calibri"/>
              </a:rPr>
              <a:t>Write down a research question you’re currently interested in pursuing.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p:nvPr/>
        </p:nvSpPr>
        <p:spPr>
          <a:xfrm>
            <a:off x="175693" y="76200"/>
            <a:ext cx="36352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Data Exploration</a:t>
            </a:r>
          </a:p>
        </p:txBody>
      </p:sp>
      <p:sp>
        <p:nvSpPr>
          <p:cNvPr id="337" name="Shape 337"/>
          <p:cNvSpPr txBox="1"/>
          <p:nvPr/>
        </p:nvSpPr>
        <p:spPr>
          <a:xfrm>
            <a:off x="457200" y="1752844"/>
            <a:ext cx="3886200"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Annual Rainfall for Georgia, 1953-2012</a:t>
            </a:r>
          </a:p>
        </p:txBody>
      </p:sp>
      <p:pic>
        <p:nvPicPr>
          <p:cNvPr id="338" name="Shape 338"/>
          <p:cNvPicPr preferRelativeResize="0"/>
          <p:nvPr/>
        </p:nvPicPr>
        <p:blipFill rotWithShape="1">
          <a:blip r:embed="rId3">
            <a:alphaModFix/>
          </a:blip>
          <a:srcRect/>
          <a:stretch/>
        </p:blipFill>
        <p:spPr>
          <a:xfrm>
            <a:off x="4114800" y="326176"/>
            <a:ext cx="4718857" cy="617945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p:nvPr/>
        </p:nvSpPr>
        <p:spPr>
          <a:xfrm>
            <a:off x="175693" y="76200"/>
            <a:ext cx="36352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Data Exploration</a:t>
            </a:r>
          </a:p>
        </p:txBody>
      </p:sp>
      <p:sp>
        <p:nvSpPr>
          <p:cNvPr id="345" name="Shape 345"/>
          <p:cNvSpPr txBox="1"/>
          <p:nvPr/>
        </p:nvSpPr>
        <p:spPr>
          <a:xfrm>
            <a:off x="533400" y="772179"/>
            <a:ext cx="693419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Boxplot of data-What do you notice?</a:t>
            </a:r>
          </a:p>
        </p:txBody>
      </p:sp>
      <p:pic>
        <p:nvPicPr>
          <p:cNvPr id="346" name="Shape 346"/>
          <p:cNvPicPr preferRelativeResize="0"/>
          <p:nvPr/>
        </p:nvPicPr>
        <p:blipFill rotWithShape="1">
          <a:blip r:embed="rId3">
            <a:alphaModFix/>
          </a:blip>
          <a:srcRect l="2285" t="9287" r="2235" b="6584"/>
          <a:stretch/>
        </p:blipFill>
        <p:spPr>
          <a:xfrm>
            <a:off x="479502" y="1600200"/>
            <a:ext cx="8165852" cy="46221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p:nvPr/>
        </p:nvSpPr>
        <p:spPr>
          <a:xfrm>
            <a:off x="175693" y="76200"/>
            <a:ext cx="36352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Data Exploration</a:t>
            </a:r>
          </a:p>
        </p:txBody>
      </p:sp>
      <p:sp>
        <p:nvSpPr>
          <p:cNvPr id="353" name="Shape 353"/>
          <p:cNvSpPr txBox="1"/>
          <p:nvPr/>
        </p:nvSpPr>
        <p:spPr>
          <a:xfrm>
            <a:off x="533400" y="772179"/>
            <a:ext cx="693419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Difference between March and September?</a:t>
            </a:r>
          </a:p>
        </p:txBody>
      </p:sp>
      <p:pic>
        <p:nvPicPr>
          <p:cNvPr id="354" name="Shape 354"/>
          <p:cNvPicPr preferRelativeResize="0"/>
          <p:nvPr/>
        </p:nvPicPr>
        <p:blipFill rotWithShape="1">
          <a:blip r:embed="rId3">
            <a:alphaModFix/>
          </a:blip>
          <a:srcRect l="2285" t="9287" r="2235" b="6584"/>
          <a:stretch/>
        </p:blipFill>
        <p:spPr>
          <a:xfrm>
            <a:off x="479502" y="1600200"/>
            <a:ext cx="8165852" cy="4622179"/>
          </a:xfrm>
          <a:prstGeom prst="rect">
            <a:avLst/>
          </a:prstGeom>
          <a:noFill/>
          <a:ln>
            <a:noFill/>
          </a:ln>
        </p:spPr>
      </p:pic>
      <p:sp>
        <p:nvSpPr>
          <p:cNvPr id="355" name="Shape 355"/>
          <p:cNvSpPr/>
          <p:nvPr/>
        </p:nvSpPr>
        <p:spPr>
          <a:xfrm>
            <a:off x="2438400" y="2057400"/>
            <a:ext cx="609599" cy="34290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6" name="Shape 356"/>
          <p:cNvSpPr/>
          <p:nvPr/>
        </p:nvSpPr>
        <p:spPr>
          <a:xfrm>
            <a:off x="5867400" y="1905000"/>
            <a:ext cx="609599" cy="34290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57" name="Shape 357"/>
          <p:cNvCxnSpPr/>
          <p:nvPr/>
        </p:nvCxnSpPr>
        <p:spPr>
          <a:xfrm flipH="1">
            <a:off x="3048000" y="1295400"/>
            <a:ext cx="838199" cy="609599"/>
          </a:xfrm>
          <a:prstGeom prst="straightConnector1">
            <a:avLst/>
          </a:prstGeom>
          <a:noFill/>
          <a:ln w="19050" cap="flat" cmpd="sng">
            <a:solidFill>
              <a:srgbClr val="FF0000"/>
            </a:solidFill>
            <a:prstDash val="solid"/>
            <a:round/>
            <a:headEnd type="none" w="med" len="med"/>
            <a:tailEnd type="stealth" w="lg" len="lg"/>
          </a:ln>
        </p:spPr>
      </p:cxnSp>
      <p:cxnSp>
        <p:nvCxnSpPr>
          <p:cNvPr id="358" name="Shape 358"/>
          <p:cNvCxnSpPr/>
          <p:nvPr/>
        </p:nvCxnSpPr>
        <p:spPr>
          <a:xfrm>
            <a:off x="5867400" y="1295400"/>
            <a:ext cx="304799" cy="457200"/>
          </a:xfrm>
          <a:prstGeom prst="straightConnector1">
            <a:avLst/>
          </a:prstGeom>
          <a:noFill/>
          <a:ln w="19050" cap="flat" cmpd="sng">
            <a:solidFill>
              <a:srgbClr val="FF0000"/>
            </a:solidFill>
            <a:prstDash val="solid"/>
            <a:round/>
            <a:headEnd type="none" w="med" len="med"/>
            <a:tailEnd type="stealth" w="lg" len="lg"/>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p:nvPr/>
        </p:nvSpPr>
        <p:spPr>
          <a:xfrm>
            <a:off x="175693" y="76200"/>
            <a:ext cx="36352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Data Exploration</a:t>
            </a:r>
          </a:p>
        </p:txBody>
      </p:sp>
      <p:sp>
        <p:nvSpPr>
          <p:cNvPr id="365" name="Shape 365"/>
          <p:cNvSpPr txBox="1"/>
          <p:nvPr/>
        </p:nvSpPr>
        <p:spPr>
          <a:xfrm>
            <a:off x="869170" y="609600"/>
            <a:ext cx="693419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Stem and leaf charts, histograms</a:t>
            </a:r>
          </a:p>
        </p:txBody>
      </p:sp>
      <p:pic>
        <p:nvPicPr>
          <p:cNvPr id="366" name="Shape 366"/>
          <p:cNvPicPr preferRelativeResize="0"/>
          <p:nvPr/>
        </p:nvPicPr>
        <p:blipFill rotWithShape="1">
          <a:blip r:embed="rId3">
            <a:alphaModFix/>
          </a:blip>
          <a:srcRect/>
          <a:stretch/>
        </p:blipFill>
        <p:spPr>
          <a:xfrm>
            <a:off x="1991478" y="1269845"/>
            <a:ext cx="2286000" cy="1009649"/>
          </a:xfrm>
          <a:prstGeom prst="rect">
            <a:avLst/>
          </a:prstGeom>
          <a:noFill/>
          <a:ln>
            <a:noFill/>
          </a:ln>
        </p:spPr>
      </p:pic>
      <p:pic>
        <p:nvPicPr>
          <p:cNvPr id="367" name="Shape 367"/>
          <p:cNvPicPr preferRelativeResize="0"/>
          <p:nvPr/>
        </p:nvPicPr>
        <p:blipFill rotWithShape="1">
          <a:blip r:embed="rId4">
            <a:alphaModFix/>
          </a:blip>
          <a:srcRect/>
          <a:stretch/>
        </p:blipFill>
        <p:spPr>
          <a:xfrm>
            <a:off x="5209782" y="5651808"/>
            <a:ext cx="2190750" cy="1133474"/>
          </a:xfrm>
          <a:prstGeom prst="rect">
            <a:avLst/>
          </a:prstGeom>
          <a:noFill/>
          <a:ln>
            <a:noFill/>
          </a:ln>
        </p:spPr>
      </p:pic>
      <p:pic>
        <p:nvPicPr>
          <p:cNvPr id="368" name="Shape 368"/>
          <p:cNvPicPr preferRelativeResize="0"/>
          <p:nvPr/>
        </p:nvPicPr>
        <p:blipFill rotWithShape="1">
          <a:blip r:embed="rId5">
            <a:alphaModFix/>
          </a:blip>
          <a:srcRect/>
          <a:stretch/>
        </p:blipFill>
        <p:spPr>
          <a:xfrm>
            <a:off x="175693" y="3507278"/>
            <a:ext cx="4963874" cy="3188797"/>
          </a:xfrm>
          <a:prstGeom prst="rect">
            <a:avLst/>
          </a:prstGeom>
          <a:noFill/>
          <a:ln w="9525" cap="flat" cmpd="sng">
            <a:solidFill>
              <a:schemeClr val="dk1"/>
            </a:solidFill>
            <a:prstDash val="solid"/>
            <a:miter/>
            <a:headEnd type="none" w="med" len="med"/>
            <a:tailEnd type="none" w="med" len="med"/>
          </a:ln>
        </p:spPr>
      </p:pic>
      <p:pic>
        <p:nvPicPr>
          <p:cNvPr id="369" name="Shape 369"/>
          <p:cNvPicPr preferRelativeResize="0"/>
          <p:nvPr/>
        </p:nvPicPr>
        <p:blipFill rotWithShape="1">
          <a:blip r:embed="rId6">
            <a:alphaModFix/>
          </a:blip>
          <a:srcRect/>
          <a:stretch/>
        </p:blipFill>
        <p:spPr>
          <a:xfrm>
            <a:off x="4336269" y="1269845"/>
            <a:ext cx="4642899" cy="2982601"/>
          </a:xfrm>
          <a:prstGeom prst="rect">
            <a:avLst/>
          </a:prstGeom>
          <a:noFill/>
          <a:ln w="9525" cap="flat" cmpd="sng">
            <a:solidFill>
              <a:schemeClr val="dk1"/>
            </a:solidFill>
            <a:prstDash val="solid"/>
            <a:miter/>
            <a:headEnd type="none" w="med" len="med"/>
            <a:tailEnd type="none" w="med" len="med"/>
          </a:ln>
        </p:spPr>
      </p:pic>
      <p:sp>
        <p:nvSpPr>
          <p:cNvPr id="370" name="Shape 370"/>
          <p:cNvSpPr txBox="1"/>
          <p:nvPr/>
        </p:nvSpPr>
        <p:spPr>
          <a:xfrm>
            <a:off x="3084976" y="2576480"/>
            <a:ext cx="78880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Calibri"/>
                <a:ea typeface="Calibri"/>
                <a:cs typeface="Calibri"/>
                <a:sym typeface="Calibri"/>
              </a:rPr>
              <a:t>March</a:t>
            </a:r>
          </a:p>
        </p:txBody>
      </p:sp>
      <p:sp>
        <p:nvSpPr>
          <p:cNvPr id="371" name="Shape 371"/>
          <p:cNvSpPr txBox="1"/>
          <p:nvPr/>
        </p:nvSpPr>
        <p:spPr>
          <a:xfrm>
            <a:off x="5465457" y="5099848"/>
            <a:ext cx="1218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Calibri"/>
                <a:ea typeface="Calibri"/>
                <a:cs typeface="Calibri"/>
                <a:sym typeface="Calibri"/>
              </a:rPr>
              <a:t>September</a:t>
            </a:r>
          </a:p>
        </p:txBody>
      </p:sp>
      <p:cxnSp>
        <p:nvCxnSpPr>
          <p:cNvPr id="372" name="Shape 372"/>
          <p:cNvCxnSpPr/>
          <p:nvPr/>
        </p:nvCxnSpPr>
        <p:spPr>
          <a:xfrm rot="10800000">
            <a:off x="3479379" y="2362200"/>
            <a:ext cx="178220" cy="214280"/>
          </a:xfrm>
          <a:prstGeom prst="straightConnector1">
            <a:avLst/>
          </a:prstGeom>
          <a:noFill/>
          <a:ln w="9525" cap="flat" cmpd="sng">
            <a:solidFill>
              <a:srgbClr val="FFFF66"/>
            </a:solidFill>
            <a:prstDash val="solid"/>
            <a:round/>
            <a:headEnd type="none" w="med" len="med"/>
            <a:tailEnd type="stealth" w="lg" len="lg"/>
          </a:ln>
        </p:spPr>
      </p:cxnSp>
      <p:cxnSp>
        <p:nvCxnSpPr>
          <p:cNvPr id="373" name="Shape 373"/>
          <p:cNvCxnSpPr/>
          <p:nvPr/>
        </p:nvCxnSpPr>
        <p:spPr>
          <a:xfrm>
            <a:off x="3810000" y="2728880"/>
            <a:ext cx="467478" cy="0"/>
          </a:xfrm>
          <a:prstGeom prst="straightConnector1">
            <a:avLst/>
          </a:prstGeom>
          <a:noFill/>
          <a:ln w="9525" cap="flat" cmpd="sng">
            <a:solidFill>
              <a:srgbClr val="FFFF66"/>
            </a:solidFill>
            <a:prstDash val="solid"/>
            <a:round/>
            <a:headEnd type="none" w="med" len="med"/>
            <a:tailEnd type="stealth" w="lg" len="lg"/>
          </a:ln>
        </p:spPr>
      </p:cxnSp>
      <p:cxnSp>
        <p:nvCxnSpPr>
          <p:cNvPr id="374" name="Shape 374"/>
          <p:cNvCxnSpPr>
            <a:stCxn id="371" idx="1"/>
          </p:cNvCxnSpPr>
          <p:nvPr/>
        </p:nvCxnSpPr>
        <p:spPr>
          <a:xfrm rot="10800000">
            <a:off x="5209857" y="5284514"/>
            <a:ext cx="255600" cy="0"/>
          </a:xfrm>
          <a:prstGeom prst="straightConnector1">
            <a:avLst/>
          </a:prstGeom>
          <a:noFill/>
          <a:ln w="9525" cap="flat" cmpd="sng">
            <a:solidFill>
              <a:srgbClr val="FFFF66"/>
            </a:solidFill>
            <a:prstDash val="solid"/>
            <a:round/>
            <a:headEnd type="none" w="med" len="med"/>
            <a:tailEnd type="stealth" w="lg" len="lg"/>
          </a:ln>
        </p:spPr>
      </p:cxnSp>
      <p:cxnSp>
        <p:nvCxnSpPr>
          <p:cNvPr id="375" name="Shape 375"/>
          <p:cNvCxnSpPr/>
          <p:nvPr/>
        </p:nvCxnSpPr>
        <p:spPr>
          <a:xfrm>
            <a:off x="6074598" y="5377867"/>
            <a:ext cx="0" cy="182628"/>
          </a:xfrm>
          <a:prstGeom prst="straightConnector1">
            <a:avLst/>
          </a:prstGeom>
          <a:noFill/>
          <a:ln w="9525" cap="flat" cmpd="sng">
            <a:solidFill>
              <a:srgbClr val="FFFF66"/>
            </a:solidFill>
            <a:prstDash val="solid"/>
            <a:round/>
            <a:headEnd type="none" w="med" len="med"/>
            <a:tailEnd type="stealth"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p:nvPr/>
        </p:nvSpPr>
        <p:spPr>
          <a:xfrm>
            <a:off x="175693" y="76200"/>
            <a:ext cx="36352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Data Exploration</a:t>
            </a:r>
          </a:p>
        </p:txBody>
      </p:sp>
      <p:sp>
        <p:nvSpPr>
          <p:cNvPr id="382" name="Shape 382"/>
          <p:cNvSpPr txBox="1"/>
          <p:nvPr/>
        </p:nvSpPr>
        <p:spPr>
          <a:xfrm>
            <a:off x="869170" y="609600"/>
            <a:ext cx="693419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Which year?</a:t>
            </a:r>
          </a:p>
        </p:txBody>
      </p:sp>
      <p:pic>
        <p:nvPicPr>
          <p:cNvPr id="383" name="Shape 383"/>
          <p:cNvPicPr preferRelativeResize="0"/>
          <p:nvPr/>
        </p:nvPicPr>
        <p:blipFill rotWithShape="1">
          <a:blip r:embed="rId3">
            <a:alphaModFix/>
          </a:blip>
          <a:srcRect/>
          <a:stretch/>
        </p:blipFill>
        <p:spPr>
          <a:xfrm>
            <a:off x="280637" y="1447800"/>
            <a:ext cx="8542724" cy="2243136"/>
          </a:xfrm>
          <a:prstGeom prst="rect">
            <a:avLst/>
          </a:prstGeom>
          <a:noFill/>
          <a:ln>
            <a:noFill/>
          </a:ln>
        </p:spPr>
      </p:pic>
      <p:sp>
        <p:nvSpPr>
          <p:cNvPr id="384" name="Shape 384"/>
          <p:cNvSpPr/>
          <p:nvPr/>
        </p:nvSpPr>
        <p:spPr>
          <a:xfrm>
            <a:off x="609600" y="1828800"/>
            <a:ext cx="457200" cy="4572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5" name="Shape 385"/>
          <p:cNvSpPr/>
          <p:nvPr/>
        </p:nvSpPr>
        <p:spPr>
          <a:xfrm>
            <a:off x="5562600" y="1828800"/>
            <a:ext cx="609599" cy="4572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86" name="Shape 386"/>
          <p:cNvPicPr preferRelativeResize="0"/>
          <p:nvPr/>
        </p:nvPicPr>
        <p:blipFill rotWithShape="1">
          <a:blip r:embed="rId4">
            <a:alphaModFix/>
          </a:blip>
          <a:srcRect/>
          <a:stretch/>
        </p:blipFill>
        <p:spPr>
          <a:xfrm>
            <a:off x="1993338" y="3386253"/>
            <a:ext cx="6797246" cy="3124199"/>
          </a:xfrm>
          <a:prstGeom prst="rect">
            <a:avLst/>
          </a:prstGeom>
          <a:noFill/>
          <a:ln>
            <a:noFill/>
          </a:ln>
        </p:spPr>
      </p:pic>
      <p:sp>
        <p:nvSpPr>
          <p:cNvPr id="387" name="Shape 387"/>
          <p:cNvSpPr/>
          <p:nvPr/>
        </p:nvSpPr>
        <p:spPr>
          <a:xfrm>
            <a:off x="1944083" y="6497444"/>
            <a:ext cx="373380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66"/>
                </a:solidFill>
                <a:latin typeface="Calibri"/>
                <a:ea typeface="Calibri"/>
                <a:cs typeface="Calibri"/>
                <a:sym typeface="Calibri"/>
              </a:rPr>
              <a:t>http://www.noaanews.noaa.gov/stories2004/s2316.htm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p:nvPr/>
        </p:nvSpPr>
        <p:spPr>
          <a:xfrm>
            <a:off x="175693" y="76200"/>
            <a:ext cx="813010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The GeoDa software package also encourages EDA.</a:t>
            </a:r>
          </a:p>
        </p:txBody>
      </p:sp>
      <p:pic>
        <p:nvPicPr>
          <p:cNvPr id="394" name="Shape 394"/>
          <p:cNvPicPr preferRelativeResize="0"/>
          <p:nvPr/>
        </p:nvPicPr>
        <p:blipFill rotWithShape="1">
          <a:blip r:embed="rId3">
            <a:alphaModFix/>
          </a:blip>
          <a:srcRect/>
          <a:stretch/>
        </p:blipFill>
        <p:spPr>
          <a:xfrm>
            <a:off x="239202" y="1600200"/>
            <a:ext cx="8742872" cy="4698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609600" y="304800"/>
            <a:ext cx="7848599" cy="142192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3200" b="1">
                <a:solidFill>
                  <a:srgbClr val="FFFF66"/>
                </a:solidFill>
                <a:latin typeface="Calibri"/>
                <a:ea typeface="Calibri"/>
                <a:cs typeface="Calibri"/>
                <a:sym typeface="Calibri"/>
              </a:rPr>
              <a:t>Variable</a:t>
            </a:r>
            <a:r>
              <a:rPr lang="en-US" sz="3200">
                <a:solidFill>
                  <a:srgbClr val="FFFF66"/>
                </a:solidFill>
                <a:latin typeface="Calibri"/>
                <a:ea typeface="Calibri"/>
                <a:cs typeface="Calibri"/>
                <a:sym typeface="Calibri"/>
              </a:rPr>
              <a:t>: a category of observation that takes on obtainable values or outcomes for each </a:t>
            </a:r>
            <a:r>
              <a:rPr lang="en-US" sz="3200" i="1">
                <a:solidFill>
                  <a:srgbClr val="FFFF66"/>
                </a:solidFill>
                <a:latin typeface="Calibri"/>
                <a:ea typeface="Calibri"/>
                <a:cs typeface="Calibri"/>
                <a:sym typeface="Calibri"/>
              </a:rPr>
              <a:t>observation. </a:t>
            </a:r>
          </a:p>
        </p:txBody>
      </p:sp>
      <p:sp>
        <p:nvSpPr>
          <p:cNvPr id="108" name="Shape 108"/>
          <p:cNvSpPr txBox="1"/>
          <p:nvPr/>
        </p:nvSpPr>
        <p:spPr>
          <a:xfrm>
            <a:off x="2742672" y="6040244"/>
            <a:ext cx="358245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Calibri"/>
                <a:ea typeface="Calibri"/>
                <a:cs typeface="Calibri"/>
                <a:sym typeface="Calibri"/>
              </a:rPr>
              <a:t>Variables: card value, suit, color, etc.</a:t>
            </a:r>
          </a:p>
        </p:txBody>
      </p:sp>
      <p:pic>
        <p:nvPicPr>
          <p:cNvPr id="109" name="Shape 109" descr="http://53muses.com/wp-content/uploads/2012/01/five_spades.jpg"/>
          <p:cNvPicPr preferRelativeResize="0"/>
          <p:nvPr/>
        </p:nvPicPr>
        <p:blipFill rotWithShape="1">
          <a:blip r:embed="rId3">
            <a:alphaModFix/>
          </a:blip>
          <a:srcRect/>
          <a:stretch/>
        </p:blipFill>
        <p:spPr>
          <a:xfrm>
            <a:off x="3105833" y="1726727"/>
            <a:ext cx="2878434" cy="419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609600" y="304800"/>
            <a:ext cx="7848599" cy="97872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r>
              <a:rPr lang="en-US" sz="3200" b="1">
                <a:solidFill>
                  <a:srgbClr val="FFFF66"/>
                </a:solidFill>
                <a:latin typeface="Calibri"/>
                <a:ea typeface="Calibri"/>
                <a:cs typeface="Calibri"/>
                <a:sym typeface="Calibri"/>
              </a:rPr>
              <a:t>Observation</a:t>
            </a:r>
            <a:r>
              <a:rPr lang="en-US" sz="3200">
                <a:solidFill>
                  <a:srgbClr val="FFFF66"/>
                </a:solidFill>
                <a:latin typeface="Calibri"/>
                <a:ea typeface="Calibri"/>
                <a:cs typeface="Calibri"/>
                <a:sym typeface="Calibri"/>
              </a:rPr>
              <a:t>: A single case with recorded values for all variables. </a:t>
            </a:r>
          </a:p>
        </p:txBody>
      </p:sp>
      <p:sp>
        <p:nvSpPr>
          <p:cNvPr id="115" name="Shape 115"/>
          <p:cNvSpPr txBox="1"/>
          <p:nvPr/>
        </p:nvSpPr>
        <p:spPr>
          <a:xfrm>
            <a:off x="4981007" y="5638800"/>
            <a:ext cx="2382382"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rgbClr val="FFFF66"/>
                </a:solidFill>
                <a:latin typeface="Calibri"/>
                <a:ea typeface="Calibri"/>
                <a:cs typeface="Calibri"/>
                <a:sym typeface="Calibri"/>
              </a:rPr>
              <a:t>Pick a card. Any card.</a:t>
            </a:r>
          </a:p>
        </p:txBody>
      </p:sp>
      <p:pic>
        <p:nvPicPr>
          <p:cNvPr id="116" name="Shape 116" descr="http://www.freemagictricksandillusions.com/images/cardfan2.jpg"/>
          <p:cNvPicPr preferRelativeResize="0"/>
          <p:nvPr/>
        </p:nvPicPr>
        <p:blipFill rotWithShape="1">
          <a:blip r:embed="rId3">
            <a:alphaModFix/>
          </a:blip>
          <a:srcRect/>
          <a:stretch/>
        </p:blipFill>
        <p:spPr>
          <a:xfrm>
            <a:off x="4191001" y="1676400"/>
            <a:ext cx="3962399" cy="3962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r="42712"/>
          <a:stretch/>
        </p:blipFill>
        <p:spPr>
          <a:xfrm>
            <a:off x="2971800" y="1371600"/>
            <a:ext cx="4838307" cy="4286250"/>
          </a:xfrm>
          <a:prstGeom prst="rect">
            <a:avLst/>
          </a:prstGeom>
          <a:noFill/>
          <a:ln>
            <a:noFill/>
          </a:ln>
        </p:spPr>
      </p:pic>
      <p:cxnSp>
        <p:nvCxnSpPr>
          <p:cNvPr id="122" name="Shape 122"/>
          <p:cNvCxnSpPr/>
          <p:nvPr/>
        </p:nvCxnSpPr>
        <p:spPr>
          <a:xfrm>
            <a:off x="45720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3" name="Shape 123"/>
          <p:cNvCxnSpPr/>
          <p:nvPr/>
        </p:nvCxnSpPr>
        <p:spPr>
          <a:xfrm>
            <a:off x="69342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4" name="Shape 124"/>
          <p:cNvCxnSpPr/>
          <p:nvPr/>
        </p:nvCxnSpPr>
        <p:spPr>
          <a:xfrm>
            <a:off x="41148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5" name="Shape 125"/>
          <p:cNvCxnSpPr/>
          <p:nvPr/>
        </p:nvCxnSpPr>
        <p:spPr>
          <a:xfrm>
            <a:off x="51054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6" name="Shape 126"/>
          <p:cNvCxnSpPr/>
          <p:nvPr/>
        </p:nvCxnSpPr>
        <p:spPr>
          <a:xfrm>
            <a:off x="57912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7" name="Shape 127"/>
          <p:cNvCxnSpPr/>
          <p:nvPr/>
        </p:nvCxnSpPr>
        <p:spPr>
          <a:xfrm>
            <a:off x="7455031" y="2167477"/>
            <a:ext cx="0" cy="1947322"/>
          </a:xfrm>
          <a:prstGeom prst="straightConnector1">
            <a:avLst/>
          </a:prstGeom>
          <a:noFill/>
          <a:ln w="38100" cap="flat" cmpd="sng">
            <a:solidFill>
              <a:srgbClr val="FF0000"/>
            </a:solidFill>
            <a:prstDash val="solid"/>
            <a:round/>
            <a:headEnd type="none" w="med" len="med"/>
            <a:tailEnd type="stealth" w="lg" len="lg"/>
          </a:ln>
        </p:spPr>
      </p:cxnSp>
      <p:cxnSp>
        <p:nvCxnSpPr>
          <p:cNvPr id="128" name="Shape 128"/>
          <p:cNvCxnSpPr/>
          <p:nvPr/>
        </p:nvCxnSpPr>
        <p:spPr>
          <a:xfrm>
            <a:off x="3429000" y="2219325"/>
            <a:ext cx="0" cy="1895474"/>
          </a:xfrm>
          <a:prstGeom prst="straightConnector1">
            <a:avLst/>
          </a:prstGeom>
          <a:noFill/>
          <a:ln w="38100" cap="flat" cmpd="sng">
            <a:solidFill>
              <a:srgbClr val="FF0000"/>
            </a:solidFill>
            <a:prstDash val="solid"/>
            <a:round/>
            <a:headEnd type="none" w="med" len="med"/>
            <a:tailEnd type="stealth" w="lg" len="lg"/>
          </a:ln>
        </p:spPr>
      </p:cxnSp>
      <p:cxnSp>
        <p:nvCxnSpPr>
          <p:cNvPr id="129" name="Shape 129"/>
          <p:cNvCxnSpPr/>
          <p:nvPr/>
        </p:nvCxnSpPr>
        <p:spPr>
          <a:xfrm>
            <a:off x="6248400" y="2219325"/>
            <a:ext cx="0" cy="1895474"/>
          </a:xfrm>
          <a:prstGeom prst="straightConnector1">
            <a:avLst/>
          </a:prstGeom>
          <a:noFill/>
          <a:ln w="38100" cap="flat" cmpd="sng">
            <a:solidFill>
              <a:srgbClr val="FF0000"/>
            </a:solidFill>
            <a:prstDash val="solid"/>
            <a:round/>
            <a:headEnd type="none" w="med" len="med"/>
            <a:tailEnd type="stealth" w="lg" len="lg"/>
          </a:ln>
        </p:spPr>
      </p:cxnSp>
      <p:sp>
        <p:nvSpPr>
          <p:cNvPr id="130" name="Shape 130"/>
          <p:cNvSpPr txBox="1"/>
          <p:nvPr/>
        </p:nvSpPr>
        <p:spPr>
          <a:xfrm>
            <a:off x="304800" y="1905000"/>
            <a:ext cx="2429768"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0000"/>
                </a:solidFill>
                <a:latin typeface="Calibri"/>
                <a:ea typeface="Calibri"/>
                <a:cs typeface="Calibri"/>
                <a:sym typeface="Calibri"/>
              </a:rPr>
              <a:t>Variables in red</a:t>
            </a:r>
          </a:p>
        </p:txBody>
      </p:sp>
      <p:cxnSp>
        <p:nvCxnSpPr>
          <p:cNvPr id="131" name="Shape 131"/>
          <p:cNvCxnSpPr/>
          <p:nvPr/>
        </p:nvCxnSpPr>
        <p:spPr>
          <a:xfrm>
            <a:off x="3429000" y="4572000"/>
            <a:ext cx="3886200" cy="0"/>
          </a:xfrm>
          <a:prstGeom prst="straightConnector1">
            <a:avLst/>
          </a:prstGeom>
          <a:noFill/>
          <a:ln w="38100" cap="flat" cmpd="sng">
            <a:solidFill>
              <a:srgbClr val="538CD5"/>
            </a:solidFill>
            <a:prstDash val="solid"/>
            <a:round/>
            <a:headEnd type="none" w="med" len="med"/>
            <a:tailEnd type="stealth" w="lg" len="lg"/>
          </a:ln>
        </p:spPr>
      </p:cxnSp>
      <p:cxnSp>
        <p:nvCxnSpPr>
          <p:cNvPr id="132" name="Shape 132"/>
          <p:cNvCxnSpPr/>
          <p:nvPr/>
        </p:nvCxnSpPr>
        <p:spPr>
          <a:xfrm>
            <a:off x="3447853" y="4724400"/>
            <a:ext cx="3886200" cy="0"/>
          </a:xfrm>
          <a:prstGeom prst="straightConnector1">
            <a:avLst/>
          </a:prstGeom>
          <a:noFill/>
          <a:ln w="38100" cap="flat" cmpd="sng">
            <a:solidFill>
              <a:srgbClr val="538CD5"/>
            </a:solidFill>
            <a:prstDash val="solid"/>
            <a:round/>
            <a:headEnd type="none" w="med" len="med"/>
            <a:tailEnd type="stealth" w="lg" len="lg"/>
          </a:ln>
        </p:spPr>
      </p:cxnSp>
      <p:cxnSp>
        <p:nvCxnSpPr>
          <p:cNvPr id="133" name="Shape 133"/>
          <p:cNvCxnSpPr/>
          <p:nvPr/>
        </p:nvCxnSpPr>
        <p:spPr>
          <a:xfrm>
            <a:off x="3447853" y="4953000"/>
            <a:ext cx="3886200" cy="0"/>
          </a:xfrm>
          <a:prstGeom prst="straightConnector1">
            <a:avLst/>
          </a:prstGeom>
          <a:noFill/>
          <a:ln w="38100" cap="flat" cmpd="sng">
            <a:solidFill>
              <a:srgbClr val="538CD5"/>
            </a:solidFill>
            <a:prstDash val="solid"/>
            <a:round/>
            <a:headEnd type="none" w="med" len="med"/>
            <a:tailEnd type="stealth" w="lg" len="lg"/>
          </a:ln>
        </p:spPr>
      </p:cxnSp>
      <p:cxnSp>
        <p:nvCxnSpPr>
          <p:cNvPr id="134" name="Shape 134"/>
          <p:cNvCxnSpPr/>
          <p:nvPr/>
        </p:nvCxnSpPr>
        <p:spPr>
          <a:xfrm>
            <a:off x="3429000" y="5181600"/>
            <a:ext cx="3886200" cy="0"/>
          </a:xfrm>
          <a:prstGeom prst="straightConnector1">
            <a:avLst/>
          </a:prstGeom>
          <a:noFill/>
          <a:ln w="38100" cap="flat" cmpd="sng">
            <a:solidFill>
              <a:srgbClr val="538CD5"/>
            </a:solidFill>
            <a:prstDash val="solid"/>
            <a:round/>
            <a:headEnd type="none" w="med" len="med"/>
            <a:tailEnd type="stealth" w="lg" len="lg"/>
          </a:ln>
        </p:spPr>
      </p:cxnSp>
      <p:cxnSp>
        <p:nvCxnSpPr>
          <p:cNvPr id="135" name="Shape 135"/>
          <p:cNvCxnSpPr/>
          <p:nvPr/>
        </p:nvCxnSpPr>
        <p:spPr>
          <a:xfrm>
            <a:off x="3429000" y="5334000"/>
            <a:ext cx="3886200" cy="0"/>
          </a:xfrm>
          <a:prstGeom prst="straightConnector1">
            <a:avLst/>
          </a:prstGeom>
          <a:noFill/>
          <a:ln w="38100" cap="flat" cmpd="sng">
            <a:solidFill>
              <a:srgbClr val="538CD5"/>
            </a:solidFill>
            <a:prstDash val="solid"/>
            <a:round/>
            <a:headEnd type="none" w="med" len="med"/>
            <a:tailEnd type="stealth" w="lg" len="lg"/>
          </a:ln>
        </p:spPr>
      </p:cxnSp>
      <p:sp>
        <p:nvSpPr>
          <p:cNvPr id="136" name="Shape 136"/>
          <p:cNvSpPr txBox="1"/>
          <p:nvPr/>
        </p:nvSpPr>
        <p:spPr>
          <a:xfrm>
            <a:off x="1519683" y="6019800"/>
            <a:ext cx="3175293"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538CD5"/>
                </a:solidFill>
                <a:latin typeface="Calibri"/>
                <a:ea typeface="Calibri"/>
                <a:cs typeface="Calibri"/>
                <a:sym typeface="Calibri"/>
              </a:rPr>
              <a:t>Observations in blue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10"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fade">
                                      <p:cBhvr>
                                        <p:cTn id="16" dur="500"/>
                                        <p:tgtEl>
                                          <p:spTgt spid="122"/>
                                        </p:tgtEl>
                                      </p:cBhvr>
                                    </p:animEffect>
                                  </p:childTnLst>
                                </p:cTn>
                              </p:par>
                              <p:par>
                                <p:cTn id="17" presetID="10" presetClass="entr" presetSubtype="0"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par>
                                <p:cTn id="23" presetID="10"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animEffect transition="in" filter="fade">
                                      <p:cBhvr>
                                        <p:cTn id="25" dur="500"/>
                                        <p:tgtEl>
                                          <p:spTgt spid="129"/>
                                        </p:tgtEl>
                                      </p:cBhvr>
                                    </p:animEffect>
                                  </p:childTnLst>
                                </p:cTn>
                              </p:par>
                              <p:par>
                                <p:cTn id="26" presetID="10" presetClass="entr" presetSubtype="0" fill="hold"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fade">
                                      <p:cBhvr>
                                        <p:cTn id="28" dur="500"/>
                                        <p:tgtEl>
                                          <p:spTgt spid="123"/>
                                        </p:tgtEl>
                                      </p:cBhvr>
                                    </p:animEffect>
                                  </p:childTnLst>
                                </p:cTn>
                              </p:par>
                              <p:par>
                                <p:cTn id="29" presetID="10"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fade">
                                      <p:cBhvr>
                                        <p:cTn id="36" dur="500"/>
                                        <p:tgtEl>
                                          <p:spTgt spid="136"/>
                                        </p:tgtEl>
                                      </p:cBhvr>
                                    </p:animEffect>
                                  </p:childTnLst>
                                </p:cTn>
                              </p:par>
                              <p:par>
                                <p:cTn id="37" presetID="10" presetClass="entr" presetSubtype="0" fill="hold" nodeType="withEffect">
                                  <p:stCondLst>
                                    <p:cond delay="0"/>
                                  </p:stCondLst>
                                  <p:childTnLst>
                                    <p:set>
                                      <p:cBhvr>
                                        <p:cTn id="38" dur="1" fill="hold">
                                          <p:stCondLst>
                                            <p:cond delay="0"/>
                                          </p:stCondLst>
                                        </p:cTn>
                                        <p:tgtEl>
                                          <p:spTgt spid="135"/>
                                        </p:tgtEl>
                                        <p:attrNameLst>
                                          <p:attrName>style.visibility</p:attrName>
                                        </p:attrNameLst>
                                      </p:cBhvr>
                                      <p:to>
                                        <p:strVal val="visible"/>
                                      </p:to>
                                    </p:set>
                                    <p:animEffect transition="in" filter="fade">
                                      <p:cBhvr>
                                        <p:cTn id="39" dur="500"/>
                                        <p:tgtEl>
                                          <p:spTgt spid="135"/>
                                        </p:tgtEl>
                                      </p:cBhvr>
                                    </p:animEffect>
                                  </p:childTnLst>
                                </p:cTn>
                              </p:par>
                              <p:par>
                                <p:cTn id="40" presetID="10" presetClass="entr" presetSubtype="0" fill="hold" nodeType="with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fade">
                                      <p:cBhvr>
                                        <p:cTn id="42" dur="500"/>
                                        <p:tgtEl>
                                          <p:spTgt spid="134"/>
                                        </p:tgtEl>
                                      </p:cBhvr>
                                    </p:animEffect>
                                  </p:childTnLst>
                                </p:cTn>
                              </p:par>
                              <p:par>
                                <p:cTn id="43" presetID="10" presetClass="entr" presetSubtype="0" fill="hold" nodeType="with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fade">
                                      <p:cBhvr>
                                        <p:cTn id="45" dur="500"/>
                                        <p:tgtEl>
                                          <p:spTgt spid="133"/>
                                        </p:tgtEl>
                                      </p:cBhvr>
                                    </p:animEffect>
                                  </p:childTnLst>
                                </p:cTn>
                              </p:par>
                              <p:par>
                                <p:cTn id="46" presetID="10" presetClass="entr" presetSubtype="0" fill="hold" nodeType="withEffect">
                                  <p:stCondLst>
                                    <p:cond delay="0"/>
                                  </p:stCondLst>
                                  <p:childTnLst>
                                    <p:set>
                                      <p:cBhvr>
                                        <p:cTn id="47" dur="1" fill="hold">
                                          <p:stCondLst>
                                            <p:cond delay="0"/>
                                          </p:stCondLst>
                                        </p:cTn>
                                        <p:tgtEl>
                                          <p:spTgt spid="132"/>
                                        </p:tgtEl>
                                        <p:attrNameLst>
                                          <p:attrName>style.visibility</p:attrName>
                                        </p:attrNameLst>
                                      </p:cBhvr>
                                      <p:to>
                                        <p:strVal val="visible"/>
                                      </p:to>
                                    </p:set>
                                    <p:animEffect transition="in" filter="fade">
                                      <p:cBhvr>
                                        <p:cTn id="48" dur="500"/>
                                        <p:tgtEl>
                                          <p:spTgt spid="132"/>
                                        </p:tgtEl>
                                      </p:cBhvr>
                                    </p:animEffect>
                                  </p:childTnLst>
                                </p:cTn>
                              </p:par>
                              <p:par>
                                <p:cTn id="49" presetID="10"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animEffect transition="in" filter="fade">
                                      <p:cBhvr>
                                        <p:cTn id="5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457200" y="228600"/>
            <a:ext cx="8157041"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Dependent and independent variables</a:t>
            </a:r>
          </a:p>
        </p:txBody>
      </p:sp>
      <p:sp>
        <p:nvSpPr>
          <p:cNvPr id="142" name="Shape 142"/>
          <p:cNvSpPr/>
          <p:nvPr/>
        </p:nvSpPr>
        <p:spPr>
          <a:xfrm>
            <a:off x="914398" y="1066800"/>
            <a:ext cx="7699841"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1">
                <a:solidFill>
                  <a:srgbClr val="FFFF66"/>
                </a:solidFill>
                <a:latin typeface="Calibri"/>
                <a:ea typeface="Calibri"/>
                <a:cs typeface="Calibri"/>
                <a:sym typeface="Calibri"/>
              </a:rPr>
              <a:t>dependent</a:t>
            </a:r>
            <a:r>
              <a:rPr lang="en-US" sz="2800" b="1">
                <a:solidFill>
                  <a:srgbClr val="FFFF66"/>
                </a:solidFill>
                <a:latin typeface="Calibri"/>
                <a:ea typeface="Calibri"/>
                <a:cs typeface="Calibri"/>
                <a:sym typeface="Calibri"/>
              </a:rPr>
              <a:t>: </a:t>
            </a:r>
            <a:r>
              <a:rPr lang="en-US" sz="2800">
                <a:solidFill>
                  <a:srgbClr val="FFFF66"/>
                </a:solidFill>
                <a:latin typeface="Calibri"/>
                <a:ea typeface="Calibri"/>
                <a:cs typeface="Calibri"/>
                <a:sym typeface="Calibri"/>
              </a:rPr>
              <a:t>the variable that you want to explain</a:t>
            </a:r>
          </a:p>
          <a:p>
            <a:pPr marL="0" marR="0" lvl="0" indent="0" algn="l" rtl="0">
              <a:spcBef>
                <a:spcPts val="0"/>
              </a:spcBef>
              <a:buSzPct val="25000"/>
              <a:buNone/>
            </a:pPr>
            <a:r>
              <a:rPr lang="en-US" sz="2800" b="1" i="1">
                <a:solidFill>
                  <a:srgbClr val="FFFF66"/>
                </a:solidFill>
                <a:latin typeface="Calibri"/>
                <a:ea typeface="Calibri"/>
                <a:cs typeface="Calibri"/>
                <a:sym typeface="Calibri"/>
              </a:rPr>
              <a:t>independent</a:t>
            </a:r>
            <a:r>
              <a:rPr lang="en-US" sz="2800" b="1">
                <a:solidFill>
                  <a:srgbClr val="FFFF66"/>
                </a:solidFill>
                <a:latin typeface="Calibri"/>
                <a:ea typeface="Calibri"/>
                <a:cs typeface="Calibri"/>
                <a:sym typeface="Calibri"/>
              </a:rPr>
              <a:t>: </a:t>
            </a:r>
            <a:r>
              <a:rPr lang="en-US" sz="2800">
                <a:solidFill>
                  <a:srgbClr val="FFFF66"/>
                </a:solidFill>
                <a:latin typeface="Calibri"/>
                <a:ea typeface="Calibri"/>
                <a:cs typeface="Calibri"/>
                <a:sym typeface="Calibri"/>
              </a:rPr>
              <a:t>the variable that you use to explain the dependent one</a:t>
            </a:r>
          </a:p>
        </p:txBody>
      </p:sp>
      <p:sp>
        <p:nvSpPr>
          <p:cNvPr id="143" name="Shape 143"/>
          <p:cNvSpPr txBox="1"/>
          <p:nvPr/>
        </p:nvSpPr>
        <p:spPr>
          <a:xfrm>
            <a:off x="1828800" y="3124200"/>
            <a:ext cx="5694379"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How does the ___________________</a:t>
            </a:r>
          </a:p>
          <a:p>
            <a:pPr marL="0" marR="0" lvl="0" indent="0" algn="l" rtl="0">
              <a:spcBef>
                <a:spcPts val="0"/>
              </a:spcBef>
              <a:buSzPct val="25000"/>
              <a:buNone/>
            </a:pPr>
            <a:r>
              <a:rPr lang="en-US" sz="2800">
                <a:solidFill>
                  <a:srgbClr val="FFFF66"/>
                </a:solidFill>
                <a:latin typeface="Calibri"/>
                <a:ea typeface="Calibri"/>
                <a:cs typeface="Calibri"/>
                <a:sym typeface="Calibri"/>
              </a:rPr>
              <a:t>explain the  ___________________.</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457200" y="228600"/>
            <a:ext cx="8157041"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Calibri"/>
                <a:ea typeface="Calibri"/>
                <a:cs typeface="Calibri"/>
                <a:sym typeface="Calibri"/>
              </a:rPr>
              <a:t>Dependent and independent variables</a:t>
            </a:r>
          </a:p>
        </p:txBody>
      </p:sp>
      <p:sp>
        <p:nvSpPr>
          <p:cNvPr id="150" name="Shape 150"/>
          <p:cNvSpPr/>
          <p:nvPr/>
        </p:nvSpPr>
        <p:spPr>
          <a:xfrm>
            <a:off x="609600" y="1143000"/>
            <a:ext cx="4953000" cy="310854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Calibri"/>
                <a:ea typeface="Calibri"/>
                <a:cs typeface="Calibri"/>
                <a:sym typeface="Calibri"/>
              </a:rPr>
              <a:t>typical geographic questions: </a:t>
            </a:r>
          </a:p>
          <a:p>
            <a:pPr marL="800100" marR="0" lvl="1" indent="-342900" algn="l" rtl="0">
              <a:spcBef>
                <a:spcPts val="0"/>
              </a:spcBef>
              <a:buClr>
                <a:srgbClr val="FFFF66"/>
              </a:buClr>
              <a:buSzPct val="100000"/>
              <a:buFont typeface="Arial"/>
              <a:buChar char="•"/>
            </a:pPr>
            <a:r>
              <a:rPr lang="en-US" sz="2400" b="0" i="0" u="none" strike="noStrike" cap="none">
                <a:solidFill>
                  <a:srgbClr val="FFFF66"/>
                </a:solidFill>
                <a:latin typeface="Calibri"/>
                <a:ea typeface="Calibri"/>
                <a:cs typeface="Calibri"/>
                <a:sym typeface="Calibri"/>
              </a:rPr>
              <a:t>in what way does elevation influence temperature?</a:t>
            </a:r>
          </a:p>
          <a:p>
            <a:pPr marL="800100" marR="0" lvl="1" indent="-342900" algn="l" rtl="0">
              <a:spcBef>
                <a:spcPts val="0"/>
              </a:spcBef>
              <a:buClr>
                <a:srgbClr val="FFFF66"/>
              </a:buClr>
              <a:buSzPct val="100000"/>
              <a:buFont typeface="Arial"/>
              <a:buChar char="•"/>
            </a:pPr>
            <a:r>
              <a:rPr lang="en-US" sz="2400" b="0" i="0" u="none" strike="noStrike" cap="none">
                <a:solidFill>
                  <a:srgbClr val="FFFF66"/>
                </a:solidFill>
                <a:latin typeface="Calibri"/>
                <a:ea typeface="Calibri"/>
                <a:cs typeface="Calibri"/>
                <a:sym typeface="Calibri"/>
              </a:rPr>
              <a:t>are voters more conservative in the South than the Northeast?</a:t>
            </a:r>
          </a:p>
          <a:p>
            <a:pPr marL="800100" marR="0" lvl="1" indent="-342900" algn="l" rtl="0">
              <a:spcBef>
                <a:spcPts val="0"/>
              </a:spcBef>
              <a:buClr>
                <a:srgbClr val="FFFF66"/>
              </a:buClr>
              <a:buSzPct val="100000"/>
              <a:buFont typeface="Arial"/>
              <a:buChar char="•"/>
            </a:pPr>
            <a:r>
              <a:rPr lang="en-US" sz="2400" b="0" i="0" u="none" strike="noStrike" cap="none">
                <a:solidFill>
                  <a:srgbClr val="FFFF66"/>
                </a:solidFill>
                <a:latin typeface="Calibri"/>
                <a:ea typeface="Calibri"/>
                <a:cs typeface="Calibri"/>
                <a:sym typeface="Calibri"/>
              </a:rPr>
              <a:t>Are fast food restaurants more likely to cluster together than tire repair shops?</a:t>
            </a:r>
          </a:p>
        </p:txBody>
      </p:sp>
      <p:pic>
        <p:nvPicPr>
          <p:cNvPr id="151" name="Shape 151"/>
          <p:cNvPicPr preferRelativeResize="0"/>
          <p:nvPr/>
        </p:nvPicPr>
        <p:blipFill rotWithShape="1">
          <a:blip r:embed="rId3">
            <a:alphaModFix/>
          </a:blip>
          <a:srcRect/>
          <a:stretch/>
        </p:blipFill>
        <p:spPr>
          <a:xfrm>
            <a:off x="6324600" y="1066800"/>
            <a:ext cx="2590800" cy="2020888"/>
          </a:xfrm>
          <a:prstGeom prst="rect">
            <a:avLst/>
          </a:prstGeom>
          <a:noFill/>
          <a:ln>
            <a:noFill/>
          </a:ln>
        </p:spPr>
      </p:pic>
      <p:pic>
        <p:nvPicPr>
          <p:cNvPr id="152" name="Shape 152"/>
          <p:cNvPicPr preferRelativeResize="0"/>
          <p:nvPr/>
        </p:nvPicPr>
        <p:blipFill rotWithShape="1">
          <a:blip r:embed="rId4">
            <a:alphaModFix/>
          </a:blip>
          <a:srcRect/>
          <a:stretch/>
        </p:blipFill>
        <p:spPr>
          <a:xfrm>
            <a:off x="6172200" y="3200400"/>
            <a:ext cx="2493963" cy="1676399"/>
          </a:xfrm>
          <a:prstGeom prst="rect">
            <a:avLst/>
          </a:prstGeom>
          <a:noFill/>
          <a:ln>
            <a:noFill/>
          </a:ln>
        </p:spPr>
      </p:pic>
      <p:pic>
        <p:nvPicPr>
          <p:cNvPr id="153" name="Shape 153"/>
          <p:cNvPicPr preferRelativeResize="0"/>
          <p:nvPr/>
        </p:nvPicPr>
        <p:blipFill rotWithShape="1">
          <a:blip r:embed="rId5">
            <a:alphaModFix/>
          </a:blip>
          <a:srcRect/>
          <a:stretch/>
        </p:blipFill>
        <p:spPr>
          <a:xfrm>
            <a:off x="4953000" y="4800600"/>
            <a:ext cx="2362200" cy="1771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10" presetClass="entr" presetSubtype="0" fill="hold"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fade">
                                      <p:cBhvr>
                                        <p:cTn id="10" dur="500"/>
                                        <p:tgtEl>
                                          <p:spTgt spid="152"/>
                                        </p:tgtEl>
                                      </p:cBhvr>
                                    </p:animEffect>
                                  </p:childTnLst>
                                </p:cTn>
                              </p:par>
                              <p:par>
                                <p:cTn id="11" presetID="10"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animEffect transition="in" filter="fade">
                                      <p:cBhvr>
                                        <p:cTn id="13"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p:nvPr/>
        </p:nvSpPr>
        <p:spPr>
          <a:xfrm>
            <a:off x="487750" y="938041"/>
            <a:ext cx="8077200" cy="19389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000">
                <a:solidFill>
                  <a:srgbClr val="FFFF66"/>
                </a:solidFill>
                <a:latin typeface="Calibri"/>
                <a:ea typeface="Calibri"/>
                <a:cs typeface="Calibri"/>
                <a:sym typeface="Calibri"/>
              </a:rPr>
              <a:t>Do you have dependent and independent variables in your research question?</a:t>
            </a:r>
          </a:p>
          <a:p>
            <a:pPr marL="0" marR="0" lvl="0" indent="0" algn="l" rtl="0">
              <a:spcBef>
                <a:spcPts val="0"/>
              </a:spcBef>
              <a:buNone/>
            </a:pPr>
            <a:endParaRPr sz="4000">
              <a:solidFill>
                <a:srgbClr val="FFFF66"/>
              </a:solidFill>
              <a:latin typeface="Calibri"/>
              <a:ea typeface="Calibri"/>
              <a:cs typeface="Calibri"/>
              <a:sym typeface="Calibri"/>
            </a:endParaRPr>
          </a:p>
          <a:p>
            <a:pPr marL="0" marR="0" lvl="0" indent="0" algn="ctr" rtl="0">
              <a:spcBef>
                <a:spcPts val="0"/>
              </a:spcBef>
              <a:buSzPct val="25000"/>
              <a:buNone/>
            </a:pPr>
            <a:r>
              <a:rPr lang="en-US" sz="4000">
                <a:solidFill>
                  <a:srgbClr val="FFFF66"/>
                </a:solidFill>
                <a:latin typeface="Calibri"/>
                <a:ea typeface="Calibri"/>
                <a:cs typeface="Calibri"/>
                <a:sym typeface="Calibri"/>
              </a:rPr>
              <a:t>If so, what are they?</a:t>
            </a:r>
          </a:p>
          <a:p>
            <a:pPr marL="0" marR="0" lvl="0" indent="0" algn="l" rtl="0">
              <a:spcBef>
                <a:spcPts val="0"/>
              </a:spcBef>
              <a:buNone/>
            </a:pPr>
            <a:endParaRPr sz="4000">
              <a:solidFill>
                <a:srgbClr val="FFFF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1871</Words>
  <Application>Microsoft Office PowerPoint</Application>
  <PresentationFormat>On-screen Show (4:3)</PresentationFormat>
  <Paragraphs>272</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Data types and  statistical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and  statistical thinking</dc:title>
  <dc:creator>Gerald Shannon</dc:creator>
  <cp:lastModifiedBy>Jerry Shannon</cp:lastModifiedBy>
  <cp:revision>2</cp:revision>
  <dcterms:modified xsi:type="dcterms:W3CDTF">2017-08-23T19:14:59Z</dcterms:modified>
</cp:coreProperties>
</file>