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20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levels of measurement do each of these maps show?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can happen with several different kinds of data.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Here’s a dotplot of graduation rate in Georgia counties (created in R using Deducer). What do you notice about it just looking at it?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could we classify it?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Here’s a dotplot of graduation rate in Georgia counties. What do you notice about it just looking at it?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could we classify it?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this out in ArcGIS. What do folks notice about similarities/differences?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828800" y="310400"/>
            <a:ext cx="5486400" cy="1371600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3959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Data classification and central </a:t>
            </a:r>
            <a:r>
              <a:rPr lang="en-US" sz="3959">
                <a:solidFill>
                  <a:srgbClr val="FFFF66"/>
                </a:solidFill>
              </a:rPr>
              <a:t>tendency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971800" y="5657741"/>
            <a:ext cx="3429000" cy="808037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2750" b="0" u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2750" b="0" u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Jerry Shannon</a:t>
            </a:r>
          </a:p>
        </p:txBody>
      </p:sp>
      <p:pic>
        <p:nvPicPr>
          <p:cNvPr id="91" name="Shape 91" descr="http://personal.frostburg.edu/aeridenour0/Number%20of%20familie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925" y="1750725"/>
            <a:ext cx="4792500" cy="37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457200" y="228600"/>
            <a:ext cx="4240071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Central tendency: mean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685800" y="914400"/>
            <a:ext cx="7308475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Mean: the average value, represented by </a:t>
            </a:r>
            <a:r>
              <a:rPr lang="en-US" sz="32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cxnSp>
        <p:nvCxnSpPr>
          <p:cNvPr id="160" name="Shape 160"/>
          <p:cNvCxnSpPr/>
          <p:nvPr/>
        </p:nvCxnSpPr>
        <p:spPr>
          <a:xfrm>
            <a:off x="7620000" y="1066800"/>
            <a:ext cx="228600" cy="0"/>
          </a:xfrm>
          <a:prstGeom prst="straightConnector1">
            <a:avLst/>
          </a:prstGeom>
          <a:noFill/>
          <a:ln w="9525" cap="flat" cmpd="sng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" name="Shape 161"/>
          <p:cNvSpPr txBox="1"/>
          <p:nvPr/>
        </p:nvSpPr>
        <p:spPr>
          <a:xfrm>
            <a:off x="762000" y="1514042"/>
            <a:ext cx="510539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x = </a:t>
            </a: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36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3200" baseline="-25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36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+x</a:t>
            </a:r>
            <a:r>
              <a:rPr lang="en-US" sz="3200" baseline="-25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6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+x</a:t>
            </a:r>
            <a:r>
              <a:rPr lang="en-US" sz="3200" baseline="-25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36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+x</a:t>
            </a:r>
            <a:r>
              <a:rPr lang="en-US" sz="3200" baseline="-25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r>
              <a:rPr lang="en-US" sz="36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3200" baseline="-25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] / n</a:t>
            </a:r>
          </a:p>
        </p:txBody>
      </p:sp>
      <p:cxnSp>
        <p:nvCxnSpPr>
          <p:cNvPr id="162" name="Shape 162"/>
          <p:cNvCxnSpPr/>
          <p:nvPr/>
        </p:nvCxnSpPr>
        <p:spPr>
          <a:xfrm rot="10800000" flipH="1">
            <a:off x="2209800" y="2164749"/>
            <a:ext cx="2057400" cy="762000"/>
          </a:xfrm>
          <a:prstGeom prst="bentConnector3">
            <a:avLst>
              <a:gd name="adj1" fmla="val 100079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63" name="Shape 163"/>
          <p:cNvSpPr txBox="1"/>
          <p:nvPr/>
        </p:nvSpPr>
        <p:spPr>
          <a:xfrm>
            <a:off x="762000" y="2554068"/>
            <a:ext cx="1371598" cy="64633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“</a:t>
            </a:r>
            <a:r>
              <a:rPr lang="en-US" sz="1800" i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th” observation</a:t>
            </a:r>
          </a:p>
        </p:txBody>
      </p:sp>
      <p:cxnSp>
        <p:nvCxnSpPr>
          <p:cNvPr id="164" name="Shape 164"/>
          <p:cNvCxnSpPr/>
          <p:nvPr/>
        </p:nvCxnSpPr>
        <p:spPr>
          <a:xfrm>
            <a:off x="838200" y="1676400"/>
            <a:ext cx="228600" cy="0"/>
          </a:xfrm>
          <a:prstGeom prst="straightConnector1">
            <a:avLst/>
          </a:prstGeom>
          <a:noFill/>
          <a:ln w="9525" cap="flat" cmpd="sng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Shape 165"/>
          <p:cNvSpPr txBox="1"/>
          <p:nvPr/>
        </p:nvSpPr>
        <p:spPr>
          <a:xfrm>
            <a:off x="3303548" y="4710055"/>
            <a:ext cx="5070554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X = (25 + 51 + 20 + 14 + 13) / 5 = 26.4 cars/min.</a:t>
            </a:r>
          </a:p>
        </p:txBody>
      </p:sp>
      <p:cxnSp>
        <p:nvCxnSpPr>
          <p:cNvPr id="166" name="Shape 166"/>
          <p:cNvCxnSpPr/>
          <p:nvPr/>
        </p:nvCxnSpPr>
        <p:spPr>
          <a:xfrm>
            <a:off x="3352800" y="4724400"/>
            <a:ext cx="228600" cy="0"/>
          </a:xfrm>
          <a:prstGeom prst="straightConnector1">
            <a:avLst/>
          </a:prstGeom>
          <a:noFill/>
          <a:ln w="9525" cap="flat" cmpd="sng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" name="Shape 167"/>
          <p:cNvSpPr/>
          <p:nvPr/>
        </p:nvSpPr>
        <p:spPr>
          <a:xfrm>
            <a:off x="3215325" y="3363878"/>
            <a:ext cx="5519100" cy="92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</a:rPr>
              <a:t>Traffic on the Loop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</a:rPr>
              <a:t>Minute 	1	 2	 3	 4	 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</a:rPr>
              <a:t>#veh	25	 51	 29	 14   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457200" y="228600"/>
            <a:ext cx="2621423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Notation: sum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228600" y="1447800"/>
            <a:ext cx="8686800" cy="121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[</a:t>
            </a:r>
            <a:r>
              <a:rPr lang="en-US" sz="32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sum of data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] and [</a:t>
            </a:r>
            <a:r>
              <a:rPr lang="en-US" sz="32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8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32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+x</a:t>
            </a:r>
            <a:r>
              <a:rPr lang="en-US" sz="28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2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+x</a:t>
            </a:r>
            <a:r>
              <a:rPr lang="en-US" sz="28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32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…x</a:t>
            </a:r>
            <a:r>
              <a:rPr lang="en-US" sz="28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] can be rewritten: 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4978400" y="2522538"/>
            <a:ext cx="906462" cy="15557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600">
                <a:solidFill>
                  <a:srgbClr val="FFFF6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5283200" y="2514600"/>
            <a:ext cx="31290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FFFF66"/>
                </a:solidFill>
              </a:rPr>
              <a:t>n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4978400" y="3733800"/>
            <a:ext cx="106679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 = 1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5892800" y="3024188"/>
            <a:ext cx="458780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36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4419600" y="4267200"/>
            <a:ext cx="4190999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it’s read as “the sum of </a:t>
            </a:r>
            <a:r>
              <a:rPr lang="en-US" sz="24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36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 as </a:t>
            </a:r>
            <a:r>
              <a:rPr lang="en-US" sz="24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 goes from 1 to </a:t>
            </a:r>
            <a:r>
              <a:rPr lang="en-US" sz="24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n”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/>
        </p:nvSpPr>
        <p:spPr>
          <a:xfrm>
            <a:off x="457200" y="228600"/>
            <a:ext cx="6524735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mean (defined through notation)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2752808" y="2178050"/>
            <a:ext cx="906462" cy="15557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600">
                <a:solidFill>
                  <a:srgbClr val="FFFF6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3662989" y="2745158"/>
            <a:ext cx="458780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36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</a:p>
        </p:txBody>
      </p:sp>
      <p:cxnSp>
        <p:nvCxnSpPr>
          <p:cNvPr id="188" name="Shape 188"/>
          <p:cNvCxnSpPr/>
          <p:nvPr/>
        </p:nvCxnSpPr>
        <p:spPr>
          <a:xfrm>
            <a:off x="1295400" y="3383267"/>
            <a:ext cx="228600" cy="0"/>
          </a:xfrm>
          <a:prstGeom prst="straightConnector1">
            <a:avLst/>
          </a:prstGeom>
          <a:noFill/>
          <a:ln w="28575" cap="flat" cmpd="sng">
            <a:solidFill>
              <a:srgbClr val="FFFF66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9" name="Shape 189"/>
          <p:cNvSpPr txBox="1"/>
          <p:nvPr/>
        </p:nvSpPr>
        <p:spPr>
          <a:xfrm>
            <a:off x="2820988" y="3505200"/>
            <a:ext cx="1066799" cy="36933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 = 1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3049588" y="2209800"/>
            <a:ext cx="31290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</a:p>
        </p:txBody>
      </p:sp>
      <p:cxnSp>
        <p:nvCxnSpPr>
          <p:cNvPr id="191" name="Shape 191"/>
          <p:cNvCxnSpPr/>
          <p:nvPr/>
        </p:nvCxnSpPr>
        <p:spPr>
          <a:xfrm>
            <a:off x="2514600" y="4038600"/>
            <a:ext cx="1828800" cy="0"/>
          </a:xfrm>
          <a:prstGeom prst="straightConnector1">
            <a:avLst/>
          </a:prstGeom>
          <a:noFill/>
          <a:ln w="28575" cap="flat" cmpd="sng">
            <a:solidFill>
              <a:srgbClr val="FFFF66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92" name="Shape 192"/>
          <p:cNvSpPr txBox="1"/>
          <p:nvPr/>
        </p:nvSpPr>
        <p:spPr>
          <a:xfrm>
            <a:off x="2988046" y="4038600"/>
            <a:ext cx="481222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1142459" y="3135867"/>
            <a:ext cx="1354857" cy="1107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x  =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5029200" y="2209800"/>
            <a:ext cx="3368674" cy="2678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“the mean is the sum of all values of </a:t>
            </a:r>
            <a:r>
              <a:rPr lang="en-US" sz="28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from the </a:t>
            </a:r>
            <a:r>
              <a:rPr lang="en-US" sz="28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first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observation to the </a:t>
            </a:r>
            <a:r>
              <a:rPr lang="en-US" sz="28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nth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observation, all divided by </a:t>
            </a:r>
            <a:r>
              <a:rPr lang="en-US" sz="28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.”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457200" y="228600"/>
            <a:ext cx="1492716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Median</a:t>
            </a:r>
          </a:p>
        </p:txBody>
      </p:sp>
      <p:pic>
        <p:nvPicPr>
          <p:cNvPr id="201" name="Shape 201" descr="http://upload.wikimedia.org/wikipedia/commons/a/a4/Midblock_median_islan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5200" y="2456613"/>
            <a:ext cx="5105399" cy="408431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609600" y="762000"/>
            <a:ext cx="8305799" cy="1384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positional value in the data set: the </a:t>
            </a:r>
            <a:r>
              <a:rPr lang="en-US" sz="2400" b="1" i="1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median</a:t>
            </a:r>
            <a:r>
              <a:rPr lang="en-US" sz="2400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value that has the same number of smaller values as larger values</a:t>
            </a:r>
          </a:p>
          <a:p>
            <a:pPr marL="0" marR="0" lvl="0" indent="0" algn="l" rtl="0">
              <a:spcBef>
                <a:spcPts val="120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a.k.a. the 50</a:t>
            </a:r>
            <a:r>
              <a:rPr lang="en-US" sz="2400" baseline="30000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sz="2400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percentile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/>
        </p:nvSpPr>
        <p:spPr>
          <a:xfrm>
            <a:off x="457200" y="228600"/>
            <a:ext cx="3491661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Finding the Median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533400" y="796647"/>
            <a:ext cx="8110538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Order (sort) the data from smallest to largest</a:t>
            </a:r>
            <a:b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Font typeface="Noto Sans Symbols"/>
              <a:buNone/>
            </a:pPr>
            <a:endParaRPr sz="280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1143000" y="4800600"/>
            <a:ext cx="3352799" cy="8679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28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is odd, choose the middle data value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5105400" y="4724400"/>
            <a:ext cx="3775075" cy="12557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28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is even, take the average of the middle two values</a:t>
            </a:r>
          </a:p>
        </p:txBody>
      </p:sp>
      <p:sp>
        <p:nvSpPr>
          <p:cNvPr id="212" name="Shape 212"/>
          <p:cNvSpPr/>
          <p:nvPr/>
        </p:nvSpPr>
        <p:spPr>
          <a:xfrm>
            <a:off x="3107903" y="1676400"/>
            <a:ext cx="5518989" cy="923329"/>
          </a:xfrm>
          <a:prstGeom prst="rect">
            <a:avLst/>
          </a:prstGeom>
          <a:noFill/>
          <a:ln w="9525" cap="flat" cmpd="sng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Traffic on the Loop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Minute    1	 2	 3	 4	 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#veh	        25      51	29	14     13</a:t>
            </a:r>
          </a:p>
        </p:txBody>
      </p:sp>
      <p:sp>
        <p:nvSpPr>
          <p:cNvPr id="213" name="Shape 213"/>
          <p:cNvSpPr/>
          <p:nvPr/>
        </p:nvSpPr>
        <p:spPr>
          <a:xfrm>
            <a:off x="3107905" y="3429000"/>
            <a:ext cx="5518989" cy="923329"/>
          </a:xfrm>
          <a:prstGeom prst="rect">
            <a:avLst/>
          </a:prstGeom>
          <a:noFill/>
          <a:ln w="9525" cap="flat" cmpd="sng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Traffic on the Loop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Minute 	5	 4	 1	 3	 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#veh		13	 14	 25	 29    51</a:t>
            </a:r>
          </a:p>
        </p:txBody>
      </p:sp>
      <p:sp>
        <p:nvSpPr>
          <p:cNvPr id="214" name="Shape 214"/>
          <p:cNvSpPr/>
          <p:nvPr/>
        </p:nvSpPr>
        <p:spPr>
          <a:xfrm>
            <a:off x="4998475" y="4031075"/>
            <a:ext cx="381000" cy="2667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/>
        </p:nvSpPr>
        <p:spPr>
          <a:xfrm>
            <a:off x="457200" y="228600"/>
            <a:ext cx="1191352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Mode</a:t>
            </a:r>
          </a:p>
        </p:txBody>
      </p:sp>
      <p:sp>
        <p:nvSpPr>
          <p:cNvPr id="221" name="Shape 221"/>
          <p:cNvSpPr/>
          <p:nvPr/>
        </p:nvSpPr>
        <p:spPr>
          <a:xfrm>
            <a:off x="3107902" y="3343869"/>
            <a:ext cx="5518989" cy="2031325"/>
          </a:xfrm>
          <a:prstGeom prst="rect">
            <a:avLst/>
          </a:prstGeom>
          <a:noFill/>
          <a:ln w="9525" cap="flat" cmpd="sng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Color of cars observed in minute 4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Blue		Green		Red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Red		Grey			Black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Black	Black		White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Red		Green		Grey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Silver	Red		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57200" y="813375"/>
            <a:ext cx="8432100" cy="241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mode is the most frequent value.  </a:t>
            </a:r>
            <a:b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20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 variable can have more than one mode, or no mode.</a:t>
            </a:r>
          </a:p>
        </p:txBody>
      </p:sp>
      <p:sp>
        <p:nvSpPr>
          <p:cNvPr id="223" name="Shape 223"/>
          <p:cNvSpPr/>
          <p:nvPr/>
        </p:nvSpPr>
        <p:spPr>
          <a:xfrm>
            <a:off x="3134611" y="4226182"/>
            <a:ext cx="549697" cy="26669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3134611" y="4800600"/>
            <a:ext cx="549697" cy="26669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4090025" y="5067300"/>
            <a:ext cx="549600" cy="2667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5407150" y="3927983"/>
            <a:ext cx="549600" cy="2667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/>
        </p:nvSpPr>
        <p:spPr>
          <a:xfrm>
            <a:off x="533400" y="813375"/>
            <a:ext cx="4953000" cy="1190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64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Mean: 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Interval and ratio data, when normally distributed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457200" y="228600"/>
            <a:ext cx="44457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When to use…</a:t>
            </a:r>
          </a:p>
        </p:txBody>
      </p:sp>
      <p:pic>
        <p:nvPicPr>
          <p:cNvPr id="234" name="Shape 2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0939" y="381000"/>
            <a:ext cx="3185410" cy="190499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07221" y="2590800"/>
            <a:ext cx="3189126" cy="1907501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10939" y="4724400"/>
            <a:ext cx="3185408" cy="1905178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305475" y="2077250"/>
            <a:ext cx="52695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rtl="0">
              <a:spcBef>
                <a:spcPts val="640"/>
              </a:spcBef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Median: 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Ordinal data (or skewed/non-normal data)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378075" y="4539425"/>
            <a:ext cx="5124300" cy="204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Mode: 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Nominal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533400" y="685800"/>
            <a:ext cx="8077199" cy="20621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In 1987, the mean salary for graduating geography majors from U. of North Carolina was reported to be over $100,000 per year.  Why?</a:t>
            </a:r>
          </a:p>
        </p:txBody>
      </p:sp>
      <p:sp>
        <p:nvSpPr>
          <p:cNvPr id="245" name="Shape 245"/>
          <p:cNvSpPr/>
          <p:nvPr/>
        </p:nvSpPr>
        <p:spPr>
          <a:xfrm>
            <a:off x="1339186" y="5181600"/>
            <a:ext cx="45720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median income would have been much closer to what the other geographers made…</a:t>
            </a:r>
          </a:p>
        </p:txBody>
      </p:sp>
      <p:pic>
        <p:nvPicPr>
          <p:cNvPr id="246" name="Shape 246" descr="http://photos.imageevent.com/afap/sports/basketball/michaeljordan/michael-jordan-north-carolin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1185" y="2590800"/>
            <a:ext cx="2828139" cy="3786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533400" y="685800"/>
            <a:ext cx="8077199" cy="20621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Calculating in Excel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=AVERAGE()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=MEDIAN()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=MODE()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533400" y="685800"/>
            <a:ext cx="8077199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Calculate the mean, median and mode for the following three census variables in Excel: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LessHS_pct (% with hs degree)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GradDeg_pct (% with grad degree)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Pov150_pop_pct (% of population below 150% of the poverty line)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609600" y="304800"/>
            <a:ext cx="806502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Why is classification necessary?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066800" y="1676400"/>
            <a:ext cx="7372851" cy="21236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4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It brings order to unruly data</a:t>
            </a:r>
          </a:p>
          <a:p>
            <a:pPr marL="571500" marR="0" lvl="0" indent="-5715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4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Helps communicate findings</a:t>
            </a:r>
          </a:p>
          <a:p>
            <a:pPr marL="571500" marR="0" lvl="0" indent="-5715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4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Suggests research questions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Shape 103"/>
          <p:cNvGrpSpPr/>
          <p:nvPr/>
        </p:nvGrpSpPr>
        <p:grpSpPr>
          <a:xfrm>
            <a:off x="472260" y="533399"/>
            <a:ext cx="4861739" cy="2743200"/>
            <a:chOff x="5718412" y="2793709"/>
            <a:chExt cx="2481860" cy="1523388"/>
          </a:xfrm>
        </p:grpSpPr>
        <p:pic>
          <p:nvPicPr>
            <p:cNvPr id="104" name="Shape 10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718412" y="2793709"/>
              <a:ext cx="2142698" cy="15189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Shape 10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078214" y="2797789"/>
              <a:ext cx="1122058" cy="151930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6" name="Shape 10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48900" y="3581401"/>
            <a:ext cx="6352186" cy="3208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990600" y="152400"/>
            <a:ext cx="740664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Categorical classification schemes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244200" y="1447800"/>
            <a:ext cx="8372700" cy="3047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Download our survey data from </a:t>
            </a:r>
            <a:r>
              <a:rPr lang="en-US" sz="32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ELC. </a:t>
            </a:r>
            <a:endParaRPr lang="en-US" sz="32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Develop a classification scheme for ice cream preferences, between 3 and 7 categories. 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Count the responses for each category.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What data distribution results from those classifications?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1143000" y="1143000"/>
            <a:ext cx="4158830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Equal interval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Quantile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Natural Breaks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Standard Deviation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1295400" y="76200"/>
            <a:ext cx="685501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Numeric Classification schemes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 descr="http://personal.frostburg.edu/aeridenour0/Number%20of%20familie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28600"/>
            <a:ext cx="8068234" cy="623454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6705600" y="6615543"/>
            <a:ext cx="1497526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Personal.forstburg.edu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457200" y="253425"/>
            <a:ext cx="6600909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Where do native born citizens have insurance? (nb_ins_pct)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1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Classify/find break points in 4 groups: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1448975" y="2556525"/>
            <a:ext cx="7010400" cy="341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4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Equal interval</a:t>
            </a: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: 4 groups with equal range</a:t>
            </a:r>
          </a:p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4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Quantile</a:t>
            </a: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: Find the break points that divide this data into four equally sized groups</a:t>
            </a:r>
          </a:p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4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Natural breaks</a:t>
            </a: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: Look for break points based on data “clusters”—create a histogram in R if need be: hist(data$variable).</a:t>
            </a:r>
          </a:p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4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Standard Deviation: </a:t>
            </a: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Calculate mean and standard deviation (stdev in Excel). Breaks are mean and 1 sd above and below mean.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457200" y="253425"/>
            <a:ext cx="7075206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54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Some notes on notation</a:t>
            </a:r>
          </a:p>
        </p:txBody>
      </p:sp>
      <p:pic>
        <p:nvPicPr>
          <p:cNvPr id="141" name="Shape 141" descr="http://upload.wikimedia.org/wikipedia/en/0/03/CMN_exampl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1736288"/>
            <a:ext cx="6076948" cy="493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/>
        </p:nvSpPr>
        <p:spPr>
          <a:xfrm>
            <a:off x="457200" y="253425"/>
            <a:ext cx="2433487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Observations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762000" y="847492"/>
            <a:ext cx="7010400" cy="19389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 set of observations (1, 2, 3, 4) are notated in the following way:</a:t>
            </a:r>
            <a:b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24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24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24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,… and so on</a:t>
            </a:r>
          </a:p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US" sz="24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is the set of all values for a given variable:</a:t>
            </a:r>
            <a:b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24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24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24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24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,…)</a:t>
            </a:r>
          </a:p>
        </p:txBody>
      </p:sp>
      <p:pic>
        <p:nvPicPr>
          <p:cNvPr id="149" name="Shape 149" descr="http://www.gribblenation.com/gapics/gallery/athensexit10ab-william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9600" y="3709033"/>
            <a:ext cx="4343400" cy="26603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/>
          <p:nvPr/>
        </p:nvSpPr>
        <p:spPr>
          <a:xfrm>
            <a:off x="3429000" y="2785703"/>
            <a:ext cx="5518989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</a:rPr>
              <a:t>Traffic on the Loop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</a:rPr>
              <a:t>Minute 	1	 2	 3	 4	 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</a:rPr>
              <a:t>#veh	25	 51	 29	 14   13</a:t>
            </a:r>
          </a:p>
        </p:txBody>
      </p:sp>
      <p:cxnSp>
        <p:nvCxnSpPr>
          <p:cNvPr id="151" name="Shape 151"/>
          <p:cNvCxnSpPr/>
          <p:nvPr/>
        </p:nvCxnSpPr>
        <p:spPr>
          <a:xfrm rot="10800000" flipH="1">
            <a:off x="2534050" y="3886199"/>
            <a:ext cx="894949" cy="457200"/>
          </a:xfrm>
          <a:prstGeom prst="straightConnector1">
            <a:avLst/>
          </a:prstGeom>
          <a:noFill/>
          <a:ln w="19050" cap="flat" cmpd="sng">
            <a:solidFill>
              <a:srgbClr val="FFFF66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52" name="Shape 152"/>
          <p:cNvSpPr txBox="1"/>
          <p:nvPr/>
        </p:nvSpPr>
        <p:spPr>
          <a:xfrm>
            <a:off x="1190059" y="4378712"/>
            <a:ext cx="268798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=5 observations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720</Words>
  <Application>Microsoft Office PowerPoint</Application>
  <PresentationFormat>On-screen Show (4:3)</PresentationFormat>
  <Paragraphs>128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Noto Sans Symbols</vt:lpstr>
      <vt:lpstr>Times New Roman</vt:lpstr>
      <vt:lpstr>Office Theme</vt:lpstr>
      <vt:lpstr>Data classification and central tendency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classification and central tendency</dc:title>
  <dc:creator>Gerald Shannon</dc:creator>
  <cp:lastModifiedBy>Jerry Shannon</cp:lastModifiedBy>
  <cp:revision>1</cp:revision>
  <dcterms:modified xsi:type="dcterms:W3CDTF">2017-08-23T19:22:44Z</dcterms:modified>
</cp:coreProperties>
</file>