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71" r:id="rId4"/>
    <p:sldId id="259" r:id="rId5"/>
    <p:sldId id="260" r:id="rId6"/>
    <p:sldId id="261" r:id="rId7"/>
    <p:sldId id="273" r:id="rId8"/>
    <p:sldId id="274" r:id="rId9"/>
    <p:sldId id="275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6" r:id="rId1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Gill Sans MT" panose="020B0502020104020203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1827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distribution was created by William Gosset. Hired in 1902 at Guinness brewery to help maximize quality of beer at a lower cost.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of how to measure taste with only small sample sizes (limit on how much beer one man can drink)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had to publish his results without his name because of the privacy restrictions Guinness put on their employees. Just the name “Student”.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 his statistical method is still known today as Gosset’s t-test.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distribution was created by William Gosset. Hired in 1902 at Guinness brewery to help maximize quality of beer at a lower cost.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of how to measure taste with only small sample sizes (limit on how much beer one man can drink)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had to publish his results without his name because of the privacy restrictions Guinness put on their employees. Just the name “Student”.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 his statistical method is still known today as Gosset’s t-test.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distribution was created by William Gosset. Hired in 1902 at Guinness brewery to help maximize quality of beer at a lower cost.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of how to measure taste with only small sample sizes (limit on how much beer one man can drink)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had to publish his results without his name because of the privacy restrictions Guinness put on their employees. Just the name “Student”.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 his statistical method is still known today as Gosset’s t-test.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distribution was created by William Gosset. Hired in 1902 at Guinness brewery to help maximize quality of beer at a lower cost.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of how to measure taste with only small sample sizes (limit on how much beer one man can drink)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had to publish his results without his name because of the privacy restrictions Guinness put on their employees. Just the name “Student”.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 his statistical method is still known today as Gosset’s t-test.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distribution was created by William Gosset. Hired in 1902 at Guinness brewery to help maximize quality of beer at a lower cost.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of how to measure taste with only small sample sizes (limit on how much beer one man can drink)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had to publish his results without his name because of the privacy restrictions Guinness put on their employees. Just the name “Student”.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 his statistical method is still known today as Gosset’s t-test.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distribution was created by William Gosset. Hired in 1902 at Guinness brewery to help maximize quality of beer at a lower cost.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of how to measure taste with only small sample sizes (limit on how much beer one man can drink)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had to publish his results without his name because of the privacy restrictions Guinness put on their employees. Just the name “Student”.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 his statistical method is still known today as Gosset’s t-test.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distribution was created by William Gosset. Hired in 1902 at Guinness brewery to help maximize quality of beer at a lower cost.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of how to measure taste with only small sample sizes (limit on how much beer one man can drink)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had to publish his results without his name because of the privacy restrictions Guinness put on their employees. Just the name “Student”.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 his statistical method is still known today as Gosset’s t-test.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distribution was created by William Gosset. Hired in 1902 at Guinness brewery to help maximize quality of beer at a lower cost.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of how to measure taste with only small sample sizes (limit on how much beer one man can drink)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had to publish his results without his name because of the privacy restrictions Guinness put on their employees. Just the name “Student”.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 his statistical method is still known today as Gosset’s t-test.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distribution was created by William Gosset. Hired in 1902 at Guinness brewery to help maximize quality of beer at a lower cost.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of how to measure taste with only small sample sizes (limit on how much beer one man can drink)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had to publish his results without his name because of the privacy restrictions Guinness put on their employees. Just the name “Student”.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 his statistical method is still known today as Gosset’s t-test.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6637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9061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distribution was created by William Gosset. Hired in 1902 at Guinness brewery to help maximize quality of beer at a lower cost.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of how to measure taste with only small sample sizes (limit on how much beer one man can drink)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had to publish his results without his name because of the privacy restrictions Guinness put on their employees. Just the name “Student”.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 his statistical method is still known today as Gosset’s t-test.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distribution was created by William Gosset. Hired in 1902 at Guinness brewery to help maximize quality of beer at a lower cost.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of how to measure taste with only small sample sizes (limit on how much beer one man can drink)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had to publish his results without his name because of the privacy restrictions Guinness put on their employees. Just the name “Student”.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 his statistical method is still known today as Gosset’s t-test.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distribution was created by William Gosset. Hired in 1902 at Guinness brewery to help maximize quality of beer at a lower cost.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of how to measure taste with only small sample sizes (limit on how much beer one man can drink)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had to publish his results without his name because of the privacy restrictions Guinness put on their employees. Just the name “Student”.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 his statistical method is still known today as Gosset’s t-test.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1925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distribution was created by William Gosset. Hired in 1902 at Guinness brewery to help maximize quality of beer at a lower cost.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of how to measure taste with only small sample sizes (limit on how much beer one man can drink)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had to publish his results without his name because of the privacy restrictions Guinness put on their employees. Just the name “Student”.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 his statistical method is still known today as Gosset’s t-test.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1303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1862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371600" y="247162"/>
            <a:ext cx="6324600" cy="1904999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44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Confidence intervals/proportions 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3124200" y="5657741"/>
            <a:ext cx="3429000" cy="808037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Jerry Shannon</a:t>
            </a:r>
          </a:p>
        </p:txBody>
      </p:sp>
      <p:sp>
        <p:nvSpPr>
          <p:cNvPr id="91" name="Shape 9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2" name="Shape 9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3" name="Shape 9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94" name="Shape 94" descr="http://www.measuringusability.com/images/binary_ci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9308" y="2209800"/>
            <a:ext cx="5779556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/>
        </p:nvSpPr>
        <p:spPr>
          <a:xfrm>
            <a:off x="161080" y="228600"/>
            <a:ext cx="6773119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Our mission: Confidence intervals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460374" y="832425"/>
            <a:ext cx="7540625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Three ingredients for a confidence interval: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Sample mean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Standard error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Z-score for the confidence interval</a:t>
            </a:r>
          </a:p>
        </p:txBody>
      </p:sp>
      <p:sp>
        <p:nvSpPr>
          <p:cNvPr id="173" name="Shape 173" descr="data:image/jpeg;base64,/9j/4AAQSkZJRgABAQAAAQABAAD/2wCEAAkGBxQSEhUUExQWFRUXGSAXGRgYFxgZGBwaGBgdFxgdHBgYHCggHBolHBgcITEhJSkrLi4uGB8zODMsNygtLisBCgoKDg0OGhAQGy0kHCQtLC8sMCwsLjcvLC8wLC8vMiw0LCw0LC8sLCwwLCwyLC8sLSwsLCwsLCwsNCwsLCwsLP/AABEIAREAuAMBIgACEQEDEQH/xAAcAAAABwEBAAAAAAAAAAAAAAAAAgMEBQYHAQj/xABHEAACAQIEAwUFBQYEBQIHAQABAgMAEQQSITEFQVEGEyJhcTKBkbHwBxRCocEjM1Jy0eEVYoKSJKKy0vFjc0NTVHSDwuMW/8QAGgEBAAMBAQEAAAAAAAAAAAAAAAEDBAIFBv/EAC8RAAICAQMBBgYABwAAAAAAAAABAhEDBCExEgUTQVGB8CJhcZGhsRQVIzIz0fH/2gAMAwEAAhEDEQA/AO9ksSJXCE2jxMfdk+bC8Z9Q4X4mnWC4pj1jaGKUIsQOZ2ABRcwW2cKWtmOwF6q3Y7N3fd38cT2HW3tKfTX8q0CB4mxM0hdVimiIkzEKFcgMbltLZ+e1bnHa2eVGVPpRn3ayIxrd5RLnTP3gztzIN1YZ9CCDf5GsxmfU2OnSrh274wxKxLKWyE6BAqANr4WvmY3vc2sLaHWwpdZJ7s9HEmo0wVyjObk0WuSwFChQoAUKFCgBQrtq5QHa5QrtqA5QrtcoAUKFdoDlelPsR4wcVw5Y2N3w57k/ye1GfSxy/wCivNlq1T7A+ImHGlL+CdcjD/Mt2Q/9Q/1URzJbG44XCfdllsQQz51A3F7Br1iPbnAH75Kbe2bj4/OvQk5OlrWv4r9OdZT2w4Ue9D6FAbA9dx8NBrV+J2ZM66argoSYHJH7taFS2MiuLctudCtBiInsdxRYpY3a57yPI38yaD5Uy49xku5K5V9QGbflmNgf71LcJ4SYcTPgpgA0b5kJH5jyOh99Ts3ZPCQQtisS0khfN3cMdlBK6eJzoNevLka5n/YW4/8AKYriXuxNySeZ3pKnOPJMjHKFuScoAAFzsAOlFGFa17cr+4b/ANaxHqiFCu2p/hMFn050AxCGlFw5O2tTWH4fYi2nX1+uVWjg3ABOCQdeeg35+tAZ+2DYcrjrRsNhM9xcA8gdL+/rWlQdmLGxXby09bcvr3DjvZ+JUzLGA1tgx/v8DehFmXzQshswsaTp7j1IJHT8qZ0JOUKFCgBS+FwrSGyikacQRtbNY5Nj0NAGm4e632NuhB+VNrVOjBKUDRjI489DzAIvz/SmGOi2YC19COjDegGarV7+zO64hHGhVgfgb1TYY71dOw65Zl63qUcyZ6VxEJJDprpYqfZZT+tR/EuFoyHTQ/EGpLh0l40/lHytS8sQZSOtSpNM4ljUkzPuI8LgyadN6FSPaHgVlujN56jQc7Lz99CtSla5MMotOmjPe3sjQYjh801lxBiCTgEE2vZS1uZqaxGHM+BkiAzMh7xTporjI++vQ7c6yDCzyTtJ3rs7nxZmNzceZrWfs+4nnEJY+EjuX9/g/wC01K3gVzfTkX2Kpwj7N2kMkzNHGi6d5K9kD+0bX1NtAPQ3OtHxacMXDoHlklxAXLkjQZVK6AMx3HI2OoPOrUOGo0OIwGNm7vLiO9jkCljYaZSAN8vzpPAcP4bhj+xwzYlxtJiDZb9QlvmBVbx+CLln4bav34GFPEQ1jvU92fgzEKdGGx/tzFSfbrDlsa8mVVz2NkFl9kCwHTSnvZXBm9yBWVnop2kywcL7NLILlasvZ3gAgYtvfnpf0NS/D0GQWsPr50u0saDMzgKOtEDi8IuTpa5+r3oS9ngRY6i99dfX40+4NxuCY2R1J231qbyA0BR8R2Dw8q2MY+FvlWZ9uPsubDqZYLlRqQdbf2r0RGtJ4vCB1KkXBFqA8XvGRcEbb0Wtg7f/AGdtG7SQr4DflfT+tZPisKUaxFSBAGnmEmI8AIAP8W1wOo67U67O4UyTWW21+fp9etJY+FFlkU3GUsABtcEAanlv+VAP+E4nMWQi3P4XP9vfTjiWEzXsOh9+UA/E3pp2Yw2Z3bkBbbcn+1T5QFz5WHw/80IK7gYdauHZnD2kVvOohcLlk8j+tXjs3gdb9Pz6V3ErmbH2fbNCh5gWqTqJ7Ofu7VKkVw+SyPBTeJxSzzssRIHMn2QBpf0+dcqV4lhCFKgHKd9dDQrQna2MLST3R5tw0XdyI23I1Y+znFBhpJI2vlcgrYXs22w+tK0bjfFMJhoiyYCFiORCk+p8P61EdqYsPLDhuJQIqZWWOVFAAGbbQcwTb0I6VdGVPgzzhabTsmO0FpO6mAuJkBJ/zAWYW9wqH7q1T0QLYSQDxNEe9UDfKdGA+dSOFwbokZw8UZLIGaZ7EhvxAX9m1T19Ko57tzlfr79TKu3WCKhHZSAw0JBF7HlekezvEoQlnOUirJ9pvA8RiVjaGYYl1uHj2FjtkY2W+m2lZPxLgWKQKGikVjoFKkEjy61gkn1Ns9bG49CSe6RfeM9uY4FCx+MkciLD66VTMX2ixOKb2tPgPj/WotuzWJC5miYc7W19fypmuFytlkUg+Vhry35VB2aRwBhBYtMnUgML+nr5/Q0rgfacNlXMDy3/AFrPeHLgpCgTDxhQACcguTbfa9qtOC4BhRZ40Cn/AC+G/uFSQaZhZcwuKdCoTgGiWqavUEjHi0YZCDWBdsOzF5MyDUG9hsev15Vv2N8QNUzi/CM5v6/CpRBiOE4eYcQGGgOnuIP5gr+VI4zhHe4nVrZtSbjerbj8CXxhjXaNQWttdrka/wAoP+4VHcT4WkbZyLc7/OgH33GHDw2j5bk8z8qY4SP8R5m/xo+AR8SL2IjXX1NPpYwABrUkHVwgb1q29n0sAG6/oP71VsLLerbwSYH3bcq7TOZI0nglsgsbk6mpOoLgkunQVO1XLk6jwI4xLo1+lCm3FZ8qH867XcOCrIrZTeEcUwuMOX7jlRiUz5QxBtpfKNvOq52o4cMJwieG/tYvKDtopBH5LVyn486+FckQ6Kov+en5VHS8WkXDM8kMeIAvIFkAvm300Py51oqXtmRyj57+dDXsHxFXSIkhgR3bHWx/CdDra+uvwqcg4Y/jQBrKSDqQp6XubW0v7x60h2cxUeOwqYhY44GDFZAugUD4X0t8af4o/wDGRMLmKeJ4mOts66qSNhcAj4VDluIwSSvjw9RGDB93NHG4uJLkFfZ8I2J5GojjIR8Th8i20JK3vY5rbnrapji5eKGKRQMySgi/8BFntfyvaoBcWZsar5FUKoUKuvMnU8yb71VkdqzRgSUqLNxHh6kE25fodvOsm7Ydk813W2np+lbDi5jbW1qqvGMPmVjffly+jVRpMj4QO6axvfzrROFY0FBrVM4rAAzAix5e6n/BpztehBqnCOIADzqXjxl6ofD5jVkwclqEk6NRUTxIgKxNgLEk+W5pw+Myi1VjtFje9Qw3sJNG/kGsmx5jw+rioJKlwGAkSTMLNKxfUHY2yix6Jk996U4phkkWzC//AJqYkTKgGo5noCdSPztVf4li7A/E26ev1vUkC+BiAUAAWGm1R3E4rEi3v9aT4TxLMcu3OnOL1Bvvt+tSQQsUlvd/WpzhHEcpH161W8bdGIIsRuNiKTixljRMk23h3Fl7vMNcvitfe3L31L8N7TpIfFZaxjh/GyFI8vr69Kbp2hZQLHW5+FgKnZkO1wbzx3Ep3THMNqFYTxHtO5BGbT1vvrQotiGrNGfBFira6m229t7dd6sn+HRFO7yOMw0d7jxW6XpdHmZR3aLCObNvby57a6jnTbEyRwZZJpnkNswttp05Ve5OWxijBRVvj5lV+zhu6mxeE0XcqNc1xzN9NioFreztuamcVK74ScIcskV3U6C2mu+nxqs4fGj/ABSPEqVjVvbDG1wxygAbsxuNhyubAXrRosCqSOWItJ4QvUHe46a2rrJ8L+xXgvJGlwrXp4P7lT4TDJi0V2LJCABnkJzNoL5QeXnz+TMSIuOdUOgCgX0Psg/M1YeKYSXFxqMmSSOYgC5C5RfI22otY+vlpVM+0HgM8coxGHPeXAzqu4I023II6VTldmnTrp/2XPiztlshBJqMkwwWE94QQd7n1/Wssm4jxKU2jVidjYEkf6R/Sk8Eca7Mk0+Sxsystmvpy9DVRqsLx0PG5Kksl/f7jSnBccpOtx51aZoou6Cls3U258zVYw3dq5APPS/11qSC6cNcFd7n8zU0mKtpz5VX+G+G3Lp09x+rVJz6W9OlQSGxXEDrUbh8QC+puTp5hV1Onm1h7qTxswFhe5J2t5X+G9Mo5NCw0voDzty9+5oB9xPHgX26/wBvjVN4rjdCCRc/XxrvFsdm0O2vMW+udVTH4y/OgJfg+IOcnl+m1WnhPHu4YuqK0lrIXFwh/iC7FhyvtVD4c5A9d+tOHxdjp7/WgH3GsQWYsxzFiSSdTc7n41DfeNaUxOIuN6i3koCew2K+V/hTJsRqKdYbEYaPCMTmlxUl1A1EUKbXP/zJW5DZfXeGR9aAfYjEHfyoU0kkv6/lXKA9QCJp1B+8XVwGGbw5r8gNqQlCMrYYle9iN0G/hPI33H5U14OoOEliNycPMVHUAn+/5U74nMI8Vgpj/wDEvCbnqL30FjcgC9/juNfjR52zVv5X67fhkVxrsoFh7yTdDmumpy7sL/xEXty0v62qKTvooZlFiVF+dra2v63FKLB+9iOtxcD3/lpamfZ+64Z4wMzRsbC9hYm4118971xKbkt/dncMShLZbNflE3DGMzH+KzU2m4ffbTz526U9QWA+FKC96oto2dKYlh4MosaoP2i9lUOXEqSpXwyHqv4SfS1veK0WiugYEEAg6EEXBHpUWdUjz6cfh9gzub2ukZYbXtfrbWqxx3FQNmEQk7wa7Cw9a2v7UeF95h44IisID5/CANgVA02HiNUKDhkCnulszC2ZgALeluf560BXezXaFxaKa66XFx+evzq+YPGZlF7EfX9KiO0PCo5VFrBkHhI/tUJHi5EjsLkkWB6HbnyA191ASnEsbmZj+E/sk9Af2je8i3+jzqMxnECtwL67fCmEmOuNB4V8K36Dnr6VBcV4pfQE360BziXEeXOolXubmkHlJNzRc9CSSXEV18TTBZK6z0A8WW9OsFFB3crzSEOukUSg3dj+Jm2WNefMnQc6jI5LUm81ALF+VEEmtIZqWMOxsSDoDbQsLXA62uKAk+DYQTyBdQo1Y6bdPftXan+FYQYWC59ttW8tNAPQXrtCDd0neFpGUKL2uraknfUbk29LUjxR2laMz5QyHMq5SCCNb6m4JItSxzpKe7UyC+hIJAvudBYnzNLYfAO7F5Qcy3Hsk33538Qt0tvWq0tzzqcl0/8AB/h8a5XMyKGIFyPPb1rvC4skz307xQQLm/h0OmwGtdwayk5pATbYaDy2+vdzdthSZFfmL315EbAVRJrg1RTdMcxn8tKUrgrtVmhArhNAmoTtHxQRxnWgM4+1rj+dlRNAtxcGxN/0rOcDJiB4oyWQ3N9N+YNP+0uMMsrEnnUdg+Kd2jJ0bN8QB+n51JBPrxFrHvNDbn/aoHE8YymwNhe/LloPTc/E1H47iwJveoLE4q+xoB7xHimbY61EO5O9coAUJOUKPlopFAAGu3otXif/AA/BYLKuXGY+ZNW3hw4PIcmktz5HpaxApBqUwXBGlkiSN0YyBSSCbIWJAVtPaAFza+/lUXWgQSnhsWHjUlXkAnxJAu4RjlVBobADU2IN/SgKzi+Bn7xJDhyzhHyBmAUHUrq17C4115X6VO4HgMkUiJNJG6QguvdnMA0mpBaw18INtdxSnbNEmxi4fDle5OVysZBRLKQSNbBiDc/6acyYgRII0UBdh/e3OhBCdq8cxKougO9j05fXShR8ciOmW+u4fz5jzv8ApQoDfoON4h5MglA3t4RrpoBpr19xqQweLkbLI/eZGbKCWy6EEg5R7ROmpNhfbSozs9hEkm9glRfcAqba9LDXlck+l6nOF4tpEkZggs4FlfOunhYajQctuRtetWSk6SPPxdTVti0uGlaVSWAjtsrE7a+/1o/DsVHnKKxZudzcjU7+d/0pfCJlZkHs6FfnYeWtCYZS+gtbMLCxvz16mqG/A1KPihSCcm6tbMvOxAsdt6bY/jcUQ8TAnoDWe9pu3FkkAPiDhR0UczWa4vtC7m7Enrqa4Lkavx3t+F0Uj3VReP8AappRv86pmJxhbn+dMJ8XyJvQD/iGLF96g5pTe9FaXMaRQ33oBN2J/tS2F4e8gJAso5nb61p7gcMZLm3gW2Y7e1oo9TY+4Gk+IYls1r6C4AAyhRzAHL6vQkf9nuBwv3kuLnEWHi9rLYzSMdkiTmx/iOg3NRfEcUjSu0MYijJ8CXLFVGgux9puZPU0MDwuacM0cbMqC7MAbAevXyGpqQfgBhs+IzZLXAXRiSLgHMPDbnodjQEEzE1ynWJlUsciBRyGpsOWp3psTQAQDnTr7qCLqabIBcXvbnbe3O3nR1mI0oBfheE72eOO18zhT6X125WvV748xkxE8jGyA8tP2cIsw65iwIH/AJArPYBf+NRjsiu59yEfrUnIUkeRGW+SzZjsJGYSPqeVhl05HoBQgccHcpGoNrC5UBQMoc5mvpexI2OwAFRmOx+ckn2BoB1ovEuJX0UnxaadB0qExkv4Ry3oDkuMNgBoBsB560KaUKEnqzsri45ZrqSLozAAHKM9s3LVtF1JJ+FG7GIvd4iMAhVa2vtMeZIHpYDew3PKP7K4uFMVHAsbqxBKmQsT3YQkEZ7EFjrlA0A9bWjhOBWOSZVvlOtiQSWYkt8xvWnI6v0PPxRbr6v9EmJPCCNeX6cqju0vEVhhc31t86dS4lYUu9lHIE/M9b1hn2kdtzNJkifwA7g6N/a9/wAqzG5FI4ljCZXJ2a/M6a3ph33iv0NI4qbNrTdX+vdQkdNMBfrTdjekZX19aLmoSHYgHX8qLGwHnSrYdggcghWJyMRYNl0ax5gaU3vQGqRYWIcERowBIShDbeNpPESeuhHoAKzXiSN3hDKQxO3mSdrbirvwTFF+EvEVJCEPoDfwSM4tb609LtOE4JvvRky/tWBbIbkRFybAsdS4AJJ/DfrQgtvZjAynDLFHF3YQGSS1izuNBc7KAqjzJvsAL0vtKrO7bkk65txv19a1jEcfg4VhAGOeVl8KbFvMm2gPxJB6EjIeJdpnmcuUUDcAALv56nn16VCVKjqUnJ2yCm4dIoLFdBvyI91MDUtPjWIIvoeuo+O9RTCpIOUKFcoCydkW7tMRMQT4VhUDctM40BOl8qtvUni7QIVKd43tSHXLnY6lrakX0AuPU7VH8Al7uDMR+Iuu2+XIDr08XxqMx2NeQkFjYm9r6XAsDbrb50IEsROWJY6dAAAPgNAPSmTmlJXpGhIYUK4KFAenuzHCljxffRlpLlld2tlFxfKgN2yjS7E6kAC9XqKeO5sdeZ/81XuDYVu6VQt1FvaG469CdtTfa2u9SU8MqreCNGYbCRzGp11u4jc6D/L8KtyU2ZMNpcGWfa12tUzPFG2YRAKbbZjfP7wLL72rGMbis5J51vfabsbw+HBSY/GwOsgUu0S4mQguxsiZso1YkAnLpc72qpdg+yOA4z3oTDPhFhKlmXFGV2zBrKqvGAo0uWIPQDUkVGpGUrJpVn//AMwmHwgxWNkKNILwYZbd9JrYO9/3cfnbWrd2h7MYfC4h4YOCY/FIhA77vJ1DGwJy5IiCAdL31tU72o+zbBfchO6zQY2VVEcJxHes07gLHETILv4iASLWAJvYXqCTCGajYdwHUsucA3KkkA25EjWx8q3bjnYDg3DlwaYsOzzuImfvWUXyeKQryTPlB6B78qje0v2LBcXmilTD8PCB5JJXBMZGjKMx1vobkgC510AIGT8W4tJipM8pGgCqqgKiIPZREGiqOg9dyTTBvKvQPZn7OuDYuN5Io5mgj8AneVlEpQftGVdPADpmsASGsLC9Y4vDYsZxIQYMd3DLMI4s5Jsl7Zzmsb2GbLvrYUB3hmO7tfB+88Kp47gMwzFivxNtr2872Ds3i0gR5G1t4iT7THYAnqWv/uq59pfs1wfDYo2jweN4jK7WIR3UKALliYYzlF7AA7666U3wHZqKTDM8/BcZAg5nGItlXcsMQ0bKN9xY70BlfHONvipTI5vyUcgPL62AFMe9rcuF/Zdw6LAfecWrqzAyKJp+5yq5/YRyNoqvlKBjb2idNqS7LfZ/w/GM/wDw8HdoPE2H4k2JYE+yCixi17HUnkd6Aw5pKmsR2Ykiwa4qdliWT9yh1kk6kLe4Tnc/qL672e+yvhuIxWKKicwQkQ5Xcq3fjxyWsA2QI0YF9yz8gKoPaHsVisRxFo8Pg8WsBkEUckyTMAoOUu0jjRCbtvsaAoFLYSHOwBNhuT0A3reeN/ZZw1ZcNhIVczysGdu9YlII7NLIV2GbRB5yabUnxn7M+Hfe48LDHiAoTvcQ8TGRlViVhSzXtmKuSQCR3Y08VwBjGPx+Y2UWUWAHkNBUfnrceIdhOGo+SHBzyW0JlXianNtvHhWW23iBtQ7R/ZNBeCOKHupJZFW6YppLKPFKSkkQJUIrWII1y9bUBhjGi16C7UfZpw7DBBFhZZWbUgtjSoUf5sNh5db8jas+7bcKwuFg8OCMckhyo5kxwy2sScuJwsStppYMbXBtUgz8VyjILmhQHt6OMDao/tHxdcJh5Jm/CNB1bZR7zpUkGrI/tf46skiYVWNo/HJYX8RHhX2hsNbf5l6VXkn0xs16DSvU5441x4/Qz/jeITFM7SrMA7FyqznICTfRXRreVRcXCMOpDJ94UjYidAR7xDUgsaHTMxPQIP8AuqzcR4RCgRGlOXCoWmCqLtNIcuUvm/iCraxsIpCOoywnkle/B9LrNJ2fpuhd1bk6St3+yuwYBphljxuKjk/Ckk91fyD+AK3k1gf4r6VEp2alSQvPie7cHTIxln/5Wsh12ZwfI1MrBFzkb/av/dUlheF4fuZJXkkCg93HlUEmQ+LQZtQq7jqy1MM05fCuSrV9k6LDeaTkoLwXn8m/fzK3jOHxS27x8VJbbPOrWvvvEbXtRpsIki5ZJMW6/wALYkEabaGIirPjsFBHlgDteO+c5QS0pPjuc+y2CAbDKxHtUTCcLildY0dizkKBkXcm38dcSyzTpM0YdFoZYlOWKvHmXBBYzh8cWCZ+9xiIT3caCcMhAF5CVyKMviVbA6l/I1RUhvWz8dgwRmSLvXePDILxiMPGzalM+VvxOTIQRqNKjMDwrAAgvfuwbsfu67DcXvpfa/nWpScUk02z5ueLFlnOUGoR8E74/JS+CnFzSRwxTzAuQo/auAOpNj7IAJPkDU5xDhMchIJxkqgnKZJr3HI5WiNiRy5Xqz8O4Xg48+KjkN5WZYh3UeVFDAuVTOV/9MH+cVJR4xf/AKlx/wDhiHyaq8uWnSZs0Gji4ueSHUnxbkv0mVDCcDXEHLM+MMSgyOWnzAKguTlaKxbZR5sKh+G8DxHj7l5IlAzECRl8gDltdtbbVrbRQyIsUmIYtIRJ+7S4XXKLK19fa56ZansPwjCkkK1k08Pd22FgSSLk7nXrXUJSrfczamOF5PgiopeVv9+9jAYeA4kOTG0odjqVZgzEnmQbkkn86suK4A8SokuKxjSFczjvygW/sixDG9vFqdmWtzwfDsLGBIMnh/Fpuf11qv8AFeD4J3Z2l8TG5NwdT76jLOSjtyRpIYXkvJFuPrz6GNRdnkjYtG+JVm3KzgMb66kRXOtPpuykayyytPix3UYDt3gzma1siy5dgxVNvwOdrVpvDeCYUP3iyEhCCNBbNrl562tmt/lqP7XphvDAHKhDdgFBu5GlyWGoBPvZq4hOag5Sf0NmTBp8ueGPFCkt5c3Xl78zMyNP3+OI/wDu/wD+VHwvA4yrzCTGI5IjRllDszGzNfLGCVVBc67lBzqb/wAMgJCrI5LEADItySbAD9puTVhGEw2HjEolLGAd3H4FKmZiSXHj8XiGbl4YlHqwzk23J7I0dpabSQxqGDH/AFJOlz99yk8VwiwytGMTjny2DH7yF8f4hYI2x8O+4NMH4VHiXRCcVIxOVc+IVrFvWHQdfSpSXDQbmVyeZKqSf+eksdNDhsM8neSB5s0MREakgEDvnA7wfhbJe+8h6aRDLOUqNWfQ6HTaZzlC2l49W7KJxJIkncQlniViqs1iWA0zaC1ibkabEUKcQQ4UmxmmB/8AYT59/QrYfI0esX4gVQlFzEAkLe1yBoLnrb86wTHYTEySPJJFLndizfs3GpNzbTbyrYg/skGwO59RsDVD+0XiOGHEcKmKyvh0ivIHWRrB2LeERMD3hyBQToM1yNK61Gn6qdl/ZPa0tI5VBNuiB4PF93LYmYZBEP2ecEZpWv3ehGoWxc/yDrTfvjLh4xETLnZpZSpLnvAxjVWG65UFxffvWPOmZxPCpcPGZsK0DSzEM+G70LDGpsoZ5s4kYgljkF7KBYG95XEYzgCxsYo4nbxELJ97zWUZY1BCWuwXMST7TkXsBWdYUodJun2tOerWplFOlSXl8yNGBkuB3b3JsLqRqfWrHiMTh4pI4kmR3w0bMiXsGmBuza6E5zmA5iJQKpfY+bheWQ48eKZ2QBRLbDx927CRcp8ZMhRQtyQFJNTGEn4CIEXKc4DXeQTZyWbu1Zsl0AVS0pVQdo1uxzXnHiULJ13a09X0qUUop3XmNhE/8LfA09THrg4HmkJEkgaGJRowGW8ri+3hIQH/ANRulOMTiez5AULGoLrqv3wkRr4mu5RWBawTRX9vla4Ji8ZwHwkJHdcz5UXFENZcsaF2yGxZsx8O0Z1ubVzDAouy7V9u5M+F4lFRvxvwKrgu1CpEEZHvmaR2DDxO2l7HYBQqgfzH8VqWn7VZoGgVcneuC8pYkhF9kBQNrlid76dKsIm4Gruv/Dvh8uSMiPHHE5jZe8kdiqWBLOQo2AAFM8djeCMjyxQskkYljjw571lmJIXDzM5NlyqWZluLkeWtvRG+rxPL/i83ddzfw+VL6/UlMbhpC+WGN3hjAiiZAXUomgYOos2Y3ckc3NDC4Zw2adHjiQF5GKsvgXUgXt4m0UebCorseeDx4ZPvZjed3Jkzriv2aAhVVREmVjYFibjcCpCbG8BWNmijiZzncK4xlxcnu0AAI0ULc57Fi1iBaqHpk3bZ6i7clHF3cYJUqTv8jLC9rfHPI6nvJtAymwjQ6Mqgj+GyeSg06wnadUBkUMWXRcxFg5Bs2m+W1/W1LNi+BjvFBhZDZY2EeNMviChnkJKqCGLNZOQUAE0XFcT4JJ3mGAbDpIO8+8KszGN1kCpH3ZuTeIEsbEBnNvK544t2zzMeryQi4Rez54JqbjTS4aFIM0gN2cKc7Bl0AZU1ANy2vUdKjJJ5hvFIPVWHzFGgx3ADqY0IOZitsW7gC+RAhULewFz3gBLMb2tVZ4DjMEYpTiTAswKrDFKuKMCrqXY/d7sx1CqGbSxJuaqnp1J3Zu03a3cY1Du0/nfJesFxtI5u47wZ4FYlcwCyz5czLmJ9kELH55Wt7VQOIjnJLMkrMxJJKNqTqTtzNKLxHgVx4IipKh7nGJYIAGeKLu5B42LMFMi6BASDeonhLcK7ySUFQ5S8ccqYhoA0khGVkhTOGjhAv42VmfQgCpngUklfBxpO1ZYJTm4puTJDD4j7sDNNdGJ7uIHRszDxOAbGyLz/AInSlOJM0kcKw55IgmcEXa7v7VwL5StgmU6jITzofeuBg3McBayo9/vsSEgFpHjURymxzBQrFT4CdLioiH/B2nkkLBVtIYo3E/c3UiOASLEhk1AMrFXN7hdNanuV0dKJ/m03qv4mUU6VJeXvf7jiLhkrMq92y5iBdlYKLm1ySNAOZqpdq+JrPOe7P7GId1Fyuik+IjkXYs5/mtyq8xYrgZUF0gMyLY5RjY8O7MxJIBWR/AoAFwAS7G2gqkdrp8M+KkODQJhxZUsHGayi7EOxIJN+mltAb1OPEoHPaHamTWKMWqSIUJQo60KuPLPVz4UxhQdWI1Ua5QeptodRpXnv7S8SzcSnzeLKyrbUXCotxpr1+NegppszXtl20G3Xblvz8r15y7VM2J4jP3YzGSdlUdSGyDU9bbmr8t9KsyYEup0Icf7UTYxlMtgsa5Yo0AWKNedktqTuSTc/AVBkVLdpOEphZBEJ0mkA/aGPWNHP4A/4yOZGl9ORqKqg1haFdtXKAMBejxR86EKXueQ+fIUtD066+8f2oAuW1cC3pyE/rRANulAIgbg0k6FT9bU8MdJO2woAkTZTm3tr7+XwoijQsfQev9v6V2U5m0Fr8rn5ml4og72v4FG/pufeaA7H4Eud2+VNHa5pfGyBjcbfnTagDwxFmCqLkmwp3PhwLWIsFzAj1095/UV3CR5Uznd7qv8ALsx/T/dSsUI9/LpQHJ3YxsrIrkaiS1nW1tyPaFutIYLAF9WORObHXboNyamOH8Led+7TzzNyCDf1JvYDmTT3tVwyQJE3dGLIBCy6/h/dsfMg2v5CgK9MFCEKPCX3PtWUXF7db/kKZE1O4Dhj7mMsv4h1A3N+RvTLE8MJZhEC1vw/iAv05+ooCPBoVxlINjoRyNCgPUAwEskUmQrGACokc2RL6Zjci+U62P5Vifa+PBhhhuHAyhTaTEtq00h8JCaex6aE7dTa/tq4s7vDhA9owveMi7XuVW4G50Y69ab9hOCRR4dMTIGzTOYEceLuksbvbZXJS2Y7BhXeSTbKcMFGOxRn7PSJh/vBjYxZimfSxK6HTe1wRfa61CSpatX7ecTjj4cMOFKXYJDESA4jQgqzr7QByk2I5rfa1ZTJJeuC4TBoEUeMX/rR3F7KOtvjQBxYBV959W2+At8TQVNxz5HzG1GxBBk02vp6DQflTh4vEwtsfhcfRoA4F1zW8iOhFIqCKcOuS5FjpZh18/UfoetMzJl21H1yoBS1rmmbnS/Xb6+t6PNNcgcqIfE1th+g1J/WgAvhW/M6D05n9PjS0hyRhfxPqfIchScdma50Ua+4bCiMTI2vP8h/QCgDIuVcx3Oi/wD7H9Pf5VzCw52trbdiOSjUn4VzES5jpoALAeQ/U7+pNPcMe7T/ADONfJeQ951P+mgDMQ7Ei4UaAH2go0X8tz1vR1bXTl5cgPrSm5e+mlTXZbh4lxChiWUa5epvoCel/lQg1T7K+y4CZ5ha5zkH08N/QH4k1Ndukw7fwsMmY8/3bqQQOo1ruKLQYfJcISOZtceXWsz4nxxDDKVls+Vu5FiTIo0Z+iroSL6nKeVAXrE9n4pCThyHXfLbxDTa2h0rKO3GFSCZViYhrXOpBXy63p3g+2zLIGclHA9tb6nlpy13qqcV4k88rSSNmdjq3X4UBJph5MT4ntI1rEscrf7hufXpXKb8PxoVTr/ehQF1+0OHveJ4g62jVUHLaMH/AKmNLntHFgo44opZXCKLr0OhAzHb0qP7d4gx8QxQNwTJc23tlXL6aWqlYnF30A0H18fOjCWw67QcXM7g5FjVRYKDe5JuzEnUk+dQ1KywOurKw9QR86TC60JD7D11p1hFUm7XsNTa1/O19L2psd/rlTmDmLX0/SgEgbyabX01/Wn4e2ZurZR6bfpTCJvHejYp9FHle3rrQDjGSW0F7mmuISw315+tHR7jMd9h+tNpW1oDhGnnQvYevyrm5owGtz6/2oA0hsuXnuf0FBTlU6atz6AHX4n5edJjU6++paXhBEH3mV1jD6RR7ySW0uF5Ri3tn3XoCLgjzHyGp9Kdxq8r5VVpHOyqCdtdAKRJyrbmdT+g/O/vqZ7J8WbCyOyIGZlyZzvHmYDPtrqRpz0oCHWK+ysutr62B6Grx9nUaJIGmYDxXBPlca9P71VuKRP30kAJYrI/ivq3i9puV6s0HDSIs7M4jyFbplJuANweV77a3tQgfdtO0y4ubulk8CsczKdo1Us9iPK49TVR4djTiMXmeyhkdFUbIvcuqKPIaCosS5Vkt+Oy/wCkHMdfULSnATbEQ62u4F/U2/WhIzY0SlcVHldl6Ej4G1JUB0GhXKFAaN9o3FFxct4YRHGNSd5JGChcznkAoAC8h66VPh3dxyq0uoXxWAuCRsDbz+VWbjDeAMFuG/DoLa89dapuIhYm557Dr/QdKhEtU6LHN2khlmPe4b7wndd3GmbuwpK+KTQE57gf821xY+I4pgJCzf4ay2BPgnZVW/s7LsNdTroKhMJhMo/L+v15VNJj5Dhmwq5ViuXbKtmduWdtyotoNPfpaSBJeMYDMG/w8jYkfeGtmBBta1sp1BFtiNqPFxLh9hfAPmvbTEyZQLC9idSSb6aaW9arDG1dV9R60Ba8Pi+GkBhgwpNrBsW5scxJBXIbrYAe+u8RxXD5A4GFRCT4WXFMCu2ljGRbwgC40zNVPjNiT0pK9AXRp+HkErhY9LgA4yXTcLYZdRsd+uuoAcdme0mFwRYjCxs7zFmMn7QLARdI4y41J5udx+VSThcojWaSNlibRWIsGIGgW+9/LoehpDGYqSViZGud+gF+g91QBbjWIjfEzSRLkjaRmRR+FS11Hwpi5rpOg8qKKkHTtS3eM7F3Ja3U/Aenl0FIUq+gy/H1oDr7X6mhnPIkenrehK2i/XM0kzUA5wUpVtCdd/OtAXG4WLASZmzzulsn4FJ21G77aDQc77VnkIHXWplcQGiJkNo0ByLzeS1h7h1oQQDGuwPlZT0IPwN6JXQaEi+PfNI5ta7E29TTejzSlmLHckk+pNzRKAFChQoC38b3l+utMJP3vw/6VoUKhcEy5F+S+/504h3b0/ShQqTkrOI3+PzokW4+udChQkH8VJVyhQGyfbF+54P/AOwf+iOsgTdaFCoB3Ebn1NJ8qFCpAItx60KFCgDPy9KIa5QoA8e9L478H8ooUKAa0KFCgBQoUKAFChQqAf/Z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460375" y="3004778"/>
            <a:ext cx="8159141" cy="23431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2081" r="-2166" b="-5207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422275" y="3004778"/>
            <a:ext cx="1835309" cy="102771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307975" y="1295400"/>
            <a:ext cx="6016624" cy="1006554"/>
          </a:xfrm>
          <a:prstGeom prst="rect">
            <a:avLst/>
          </a:prstGeom>
          <a:solidFill>
            <a:srgbClr val="F2F2F2"/>
          </a:solidFill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155573" y="183138"/>
            <a:ext cx="8531224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To make a confidence interval</a:t>
            </a:r>
          </a:p>
        </p:txBody>
      </p:sp>
      <p:sp>
        <p:nvSpPr>
          <p:cNvPr id="183" name="Shape 183" descr="data:image/jpeg;base64,/9j/4AAQSkZJRgABAQAAAQABAAD/2wCEAAkGBxQSEhUUExQWFRUXGSAXGRgYFxgZGBwaGBgdFxgdHBgYHCggHBolHBgcITEhJSkrLi4uGB8zODMsNygtLisBCgoKDg0OGhAQGy0kHCQtLC8sMCwsLjcvLC8wLC8vMiw0LCw0LC8sLCwwLCwyLC8sLSwsLCwsLCwsNCwsLCwsLP/AABEIAREAuAMBIgACEQEDEQH/xAAcAAAABwEBAAAAAAAAAAAAAAAAAgMEBQYHAQj/xABHEAACAQIEAwUFBQYEBQIHAQABAgMAEQQSITEFQVEGEyJhcTKBkbHwBxRCocEjM1Jy0eEVYoKSJKKy0vFjc0NTVHSDwuMW/8QAGgEBAAMBAQEAAAAAAAAAAAAAAAEDBAIFBv/EAC8RAAICAQMBBgYABwAAAAAAAAABAhEDBCExEgUTQVGB8CJhcZGhsRQVIzIz0fH/2gAMAwEAAhEDEQA/AO9ksSJXCE2jxMfdk+bC8Z9Q4X4mnWC4pj1jaGKUIsQOZ2ABRcwW2cKWtmOwF6q3Y7N3fd38cT2HW3tKfTX8q0CB4mxM0hdVimiIkzEKFcgMbltLZ+e1bnHa2eVGVPpRn3ayIxrd5RLnTP3gztzIN1YZ9CCDf5GsxmfU2OnSrh274wxKxLKWyE6BAqANr4WvmY3vc2sLaHWwpdZJ7s9HEmo0wVyjObk0WuSwFChQoAUKFCgBQrtq5QHa5QrtqA5QrtcoAUKFdoDlelPsR4wcVw5Y2N3w57k/ye1GfSxy/wCivNlq1T7A+ImHGlL+CdcjD/Mt2Q/9Q/1URzJbG44XCfdllsQQz51A3F7Br1iPbnAH75Kbe2bj4/OvQk5OlrWv4r9OdZT2w4Ue9D6FAbA9dx8NBrV+J2ZM66argoSYHJH7taFS2MiuLctudCtBiInsdxRYpY3a57yPI38yaD5Uy49xku5K5V9QGbflmNgf71LcJ4SYcTPgpgA0b5kJH5jyOh99Ts3ZPCQQtisS0khfN3cMdlBK6eJzoNevLka5n/YW4/8AKYriXuxNySeZ3pKnOPJMjHKFuScoAAFzsAOlFGFa17cr+4b/ANaxHqiFCu2p/hMFn050AxCGlFw5O2tTWH4fYi2nX1+uVWjg3ABOCQdeeg35+tAZ+2DYcrjrRsNhM9xcA8gdL+/rWlQdmLGxXby09bcvr3DjvZ+JUzLGA1tgx/v8DehFmXzQshswsaTp7j1IJHT8qZ0JOUKFCgBS+FwrSGyikacQRtbNY5Nj0NAGm4e632NuhB+VNrVOjBKUDRjI489DzAIvz/SmGOi2YC19COjDegGarV7+zO64hHGhVgfgb1TYY71dOw65Zl63qUcyZ6VxEJJDprpYqfZZT+tR/EuFoyHTQ/EGpLh0l40/lHytS8sQZSOtSpNM4ljUkzPuI8LgyadN6FSPaHgVlujN56jQc7Lz99CtSla5MMotOmjPe3sjQYjh801lxBiCTgEE2vZS1uZqaxGHM+BkiAzMh7xTporjI++vQ7c6yDCzyTtJ3rs7nxZmNzceZrWfs+4nnEJY+EjuX9/g/wC01K3gVzfTkX2Kpwj7N2kMkzNHGi6d5K9kD+0bX1NtAPQ3OtHxacMXDoHlklxAXLkjQZVK6AMx3HI2OoPOrUOGo0OIwGNm7vLiO9jkCljYaZSAN8vzpPAcP4bhj+xwzYlxtJiDZb9QlvmBVbx+CLln4bav34GFPEQ1jvU92fgzEKdGGx/tzFSfbrDlsa8mVVz2NkFl9kCwHTSnvZXBm9yBWVnop2kywcL7NLILlasvZ3gAgYtvfnpf0NS/D0GQWsPr50u0saDMzgKOtEDi8IuTpa5+r3oS9ngRY6i99dfX40+4NxuCY2R1J231qbyA0BR8R2Dw8q2MY+FvlWZ9uPsubDqZYLlRqQdbf2r0RGtJ4vCB1KkXBFqA8XvGRcEbb0Wtg7f/AGdtG7SQr4DflfT+tZPisKUaxFSBAGnmEmI8AIAP8W1wOo67U67O4UyTWW21+fp9etJY+FFlkU3GUsABtcEAanlv+VAP+E4nMWQi3P4XP9vfTjiWEzXsOh9+UA/E3pp2Yw2Z3bkBbbcn+1T5QFz5WHw/80IK7gYdauHZnD2kVvOohcLlk8j+tXjs3gdb9Pz6V3ErmbH2fbNCh5gWqTqJ7Ofu7VKkVw+SyPBTeJxSzzssRIHMn2QBpf0+dcqV4lhCFKgHKd9dDQrQna2MLST3R5tw0XdyI23I1Y+znFBhpJI2vlcgrYXs22w+tK0bjfFMJhoiyYCFiORCk+p8P61EdqYsPLDhuJQIqZWWOVFAAGbbQcwTb0I6VdGVPgzzhabTsmO0FpO6mAuJkBJ/zAWYW9wqH7q1T0QLYSQDxNEe9UDfKdGA+dSOFwbokZw8UZLIGaZ7EhvxAX9m1T19Ko57tzlfr79TKu3WCKhHZSAw0JBF7HlekezvEoQlnOUirJ9pvA8RiVjaGYYl1uHj2FjtkY2W+m2lZPxLgWKQKGikVjoFKkEjy61gkn1Ns9bG49CSe6RfeM9uY4FCx+MkciLD66VTMX2ixOKb2tPgPj/WotuzWJC5miYc7W19fypmuFytlkUg+Vhry35VB2aRwBhBYtMnUgML+nr5/Q0rgfacNlXMDy3/AFrPeHLgpCgTDxhQACcguTbfa9qtOC4BhRZ40Cn/AC+G/uFSQaZhZcwuKdCoTgGiWqavUEjHi0YZCDWBdsOzF5MyDUG9hsev15Vv2N8QNUzi/CM5v6/CpRBiOE4eYcQGGgOnuIP5gr+VI4zhHe4nVrZtSbjerbj8CXxhjXaNQWttdrka/wAoP+4VHcT4WkbZyLc7/OgH33GHDw2j5bk8z8qY4SP8R5m/xo+AR8SL2IjXX1NPpYwABrUkHVwgb1q29n0sAG6/oP71VsLLerbwSYH3bcq7TOZI0nglsgsbk6mpOoLgkunQVO1XLk6jwI4xLo1+lCm3FZ8qH867XcOCrIrZTeEcUwuMOX7jlRiUz5QxBtpfKNvOq52o4cMJwieG/tYvKDtopBH5LVyn486+FckQ6Kov+en5VHS8WkXDM8kMeIAvIFkAvm300Py51oqXtmRyj57+dDXsHxFXSIkhgR3bHWx/CdDra+uvwqcg4Y/jQBrKSDqQp6XubW0v7x60h2cxUeOwqYhY44GDFZAugUD4X0t8af4o/wDGRMLmKeJ4mOts66qSNhcAj4VDluIwSSvjw9RGDB93NHG4uJLkFfZ8I2J5GojjIR8Th8i20JK3vY5rbnrapji5eKGKRQMySgi/8BFntfyvaoBcWZsar5FUKoUKuvMnU8yb71VkdqzRgSUqLNxHh6kE25fodvOsm7Ydk813W2np+lbDi5jbW1qqvGMPmVjffly+jVRpMj4QO6axvfzrROFY0FBrVM4rAAzAix5e6n/BpztehBqnCOIADzqXjxl6ofD5jVkwclqEk6NRUTxIgKxNgLEk+W5pw+Myi1VjtFje9Qw3sJNG/kGsmx5jw+rioJKlwGAkSTMLNKxfUHY2yix6Jk996U4phkkWzC//AJqYkTKgGo5noCdSPztVf4li7A/E26ev1vUkC+BiAUAAWGm1R3E4rEi3v9aT4TxLMcu3OnOL1Bvvt+tSQQsUlvd/WpzhHEcpH161W8bdGIIsRuNiKTixljRMk23h3Fl7vMNcvitfe3L31L8N7TpIfFZaxjh/GyFI8vr69Kbp2hZQLHW5+FgKnZkO1wbzx3Ep3THMNqFYTxHtO5BGbT1vvrQotiGrNGfBFira6m229t7dd6sn+HRFO7yOMw0d7jxW6XpdHmZR3aLCObNvby57a6jnTbEyRwZZJpnkNswttp05Ve5OWxijBRVvj5lV+zhu6mxeE0XcqNc1xzN9NioFreztuamcVK74ScIcskV3U6C2mu+nxqs4fGj/ABSPEqVjVvbDG1wxygAbsxuNhyubAXrRosCqSOWItJ4QvUHe46a2rrJ8L+xXgvJGlwrXp4P7lT4TDJi0V2LJCABnkJzNoL5QeXnz+TMSIuOdUOgCgX0Psg/M1YeKYSXFxqMmSSOYgC5C5RfI22otY+vlpVM+0HgM8coxGHPeXAzqu4I023II6VTldmnTrp/2XPiztlshBJqMkwwWE94QQd7n1/Wssm4jxKU2jVidjYEkf6R/Sk8Eca7Mk0+Sxsystmvpy9DVRqsLx0PG5Kksl/f7jSnBccpOtx51aZoou6Cls3U258zVYw3dq5APPS/11qSC6cNcFd7n8zU0mKtpz5VX+G+G3Lp09x+rVJz6W9OlQSGxXEDrUbh8QC+puTp5hV1Onm1h7qTxswFhe5J2t5X+G9Mo5NCw0voDzty9+5oB9xPHgX26/wBvjVN4rjdCCRc/XxrvFsdm0O2vMW+udVTH4y/OgJfg+IOcnl+m1WnhPHu4YuqK0lrIXFwh/iC7FhyvtVD4c5A9d+tOHxdjp7/WgH3GsQWYsxzFiSSdTc7n41DfeNaUxOIuN6i3koCew2K+V/hTJsRqKdYbEYaPCMTmlxUl1A1EUKbXP/zJW5DZfXeGR9aAfYjEHfyoU0kkv6/lXKA9QCJp1B+8XVwGGbw5r8gNqQlCMrYYle9iN0G/hPI33H5U14OoOEliNycPMVHUAn+/5U74nMI8Vgpj/wDEvCbnqL30FjcgC9/juNfjR52zVv5X67fhkVxrsoFh7yTdDmumpy7sL/xEXty0v62qKTvooZlFiVF+dra2v63FKLB+9iOtxcD3/lpamfZ+64Z4wMzRsbC9hYm4118971xKbkt/dncMShLZbNflE3DGMzH+KzU2m4ffbTz526U9QWA+FKC96oto2dKYlh4MosaoP2i9lUOXEqSpXwyHqv4SfS1veK0WiugYEEAg6EEXBHpUWdUjz6cfh9gzub2ukZYbXtfrbWqxx3FQNmEQk7wa7Cw9a2v7UeF95h44IisID5/CANgVA02HiNUKDhkCnulszC2ZgALeluf560BXezXaFxaKa66XFx+evzq+YPGZlF7EfX9KiO0PCo5VFrBkHhI/tUJHi5EjsLkkWB6HbnyA191ASnEsbmZj+E/sk9Af2je8i3+jzqMxnECtwL67fCmEmOuNB4V8K36Dnr6VBcV4pfQE360BziXEeXOolXubmkHlJNzRc9CSSXEV18TTBZK6z0A8WW9OsFFB3crzSEOukUSg3dj+Jm2WNefMnQc6jI5LUm81ALF+VEEmtIZqWMOxsSDoDbQsLXA62uKAk+DYQTyBdQo1Y6bdPftXan+FYQYWC59ttW8tNAPQXrtCDd0neFpGUKL2uraknfUbk29LUjxR2laMz5QyHMq5SCCNb6m4JItSxzpKe7UyC+hIJAvudBYnzNLYfAO7F5Qcy3Hsk33538Qt0tvWq0tzzqcl0/8AB/h8a5XMyKGIFyPPb1rvC4skz307xQQLm/h0OmwGtdwayk5pATbYaDy2+vdzdthSZFfmL315EbAVRJrg1RTdMcxn8tKUrgrtVmhArhNAmoTtHxQRxnWgM4+1rj+dlRNAtxcGxN/0rOcDJiB4oyWQ3N9N+YNP+0uMMsrEnnUdg+Kd2jJ0bN8QB+n51JBPrxFrHvNDbn/aoHE8YymwNhe/LloPTc/E1H47iwJveoLE4q+xoB7xHimbY61EO5O9coAUJOUKPlopFAAGu3otXif/AA/BYLKuXGY+ZNW3hw4PIcmktz5HpaxApBqUwXBGlkiSN0YyBSSCbIWJAVtPaAFza+/lUXWgQSnhsWHjUlXkAnxJAu4RjlVBobADU2IN/SgKzi+Bn7xJDhyzhHyBmAUHUrq17C4115X6VO4HgMkUiJNJG6QguvdnMA0mpBaw18INtdxSnbNEmxi4fDle5OVysZBRLKQSNbBiDc/6acyYgRII0UBdh/e3OhBCdq8cxKougO9j05fXShR8ciOmW+u4fz5jzv8ApQoDfoON4h5MglA3t4RrpoBpr19xqQweLkbLI/eZGbKCWy6EEg5R7ROmpNhfbSozs9hEkm9glRfcAqba9LDXlck+l6nOF4tpEkZggs4FlfOunhYajQctuRtetWSk6SPPxdTVti0uGlaVSWAjtsrE7a+/1o/DsVHnKKxZudzcjU7+d/0pfCJlZkHs6FfnYeWtCYZS+gtbMLCxvz16mqG/A1KPihSCcm6tbMvOxAsdt6bY/jcUQ8TAnoDWe9pu3FkkAPiDhR0UczWa4vtC7m7Enrqa4Lkavx3t+F0Uj3VReP8AappRv86pmJxhbn+dMJ8XyJvQD/iGLF96g5pTe9FaXMaRQ33oBN2J/tS2F4e8gJAso5nb61p7gcMZLm3gW2Y7e1oo9TY+4Gk+IYls1r6C4AAyhRzAHL6vQkf9nuBwv3kuLnEWHi9rLYzSMdkiTmx/iOg3NRfEcUjSu0MYijJ8CXLFVGgux9puZPU0MDwuacM0cbMqC7MAbAevXyGpqQfgBhs+IzZLXAXRiSLgHMPDbnodjQEEzE1ynWJlUsciBRyGpsOWp3psTQAQDnTr7qCLqabIBcXvbnbe3O3nR1mI0oBfheE72eOO18zhT6X125WvV748xkxE8jGyA8tP2cIsw65iwIH/AJArPYBf+NRjsiu59yEfrUnIUkeRGW+SzZjsJGYSPqeVhl05HoBQgccHcpGoNrC5UBQMoc5mvpexI2OwAFRmOx+ckn2BoB1ovEuJX0UnxaadB0qExkv4Ry3oDkuMNgBoBsB560KaUKEnqzsri45ZrqSLozAAHKM9s3LVtF1JJ+FG7GIvd4iMAhVa2vtMeZIHpYDew3PKP7K4uFMVHAsbqxBKmQsT3YQkEZ7EFjrlA0A9bWjhOBWOSZVvlOtiQSWYkt8xvWnI6v0PPxRbr6v9EmJPCCNeX6cqju0vEVhhc31t86dS4lYUu9lHIE/M9b1hn2kdtzNJkifwA7g6N/a9/wAqzG5FI4ljCZXJ2a/M6a3ph33iv0NI4qbNrTdX+vdQkdNMBfrTdjekZX19aLmoSHYgHX8qLGwHnSrYdggcghWJyMRYNl0ax5gaU3vQGqRYWIcERowBIShDbeNpPESeuhHoAKzXiSN3hDKQxO3mSdrbirvwTFF+EvEVJCEPoDfwSM4tb609LtOE4JvvRky/tWBbIbkRFybAsdS4AJJ/DfrQgtvZjAynDLFHF3YQGSS1izuNBc7KAqjzJvsAL0vtKrO7bkk65txv19a1jEcfg4VhAGOeVl8KbFvMm2gPxJB6EjIeJdpnmcuUUDcAALv56nn16VCVKjqUnJ2yCm4dIoLFdBvyI91MDUtPjWIIvoeuo+O9RTCpIOUKFcoCydkW7tMRMQT4VhUDctM40BOl8qtvUni7QIVKd43tSHXLnY6lrakX0AuPU7VH8Al7uDMR+Iuu2+XIDr08XxqMx2NeQkFjYm9r6XAsDbrb50IEsROWJY6dAAAPgNAPSmTmlJXpGhIYUK4KFAenuzHCljxffRlpLlld2tlFxfKgN2yjS7E6kAC9XqKeO5sdeZ/81XuDYVu6VQt1FvaG469CdtTfa2u9SU8MqreCNGYbCRzGp11u4jc6D/L8KtyU2ZMNpcGWfa12tUzPFG2YRAKbbZjfP7wLL72rGMbis5J51vfabsbw+HBSY/GwOsgUu0S4mQguxsiZso1YkAnLpc72qpdg+yOA4z3oTDPhFhKlmXFGV2zBrKqvGAo0uWIPQDUkVGpGUrJpVn//AMwmHwgxWNkKNILwYZbd9JrYO9/3cfnbWrd2h7MYfC4h4YOCY/FIhA77vJ1DGwJy5IiCAdL31tU72o+zbBfchO6zQY2VVEcJxHes07gLHETILv4iASLWAJvYXqCTCGajYdwHUsucA3KkkA25EjWx8q3bjnYDg3DlwaYsOzzuImfvWUXyeKQryTPlB6B78qje0v2LBcXmilTD8PCB5JJXBMZGjKMx1vobkgC510AIGT8W4tJipM8pGgCqqgKiIPZREGiqOg9dyTTBvKvQPZn7OuDYuN5Io5mgj8AneVlEpQftGVdPADpmsASGsLC9Y4vDYsZxIQYMd3DLMI4s5Jsl7Zzmsb2GbLvrYUB3hmO7tfB+88Kp47gMwzFivxNtr2872Ds3i0gR5G1t4iT7THYAnqWv/uq59pfs1wfDYo2jweN4jK7WIR3UKALliYYzlF7AA7666U3wHZqKTDM8/BcZAg5nGItlXcsMQ0bKN9xY70BlfHONvipTI5vyUcgPL62AFMe9rcuF/Zdw6LAfecWrqzAyKJp+5yq5/YRyNoqvlKBjb2idNqS7LfZ/w/GM/wDw8HdoPE2H4k2JYE+yCixi17HUnkd6Aw5pKmsR2Ykiwa4qdliWT9yh1kk6kLe4Tnc/qL672e+yvhuIxWKKicwQkQ5Xcq3fjxyWsA2QI0YF9yz8gKoPaHsVisRxFo8Pg8WsBkEUckyTMAoOUu0jjRCbtvsaAoFLYSHOwBNhuT0A3reeN/ZZw1ZcNhIVczysGdu9YlII7NLIV2GbRB5yabUnxn7M+Hfe48LDHiAoTvcQ8TGRlViVhSzXtmKuSQCR3Y08VwBjGPx+Y2UWUWAHkNBUfnrceIdhOGo+SHBzyW0JlXianNtvHhWW23iBtQ7R/ZNBeCOKHupJZFW6YppLKPFKSkkQJUIrWII1y9bUBhjGi16C7UfZpw7DBBFhZZWbUgtjSoUf5sNh5db8jas+7bcKwuFg8OCMckhyo5kxwy2sScuJwsStppYMbXBtUgz8VyjILmhQHt6OMDao/tHxdcJh5Jm/CNB1bZR7zpUkGrI/tf46skiYVWNo/HJYX8RHhX2hsNbf5l6VXkn0xs16DSvU5441x4/Qz/jeITFM7SrMA7FyqznICTfRXRreVRcXCMOpDJ94UjYidAR7xDUgsaHTMxPQIP8AuqzcR4RCgRGlOXCoWmCqLtNIcuUvm/iCraxsIpCOoywnkle/B9LrNJ2fpuhd1bk6St3+yuwYBphljxuKjk/Ckk91fyD+AK3k1gf4r6VEp2alSQvPie7cHTIxln/5Wsh12ZwfI1MrBFzkb/av/dUlheF4fuZJXkkCg93HlUEmQ+LQZtQq7jqy1MM05fCuSrV9k6LDeaTkoLwXn8m/fzK3jOHxS27x8VJbbPOrWvvvEbXtRpsIki5ZJMW6/wALYkEabaGIirPjsFBHlgDteO+c5QS0pPjuc+y2CAbDKxHtUTCcLildY0dizkKBkXcm38dcSyzTpM0YdFoZYlOWKvHmXBBYzh8cWCZ+9xiIT3caCcMhAF5CVyKMviVbA6l/I1RUhvWz8dgwRmSLvXePDILxiMPGzalM+VvxOTIQRqNKjMDwrAAgvfuwbsfu67DcXvpfa/nWpScUk02z5ueLFlnOUGoR8E74/JS+CnFzSRwxTzAuQo/auAOpNj7IAJPkDU5xDhMchIJxkqgnKZJr3HI5WiNiRy5Xqz8O4Xg48+KjkN5WZYh3UeVFDAuVTOV/9MH+cVJR4xf/AKlx/wDhiHyaq8uWnSZs0Gji4ueSHUnxbkv0mVDCcDXEHLM+MMSgyOWnzAKguTlaKxbZR5sKh+G8DxHj7l5IlAzECRl8gDltdtbbVrbRQyIsUmIYtIRJ+7S4XXKLK19fa56ZansPwjCkkK1k08Pd22FgSSLk7nXrXUJSrfczamOF5PgiopeVv9+9jAYeA4kOTG0odjqVZgzEnmQbkkn86suK4A8SokuKxjSFczjvygW/sixDG9vFqdmWtzwfDsLGBIMnh/Fpuf11qv8AFeD4J3Z2l8TG5NwdT76jLOSjtyRpIYXkvJFuPrz6GNRdnkjYtG+JVm3KzgMb66kRXOtPpuykayyytPix3UYDt3gzma1siy5dgxVNvwOdrVpvDeCYUP3iyEhCCNBbNrl562tmt/lqP7XphvDAHKhDdgFBu5GlyWGoBPvZq4hOag5Sf0NmTBp8ueGPFCkt5c3Xl78zMyNP3+OI/wDu/wD+VHwvA4yrzCTGI5IjRllDszGzNfLGCVVBc67lBzqb/wAMgJCrI5LEADItySbAD9puTVhGEw2HjEolLGAd3H4FKmZiSXHj8XiGbl4YlHqwzk23J7I0dpabSQxqGDH/AFJOlz99yk8VwiwytGMTjny2DH7yF8f4hYI2x8O+4NMH4VHiXRCcVIxOVc+IVrFvWHQdfSpSXDQbmVyeZKqSf+eksdNDhsM8neSB5s0MREakgEDvnA7wfhbJe+8h6aRDLOUqNWfQ6HTaZzlC2l49W7KJxJIkncQlniViqs1iWA0zaC1ibkabEUKcQQ4UmxmmB/8AYT59/QrYfI0esX4gVQlFzEAkLe1yBoLnrb86wTHYTEySPJJFLndizfs3GpNzbTbyrYg/skGwO59RsDVD+0XiOGHEcKmKyvh0ivIHWRrB2LeERMD3hyBQToM1yNK61Gn6qdl/ZPa0tI5VBNuiB4PF93LYmYZBEP2ecEZpWv3ehGoWxc/yDrTfvjLh4xETLnZpZSpLnvAxjVWG65UFxffvWPOmZxPCpcPGZsK0DSzEM+G70LDGpsoZ5s4kYgljkF7KBYG95XEYzgCxsYo4nbxELJ97zWUZY1BCWuwXMST7TkXsBWdYUodJun2tOerWplFOlSXl8yNGBkuB3b3JsLqRqfWrHiMTh4pI4kmR3w0bMiXsGmBuza6E5zmA5iJQKpfY+bheWQ48eKZ2QBRLbDx927CRcp8ZMhRQtyQFJNTGEn4CIEXKc4DXeQTZyWbu1Zsl0AVS0pVQdo1uxzXnHiULJ13a09X0qUUop3XmNhE/8LfA09THrg4HmkJEkgaGJRowGW8ri+3hIQH/ANRulOMTiez5AULGoLrqv3wkRr4mu5RWBawTRX9vla4Ji8ZwHwkJHdcz5UXFENZcsaF2yGxZsx8O0Z1ubVzDAouy7V9u5M+F4lFRvxvwKrgu1CpEEZHvmaR2DDxO2l7HYBQqgfzH8VqWn7VZoGgVcneuC8pYkhF9kBQNrlid76dKsIm4Gruv/Dvh8uSMiPHHE5jZe8kdiqWBLOQo2AAFM8djeCMjyxQskkYljjw571lmJIXDzM5NlyqWZluLkeWtvRG+rxPL/i83ddzfw+VL6/UlMbhpC+WGN3hjAiiZAXUomgYOos2Y3ckc3NDC4Zw2adHjiQF5GKsvgXUgXt4m0UebCorseeDx4ZPvZjed3Jkzriv2aAhVVREmVjYFibjcCpCbG8BWNmijiZzncK4xlxcnu0AAI0ULc57Fi1iBaqHpk3bZ6i7clHF3cYJUqTv8jLC9rfHPI6nvJtAymwjQ6Mqgj+GyeSg06wnadUBkUMWXRcxFg5Bs2m+W1/W1LNi+BjvFBhZDZY2EeNMviChnkJKqCGLNZOQUAE0XFcT4JJ3mGAbDpIO8+8KszGN1kCpH3ZuTeIEsbEBnNvK544t2zzMeryQi4Rez54JqbjTS4aFIM0gN2cKc7Bl0AZU1ANy2vUdKjJJ5hvFIPVWHzFGgx3ADqY0IOZitsW7gC+RAhULewFz3gBLMb2tVZ4DjMEYpTiTAswKrDFKuKMCrqXY/d7sx1CqGbSxJuaqnp1J3Zu03a3cY1Du0/nfJesFxtI5u47wZ4FYlcwCyz5czLmJ9kELH55Wt7VQOIjnJLMkrMxJJKNqTqTtzNKLxHgVx4IipKh7nGJYIAGeKLu5B42LMFMi6BASDeonhLcK7ySUFQ5S8ccqYhoA0khGVkhTOGjhAv42VmfQgCpngUklfBxpO1ZYJTm4puTJDD4j7sDNNdGJ7uIHRszDxOAbGyLz/AInSlOJM0kcKw55IgmcEXa7v7VwL5StgmU6jITzofeuBg3McBayo9/vsSEgFpHjURymxzBQrFT4CdLioiH/B2nkkLBVtIYo3E/c3UiOASLEhk1AMrFXN7hdNanuV0dKJ/m03qv4mUU6VJeXvf7jiLhkrMq92y5iBdlYKLm1ySNAOZqpdq+JrPOe7P7GId1Fyuik+IjkXYs5/mtyq8xYrgZUF0gMyLY5RjY8O7MxJIBWR/AoAFwAS7G2gqkdrp8M+KkODQJhxZUsHGayi7EOxIJN+mltAb1OPEoHPaHamTWKMWqSIUJQo60KuPLPVz4UxhQdWI1Ua5QeptodRpXnv7S8SzcSnzeLKyrbUXCotxpr1+NegppszXtl20G3Xblvz8r15y7VM2J4jP3YzGSdlUdSGyDU9bbmr8t9KsyYEup0Icf7UTYxlMtgsa5Yo0AWKNedktqTuSTc/AVBkVLdpOEphZBEJ0mkA/aGPWNHP4A/4yOZGl9ORqKqg1haFdtXKAMBejxR86EKXueQ+fIUtD066+8f2oAuW1cC3pyE/rRANulAIgbg0k6FT9bU8MdJO2woAkTZTm3tr7+XwoijQsfQev9v6V2U5m0Fr8rn5ml4og72v4FG/pufeaA7H4Eud2+VNHa5pfGyBjcbfnTagDwxFmCqLkmwp3PhwLWIsFzAj1095/UV3CR5Uznd7qv8ALsx/T/dSsUI9/LpQHJ3YxsrIrkaiS1nW1tyPaFutIYLAF9WORObHXboNyamOH8Led+7TzzNyCDf1JvYDmTT3tVwyQJE3dGLIBCy6/h/dsfMg2v5CgK9MFCEKPCX3PtWUXF7db/kKZE1O4Dhj7mMsv4h1A3N+RvTLE8MJZhEC1vw/iAv05+ooCPBoVxlINjoRyNCgPUAwEskUmQrGACokc2RL6Zjci+U62P5Vifa+PBhhhuHAyhTaTEtq00h8JCaex6aE7dTa/tq4s7vDhA9owveMi7XuVW4G50Y69ab9hOCRR4dMTIGzTOYEceLuksbvbZXJS2Y7BhXeSTbKcMFGOxRn7PSJh/vBjYxZimfSxK6HTe1wRfa61CSpatX7ecTjj4cMOFKXYJDESA4jQgqzr7QByk2I5rfa1ZTJJeuC4TBoEUeMX/rR3F7KOtvjQBxYBV959W2+At8TQVNxz5HzG1GxBBk02vp6DQflTh4vEwtsfhcfRoA4F1zW8iOhFIqCKcOuS5FjpZh18/UfoetMzJl21H1yoBS1rmmbnS/Xb6+t6PNNcgcqIfE1th+g1J/WgAvhW/M6D05n9PjS0hyRhfxPqfIchScdma50Ua+4bCiMTI2vP8h/QCgDIuVcx3Oi/wD7H9Pf5VzCw52trbdiOSjUn4VzES5jpoALAeQ/U7+pNPcMe7T/ADONfJeQ951P+mgDMQ7Ei4UaAH2go0X8tz1vR1bXTl5cgPrSm5e+mlTXZbh4lxChiWUa5epvoCel/lQg1T7K+y4CZ5ha5zkH08N/QH4k1Ndukw7fwsMmY8/3bqQQOo1ruKLQYfJcISOZtceXWsz4nxxDDKVls+Vu5FiTIo0Z+iroSL6nKeVAXrE9n4pCThyHXfLbxDTa2h0rKO3GFSCZViYhrXOpBXy63p3g+2zLIGclHA9tb6nlpy13qqcV4k88rSSNmdjq3X4UBJph5MT4ntI1rEscrf7hufXpXKb8PxoVTr/ehQF1+0OHveJ4g62jVUHLaMH/AKmNLntHFgo44opZXCKLr0OhAzHb0qP7d4gx8QxQNwTJc23tlXL6aWqlYnF30A0H18fOjCWw67QcXM7g5FjVRYKDe5JuzEnUk+dQ1KywOurKw9QR86TC60JD7D11p1hFUm7XsNTa1/O19L2psd/rlTmDmLX0/SgEgbyabX01/Wn4e2ZurZR6bfpTCJvHejYp9FHle3rrQDjGSW0F7mmuISw315+tHR7jMd9h+tNpW1oDhGnnQvYevyrm5owGtz6/2oA0hsuXnuf0FBTlU6atz6AHX4n5edJjU6++paXhBEH3mV1jD6RR7ySW0uF5Ri3tn3XoCLgjzHyGp9Kdxq8r5VVpHOyqCdtdAKRJyrbmdT+g/O/vqZ7J8WbCyOyIGZlyZzvHmYDPtrqRpz0oCHWK+ysutr62B6Grx9nUaJIGmYDxXBPlca9P71VuKRP30kAJYrI/ivq3i9puV6s0HDSIs7M4jyFbplJuANweV77a3tQgfdtO0y4ubulk8CsczKdo1Us9iPK49TVR4djTiMXmeyhkdFUbIvcuqKPIaCosS5Vkt+Oy/wCkHMdfULSnATbEQ62u4F/U2/WhIzY0SlcVHldl6Ej4G1JUB0GhXKFAaN9o3FFxct4YRHGNSd5JGChcznkAoAC8h66VPh3dxyq0uoXxWAuCRsDbz+VWbjDeAMFuG/DoLa89dapuIhYm557Dr/QdKhEtU6LHN2khlmPe4b7wndd3GmbuwpK+KTQE57gf821xY+I4pgJCzf4ay2BPgnZVW/s7LsNdTroKhMJhMo/L+v15VNJj5Dhmwq5ViuXbKtmduWdtyotoNPfpaSBJeMYDMG/w8jYkfeGtmBBta1sp1BFtiNqPFxLh9hfAPmvbTEyZQLC9idSSb6aaW9arDG1dV9R60Ba8Pi+GkBhgwpNrBsW5scxJBXIbrYAe+u8RxXD5A4GFRCT4WXFMCu2ljGRbwgC40zNVPjNiT0pK9AXRp+HkErhY9LgA4yXTcLYZdRsd+uuoAcdme0mFwRYjCxs7zFmMn7QLARdI4y41J5udx+VSThcojWaSNlibRWIsGIGgW+9/LoehpDGYqSViZGud+gF+g91QBbjWIjfEzSRLkjaRmRR+FS11Hwpi5rpOg8qKKkHTtS3eM7F3Ja3U/Aenl0FIUq+gy/H1oDr7X6mhnPIkenrehK2i/XM0kzUA5wUpVtCdd/OtAXG4WLASZmzzulsn4FJ21G77aDQc77VnkIHXWplcQGiJkNo0ByLzeS1h7h1oQQDGuwPlZT0IPwN6JXQaEi+PfNI5ta7E29TTejzSlmLHckk+pNzRKAFChQoC38b3l+utMJP3vw/6VoUKhcEy5F+S+/504h3b0/ShQqTkrOI3+PzokW4+udChQkH8VJVyhQGyfbF+54P/AOwf+iOsgTdaFCoB3Ebn1NJ8qFCpAItx60KFCgDPy9KIa5QoA8e9L478H8ooUKAa0KFCgBQoUKAFChQqAf/Z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60374" y="1463754"/>
            <a:ext cx="8181974" cy="434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  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- (z * SE) &lt; 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&lt;    + + (z * SE)</a:t>
            </a:r>
            <a:br>
              <a:rPr lang="en-US" sz="3200" b="0" i="0" u="none" strike="noStrike" cap="none" dirty="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3200" b="0" i="0" u="none" strike="noStrike" cap="none" dirty="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/>
            </a:r>
            <a:br>
              <a:rPr lang="en-US" sz="3200" b="0" i="0" u="none" strike="noStrike" cap="none" dirty="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endParaRPr lang="en-US" sz="3200" b="0" i="0" u="none" strike="noStrike" cap="none" dirty="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075" y="1509833"/>
            <a:ext cx="339724" cy="457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57600" y="1524000"/>
            <a:ext cx="339724" cy="47315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x="1665766" y="4981575"/>
            <a:ext cx="6845335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3200" dirty="0">
                <a:solidFill>
                  <a:srgbClr val="FFFF66"/>
                </a:solidFill>
                <a:latin typeface="Gill Sans MT" panose="020B0502020104020203" pitchFamily="34" charset="0"/>
                <a:ea typeface="Gill Sans MT"/>
                <a:cs typeface="Gill Sans MT"/>
                <a:sym typeface="Gill Sans MT"/>
              </a:rPr>
              <a:t>We are </a:t>
            </a:r>
            <a:r>
              <a:rPr lang="en-US" sz="3200" b="1" i="1" dirty="0">
                <a:solidFill>
                  <a:srgbClr val="FF0000"/>
                </a:solidFill>
                <a:latin typeface="Gill Sans MT" panose="020B0502020104020203" pitchFamily="34" charset="0"/>
                <a:ea typeface="Gill Sans MT"/>
                <a:cs typeface="Gill Sans MT"/>
                <a:sym typeface="Gill Sans MT"/>
              </a:rPr>
              <a:t>95% certain </a:t>
            </a:r>
            <a:r>
              <a:rPr lang="en-US" sz="3200" dirty="0">
                <a:solidFill>
                  <a:srgbClr val="FFFF66"/>
                </a:solidFill>
                <a:latin typeface="Gill Sans MT" panose="020B0502020104020203" pitchFamily="34" charset="0"/>
                <a:ea typeface="Gill Sans MT"/>
                <a:cs typeface="Gill Sans MT"/>
                <a:sym typeface="Gill Sans MT"/>
              </a:rPr>
              <a:t>that the </a:t>
            </a:r>
            <a:r>
              <a:rPr lang="en-US" sz="3200" b="1" i="1" dirty="0">
                <a:solidFill>
                  <a:srgbClr val="FF0000"/>
                </a:solidFill>
                <a:latin typeface="Gill Sans MT" panose="020B0502020104020203" pitchFamily="34" charset="0"/>
                <a:ea typeface="Gill Sans MT"/>
                <a:cs typeface="Gill Sans MT"/>
                <a:sym typeface="Gill Sans MT"/>
              </a:rPr>
              <a:t>true mean </a:t>
            </a:r>
            <a:r>
              <a:rPr lang="en-US" sz="3200" dirty="0">
                <a:solidFill>
                  <a:srgbClr val="FFFF66"/>
                </a:solidFill>
                <a:latin typeface="Gill Sans MT" panose="020B0502020104020203" pitchFamily="34" charset="0"/>
                <a:ea typeface="Gill Sans MT"/>
                <a:cs typeface="Gill Sans MT"/>
                <a:sym typeface="Gill Sans MT"/>
              </a:rPr>
              <a:t>lies somewhere in this range</a:t>
            </a:r>
          </a:p>
        </p:txBody>
      </p:sp>
      <p:cxnSp>
        <p:nvCxnSpPr>
          <p:cNvPr id="188" name="Shape 188"/>
          <p:cNvCxnSpPr/>
          <p:nvPr/>
        </p:nvCxnSpPr>
        <p:spPr>
          <a:xfrm rot="10800000">
            <a:off x="4459285" y="4553278"/>
            <a:ext cx="75406" cy="552121"/>
          </a:xfrm>
          <a:prstGeom prst="straightConnector1">
            <a:avLst/>
          </a:prstGeom>
          <a:noFill/>
          <a:ln w="28575" cap="flat" cmpd="sng">
            <a:solidFill>
              <a:srgbClr val="FFFF66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89" name="Shape 189"/>
          <p:cNvSpPr/>
          <p:nvPr/>
        </p:nvSpPr>
        <p:spPr>
          <a:xfrm>
            <a:off x="914400" y="2743200"/>
            <a:ext cx="8077199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 our case, </a:t>
            </a:r>
            <a:b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/>
            </a:r>
            <a:b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8.08 – (1.96 * 0.197) &lt; </a:t>
            </a:r>
            <a:r>
              <a:rPr lang="en-US" sz="2800" b="1">
                <a:solidFill>
                  <a:srgbClr val="FFFF6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&lt; 8.08 + (1.96 * 0.197)</a:t>
            </a:r>
            <a:b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                   </a:t>
            </a:r>
            <a:r>
              <a:rPr lang="en-US" sz="2800" b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7.69  &lt;  </a:t>
            </a:r>
            <a:r>
              <a:rPr lang="en-US" sz="2800" b="1">
                <a:solidFill>
                  <a:srgbClr val="FFFF6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lang="en-US" sz="2800" b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&lt;  8.47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533400" y="1219200"/>
            <a:ext cx="5254624" cy="1006554"/>
          </a:xfrm>
          <a:prstGeom prst="rect">
            <a:avLst/>
          </a:prstGeom>
          <a:solidFill>
            <a:srgbClr val="F2F2F2"/>
          </a:solidFill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155573" y="183138"/>
            <a:ext cx="8531224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Try it out</a:t>
            </a:r>
          </a:p>
        </p:txBody>
      </p:sp>
      <p:sp>
        <p:nvSpPr>
          <p:cNvPr id="197" name="Shape 197" descr="data:image/jpeg;base64,/9j/4AAQSkZJRgABAQAAAQABAAD/2wCEAAkGBxQSEhUUExQWFRUXGSAXGRgYFxgZGBwaGBgdFxgdHBgYHCggHBolHBgcITEhJSkrLi4uGB8zODMsNygtLisBCgoKDg0OGhAQGy0kHCQtLC8sMCwsLjcvLC8wLC8vMiw0LCw0LC8sLCwwLCwyLC8sLSwsLCwsLCwsNCwsLCwsLP/AABEIAREAuAMBIgACEQEDEQH/xAAcAAAABwEBAAAAAAAAAAAAAAAAAgMEBQYHAQj/xABHEAACAQIEAwUFBQYEBQIHAQABAgMAEQQSITEFQVEGEyJhcTKBkbHwBxRCocEjM1Jy0eEVYoKSJKKy0vFjc0NTVHSDwuMW/8QAGgEBAAMBAQEAAAAAAAAAAAAAAAEDBAIFBv/EAC8RAAICAQMBBgYABwAAAAAAAAABAhEDBCExEgUTQVGB8CJhcZGhsRQVIzIz0fH/2gAMAwEAAhEDEQA/AO9ksSJXCE2jxMfdk+bC8Z9Q4X4mnWC4pj1jaGKUIsQOZ2ABRcwW2cKWtmOwF6q3Y7N3fd38cT2HW3tKfTX8q0CB4mxM0hdVimiIkzEKFcgMbltLZ+e1bnHa2eVGVPpRn3ayIxrd5RLnTP3gztzIN1YZ9CCDf5GsxmfU2OnSrh274wxKxLKWyE6BAqANr4WvmY3vc2sLaHWwpdZJ7s9HEmo0wVyjObk0WuSwFChQoAUKFCgBQrtq5QHa5QrtqA5QrtcoAUKFdoDlelPsR4wcVw5Y2N3w57k/ye1GfSxy/wCivNlq1T7A+ImHGlL+CdcjD/Mt2Q/9Q/1URzJbG44XCfdllsQQz51A3F7Br1iPbnAH75Kbe2bj4/OvQk5OlrWv4r9OdZT2w4Ue9D6FAbA9dx8NBrV+J2ZM66argoSYHJH7taFS2MiuLctudCtBiInsdxRYpY3a57yPI38yaD5Uy49xku5K5V9QGbflmNgf71LcJ4SYcTPgpgA0b5kJH5jyOh99Ts3ZPCQQtisS0khfN3cMdlBK6eJzoNevLka5n/YW4/8AKYriXuxNySeZ3pKnOPJMjHKFuScoAAFzsAOlFGFa17cr+4b/ANaxHqiFCu2p/hMFn050AxCGlFw5O2tTWH4fYi2nX1+uVWjg3ABOCQdeeg35+tAZ+2DYcrjrRsNhM9xcA8gdL+/rWlQdmLGxXby09bcvr3DjvZ+JUzLGA1tgx/v8DehFmXzQshswsaTp7j1IJHT8qZ0JOUKFCgBS+FwrSGyikacQRtbNY5Nj0NAGm4e632NuhB+VNrVOjBKUDRjI489DzAIvz/SmGOi2YC19COjDegGarV7+zO64hHGhVgfgb1TYY71dOw65Zl63qUcyZ6VxEJJDprpYqfZZT+tR/EuFoyHTQ/EGpLh0l40/lHytS8sQZSOtSpNM4ljUkzPuI8LgyadN6FSPaHgVlujN56jQc7Lz99CtSla5MMotOmjPe3sjQYjh801lxBiCTgEE2vZS1uZqaxGHM+BkiAzMh7xTporjI++vQ7c6yDCzyTtJ3rs7nxZmNzceZrWfs+4nnEJY+EjuX9/g/wC01K3gVzfTkX2Kpwj7N2kMkzNHGi6d5K9kD+0bX1NtAPQ3OtHxacMXDoHlklxAXLkjQZVK6AMx3HI2OoPOrUOGo0OIwGNm7vLiO9jkCljYaZSAN8vzpPAcP4bhj+xwzYlxtJiDZb9QlvmBVbx+CLln4bav34GFPEQ1jvU92fgzEKdGGx/tzFSfbrDlsa8mVVz2NkFl9kCwHTSnvZXBm9yBWVnop2kywcL7NLILlasvZ3gAgYtvfnpf0NS/D0GQWsPr50u0saDMzgKOtEDi8IuTpa5+r3oS9ngRY6i99dfX40+4NxuCY2R1J231qbyA0BR8R2Dw8q2MY+FvlWZ9uPsubDqZYLlRqQdbf2r0RGtJ4vCB1KkXBFqA8XvGRcEbb0Wtg7f/AGdtG7SQr4DflfT+tZPisKUaxFSBAGnmEmI8AIAP8W1wOo67U67O4UyTWW21+fp9etJY+FFlkU3GUsABtcEAanlv+VAP+E4nMWQi3P4XP9vfTjiWEzXsOh9+UA/E3pp2Yw2Z3bkBbbcn+1T5QFz5WHw/80IK7gYdauHZnD2kVvOohcLlk8j+tXjs3gdb9Pz6V3ErmbH2fbNCh5gWqTqJ7Ofu7VKkVw+SyPBTeJxSzzssRIHMn2QBpf0+dcqV4lhCFKgHKd9dDQrQna2MLST3R5tw0XdyI23I1Y+znFBhpJI2vlcgrYXs22w+tK0bjfFMJhoiyYCFiORCk+p8P61EdqYsPLDhuJQIqZWWOVFAAGbbQcwTb0I6VdGVPgzzhabTsmO0FpO6mAuJkBJ/zAWYW9wqH7q1T0QLYSQDxNEe9UDfKdGA+dSOFwbokZw8UZLIGaZ7EhvxAX9m1T19Ko57tzlfr79TKu3WCKhHZSAw0JBF7HlekezvEoQlnOUirJ9pvA8RiVjaGYYl1uHj2FjtkY2W+m2lZPxLgWKQKGikVjoFKkEjy61gkn1Ns9bG49CSe6RfeM9uY4FCx+MkciLD66VTMX2ixOKb2tPgPj/WotuzWJC5miYc7W19fypmuFytlkUg+Vhry35VB2aRwBhBYtMnUgML+nr5/Q0rgfacNlXMDy3/AFrPeHLgpCgTDxhQACcguTbfa9qtOC4BhRZ40Cn/AC+G/uFSQaZhZcwuKdCoTgGiWqavUEjHi0YZCDWBdsOzF5MyDUG9hsev15Vv2N8QNUzi/CM5v6/CpRBiOE4eYcQGGgOnuIP5gr+VI4zhHe4nVrZtSbjerbj8CXxhjXaNQWttdrka/wAoP+4VHcT4WkbZyLc7/OgH33GHDw2j5bk8z8qY4SP8R5m/xo+AR8SL2IjXX1NPpYwABrUkHVwgb1q29n0sAG6/oP71VsLLerbwSYH3bcq7TOZI0nglsgsbk6mpOoLgkunQVO1XLk6jwI4xLo1+lCm3FZ8qH867XcOCrIrZTeEcUwuMOX7jlRiUz5QxBtpfKNvOq52o4cMJwieG/tYvKDtopBH5LVyn486+FckQ6Kov+en5VHS8WkXDM8kMeIAvIFkAvm300Py51oqXtmRyj57+dDXsHxFXSIkhgR3bHWx/CdDra+uvwqcg4Y/jQBrKSDqQp6XubW0v7x60h2cxUeOwqYhY44GDFZAugUD4X0t8af4o/wDGRMLmKeJ4mOts66qSNhcAj4VDluIwSSvjw9RGDB93NHG4uJLkFfZ8I2J5GojjIR8Th8i20JK3vY5rbnrapji5eKGKRQMySgi/8BFntfyvaoBcWZsar5FUKoUKuvMnU8yb71VkdqzRgSUqLNxHh6kE25fodvOsm7Ydk813W2np+lbDi5jbW1qqvGMPmVjffly+jVRpMj4QO6axvfzrROFY0FBrVM4rAAzAix5e6n/BpztehBqnCOIADzqXjxl6ofD5jVkwclqEk6NRUTxIgKxNgLEk+W5pw+Myi1VjtFje9Qw3sJNG/kGsmx5jw+rioJKlwGAkSTMLNKxfUHY2yix6Jk996U4phkkWzC//AJqYkTKgGo5noCdSPztVf4li7A/E26ev1vUkC+BiAUAAWGm1R3E4rEi3v9aT4TxLMcu3OnOL1Bvvt+tSQQsUlvd/WpzhHEcpH161W8bdGIIsRuNiKTixljRMk23h3Fl7vMNcvitfe3L31L8N7TpIfFZaxjh/GyFI8vr69Kbp2hZQLHW5+FgKnZkO1wbzx3Ep3THMNqFYTxHtO5BGbT1vvrQotiGrNGfBFira6m229t7dd6sn+HRFO7yOMw0d7jxW6XpdHmZR3aLCObNvby57a6jnTbEyRwZZJpnkNswttp05Ve5OWxijBRVvj5lV+zhu6mxeE0XcqNc1xzN9NioFreztuamcVK74ScIcskV3U6C2mu+nxqs4fGj/ABSPEqVjVvbDG1wxygAbsxuNhyubAXrRosCqSOWItJ4QvUHe46a2rrJ8L+xXgvJGlwrXp4P7lT4TDJi0V2LJCABnkJzNoL5QeXnz+TMSIuOdUOgCgX0Psg/M1YeKYSXFxqMmSSOYgC5C5RfI22otY+vlpVM+0HgM8coxGHPeXAzqu4I023II6VTldmnTrp/2XPiztlshBJqMkwwWE94QQd7n1/Wssm4jxKU2jVidjYEkf6R/Sk8Eca7Mk0+Sxsystmvpy9DVRqsLx0PG5Kksl/f7jSnBccpOtx51aZoou6Cls3U258zVYw3dq5APPS/11qSC6cNcFd7n8zU0mKtpz5VX+G+G3Lp09x+rVJz6W9OlQSGxXEDrUbh8QC+puTp5hV1Onm1h7qTxswFhe5J2t5X+G9Mo5NCw0voDzty9+5oB9xPHgX26/wBvjVN4rjdCCRc/XxrvFsdm0O2vMW+udVTH4y/OgJfg+IOcnl+m1WnhPHu4YuqK0lrIXFwh/iC7FhyvtVD4c5A9d+tOHxdjp7/WgH3GsQWYsxzFiSSdTc7n41DfeNaUxOIuN6i3koCew2K+V/hTJsRqKdYbEYaPCMTmlxUl1A1EUKbXP/zJW5DZfXeGR9aAfYjEHfyoU0kkv6/lXKA9QCJp1B+8XVwGGbw5r8gNqQlCMrYYle9iN0G/hPI33H5U14OoOEliNycPMVHUAn+/5U74nMI8Vgpj/wDEvCbnqL30FjcgC9/juNfjR52zVv5X67fhkVxrsoFh7yTdDmumpy7sL/xEXty0v62qKTvooZlFiVF+dra2v63FKLB+9iOtxcD3/lpamfZ+64Z4wMzRsbC9hYm4118971xKbkt/dncMShLZbNflE3DGMzH+KzU2m4ffbTz526U9QWA+FKC96oto2dKYlh4MosaoP2i9lUOXEqSpXwyHqv4SfS1veK0WiugYEEAg6EEXBHpUWdUjz6cfh9gzub2ukZYbXtfrbWqxx3FQNmEQk7wa7Cw9a2v7UeF95h44IisID5/CANgVA02HiNUKDhkCnulszC2ZgALeluf560BXezXaFxaKa66XFx+evzq+YPGZlF7EfX9KiO0PCo5VFrBkHhI/tUJHi5EjsLkkWB6HbnyA191ASnEsbmZj+E/sk9Af2je8i3+jzqMxnECtwL67fCmEmOuNB4V8K36Dnr6VBcV4pfQE360BziXEeXOolXubmkHlJNzRc9CSSXEV18TTBZK6z0A8WW9OsFFB3crzSEOukUSg3dj+Jm2WNefMnQc6jI5LUm81ALF+VEEmtIZqWMOxsSDoDbQsLXA62uKAk+DYQTyBdQo1Y6bdPftXan+FYQYWC59ttW8tNAPQXrtCDd0neFpGUKL2uraknfUbk29LUjxR2laMz5QyHMq5SCCNb6m4JItSxzpKe7UyC+hIJAvudBYnzNLYfAO7F5Qcy3Hsk33538Qt0tvWq0tzzqcl0/8AB/h8a5XMyKGIFyPPb1rvC4skz307xQQLm/h0OmwGtdwayk5pATbYaDy2+vdzdthSZFfmL315EbAVRJrg1RTdMcxn8tKUrgrtVmhArhNAmoTtHxQRxnWgM4+1rj+dlRNAtxcGxN/0rOcDJiB4oyWQ3N9N+YNP+0uMMsrEnnUdg+Kd2jJ0bN8QB+n51JBPrxFrHvNDbn/aoHE8YymwNhe/LloPTc/E1H47iwJveoLE4q+xoB7xHimbY61EO5O9coAUJOUKPlopFAAGu3otXif/AA/BYLKuXGY+ZNW3hw4PIcmktz5HpaxApBqUwXBGlkiSN0YyBSSCbIWJAVtPaAFza+/lUXWgQSnhsWHjUlXkAnxJAu4RjlVBobADU2IN/SgKzi+Bn7xJDhyzhHyBmAUHUrq17C4115X6VO4HgMkUiJNJG6QguvdnMA0mpBaw18INtdxSnbNEmxi4fDle5OVysZBRLKQSNbBiDc/6acyYgRII0UBdh/e3OhBCdq8cxKougO9j05fXShR8ciOmW+u4fz5jzv8ApQoDfoON4h5MglA3t4RrpoBpr19xqQweLkbLI/eZGbKCWy6EEg5R7ROmpNhfbSozs9hEkm9glRfcAqba9LDXlck+l6nOF4tpEkZggs4FlfOunhYajQctuRtetWSk6SPPxdTVti0uGlaVSWAjtsrE7a+/1o/DsVHnKKxZudzcjU7+d/0pfCJlZkHs6FfnYeWtCYZS+gtbMLCxvz16mqG/A1KPihSCcm6tbMvOxAsdt6bY/jcUQ8TAnoDWe9pu3FkkAPiDhR0UczWa4vtC7m7Enrqa4Lkavx3t+F0Uj3VReP8AappRv86pmJxhbn+dMJ8XyJvQD/iGLF96g5pTe9FaXMaRQ33oBN2J/tS2F4e8gJAso5nb61p7gcMZLm3gW2Y7e1oo9TY+4Gk+IYls1r6C4AAyhRzAHL6vQkf9nuBwv3kuLnEWHi9rLYzSMdkiTmx/iOg3NRfEcUjSu0MYijJ8CXLFVGgux9puZPU0MDwuacM0cbMqC7MAbAevXyGpqQfgBhs+IzZLXAXRiSLgHMPDbnodjQEEzE1ynWJlUsciBRyGpsOWp3psTQAQDnTr7qCLqabIBcXvbnbe3O3nR1mI0oBfheE72eOO18zhT6X125WvV748xkxE8jGyA8tP2cIsw65iwIH/AJArPYBf+NRjsiu59yEfrUnIUkeRGW+SzZjsJGYSPqeVhl05HoBQgccHcpGoNrC5UBQMoc5mvpexI2OwAFRmOx+ckn2BoB1ovEuJX0UnxaadB0qExkv4Ry3oDkuMNgBoBsB560KaUKEnqzsri45ZrqSLozAAHKM9s3LVtF1JJ+FG7GIvd4iMAhVa2vtMeZIHpYDew3PKP7K4uFMVHAsbqxBKmQsT3YQkEZ7EFjrlA0A9bWjhOBWOSZVvlOtiQSWYkt8xvWnI6v0PPxRbr6v9EmJPCCNeX6cqju0vEVhhc31t86dS4lYUu9lHIE/M9b1hn2kdtzNJkifwA7g6N/a9/wAqzG5FI4ljCZXJ2a/M6a3ph33iv0NI4qbNrTdX+vdQkdNMBfrTdjekZX19aLmoSHYgHX8qLGwHnSrYdggcghWJyMRYNl0ax5gaU3vQGqRYWIcERowBIShDbeNpPESeuhHoAKzXiSN3hDKQxO3mSdrbirvwTFF+EvEVJCEPoDfwSM4tb609LtOE4JvvRky/tWBbIbkRFybAsdS4AJJ/DfrQgtvZjAynDLFHF3YQGSS1izuNBc7KAqjzJvsAL0vtKrO7bkk65txv19a1jEcfg4VhAGOeVl8KbFvMm2gPxJB6EjIeJdpnmcuUUDcAALv56nn16VCVKjqUnJ2yCm4dIoLFdBvyI91MDUtPjWIIvoeuo+O9RTCpIOUKFcoCydkW7tMRMQT4VhUDctM40BOl8qtvUni7QIVKd43tSHXLnY6lrakX0AuPU7VH8Al7uDMR+Iuu2+XIDr08XxqMx2NeQkFjYm9r6XAsDbrb50IEsROWJY6dAAAPgNAPSmTmlJXpGhIYUK4KFAenuzHCljxffRlpLlld2tlFxfKgN2yjS7E6kAC9XqKeO5sdeZ/81XuDYVu6VQt1FvaG469CdtTfa2u9SU8MqreCNGYbCRzGp11u4jc6D/L8KtyU2ZMNpcGWfa12tUzPFG2YRAKbbZjfP7wLL72rGMbis5J51vfabsbw+HBSY/GwOsgUu0S4mQguxsiZso1YkAnLpc72qpdg+yOA4z3oTDPhFhKlmXFGV2zBrKqvGAo0uWIPQDUkVGpGUrJpVn//AMwmHwgxWNkKNILwYZbd9JrYO9/3cfnbWrd2h7MYfC4h4YOCY/FIhA77vJ1DGwJy5IiCAdL31tU72o+zbBfchO6zQY2VVEcJxHes07gLHETILv4iASLWAJvYXqCTCGajYdwHUsucA3KkkA25EjWx8q3bjnYDg3DlwaYsOzzuImfvWUXyeKQryTPlB6B78qje0v2LBcXmilTD8PCB5JJXBMZGjKMx1vobkgC510AIGT8W4tJipM8pGgCqqgKiIPZREGiqOg9dyTTBvKvQPZn7OuDYuN5Io5mgj8AneVlEpQftGVdPADpmsASGsLC9Y4vDYsZxIQYMd3DLMI4s5Jsl7Zzmsb2GbLvrYUB3hmO7tfB+88Kp47gMwzFivxNtr2872Ds3i0gR5G1t4iT7THYAnqWv/uq59pfs1wfDYo2jweN4jK7WIR3UKALliYYzlF7AA7666U3wHZqKTDM8/BcZAg5nGItlXcsMQ0bKN9xY70BlfHONvipTI5vyUcgPL62AFMe9rcuF/Zdw6LAfecWrqzAyKJp+5yq5/YRyNoqvlKBjb2idNqS7LfZ/w/GM/wDw8HdoPE2H4k2JYE+yCixi17HUnkd6Aw5pKmsR2Ykiwa4qdliWT9yh1kk6kLe4Tnc/qL672e+yvhuIxWKKicwQkQ5Xcq3fjxyWsA2QI0YF9yz8gKoPaHsVisRxFo8Pg8WsBkEUckyTMAoOUu0jjRCbtvsaAoFLYSHOwBNhuT0A3reeN/ZZw1ZcNhIVczysGdu9YlII7NLIV2GbRB5yabUnxn7M+Hfe48LDHiAoTvcQ8TGRlViVhSzXtmKuSQCR3Y08VwBjGPx+Y2UWUWAHkNBUfnrceIdhOGo+SHBzyW0JlXianNtvHhWW23iBtQ7R/ZNBeCOKHupJZFW6YppLKPFKSkkQJUIrWII1y9bUBhjGi16C7UfZpw7DBBFhZZWbUgtjSoUf5sNh5db8jas+7bcKwuFg8OCMckhyo5kxwy2sScuJwsStppYMbXBtUgz8VyjILmhQHt6OMDao/tHxdcJh5Jm/CNB1bZR7zpUkGrI/tf46skiYVWNo/HJYX8RHhX2hsNbf5l6VXkn0xs16DSvU5441x4/Qz/jeITFM7SrMA7FyqznICTfRXRreVRcXCMOpDJ94UjYidAR7xDUgsaHTMxPQIP8AuqzcR4RCgRGlOXCoWmCqLtNIcuUvm/iCraxsIpCOoywnkle/B9LrNJ2fpuhd1bk6St3+yuwYBphljxuKjk/Ckk91fyD+AK3k1gf4r6VEp2alSQvPie7cHTIxln/5Wsh12ZwfI1MrBFzkb/av/dUlheF4fuZJXkkCg93HlUEmQ+LQZtQq7jqy1MM05fCuSrV9k6LDeaTkoLwXn8m/fzK3jOHxS27x8VJbbPOrWvvvEbXtRpsIki5ZJMW6/wALYkEabaGIirPjsFBHlgDteO+c5QS0pPjuc+y2CAbDKxHtUTCcLildY0dizkKBkXcm38dcSyzTpM0YdFoZYlOWKvHmXBBYzh8cWCZ+9xiIT3caCcMhAF5CVyKMviVbA6l/I1RUhvWz8dgwRmSLvXePDILxiMPGzalM+VvxOTIQRqNKjMDwrAAgvfuwbsfu67DcXvpfa/nWpScUk02z5ueLFlnOUGoR8E74/JS+CnFzSRwxTzAuQo/auAOpNj7IAJPkDU5xDhMchIJxkqgnKZJr3HI5WiNiRy5Xqz8O4Xg48+KjkN5WZYh3UeVFDAuVTOV/9MH+cVJR4xf/AKlx/wDhiHyaq8uWnSZs0Gji4ueSHUnxbkv0mVDCcDXEHLM+MMSgyOWnzAKguTlaKxbZR5sKh+G8DxHj7l5IlAzECRl8gDltdtbbVrbRQyIsUmIYtIRJ+7S4XXKLK19fa56ZansPwjCkkK1k08Pd22FgSSLk7nXrXUJSrfczamOF5PgiopeVv9+9jAYeA4kOTG0odjqVZgzEnmQbkkn86suK4A8SokuKxjSFczjvygW/sixDG9vFqdmWtzwfDsLGBIMnh/Fpuf11qv8AFeD4J3Z2l8TG5NwdT76jLOSjtyRpIYXkvJFuPrz6GNRdnkjYtG+JVm3KzgMb66kRXOtPpuykayyytPix3UYDt3gzma1siy5dgxVNvwOdrVpvDeCYUP3iyEhCCNBbNrl562tmt/lqP7XphvDAHKhDdgFBu5GlyWGoBPvZq4hOag5Sf0NmTBp8ueGPFCkt5c3Xl78zMyNP3+OI/wDu/wD+VHwvA4yrzCTGI5IjRllDszGzNfLGCVVBc67lBzqb/wAMgJCrI5LEADItySbAD9puTVhGEw2HjEolLGAd3H4FKmZiSXHj8XiGbl4YlHqwzk23J7I0dpabSQxqGDH/AFJOlz99yk8VwiwytGMTjny2DH7yF8f4hYI2x8O+4NMH4VHiXRCcVIxOVc+IVrFvWHQdfSpSXDQbmVyeZKqSf+eksdNDhsM8neSB5s0MREakgEDvnA7wfhbJe+8h6aRDLOUqNWfQ6HTaZzlC2l49W7KJxJIkncQlniViqs1iWA0zaC1ibkabEUKcQQ4UmxmmB/8AYT59/QrYfI0esX4gVQlFzEAkLe1yBoLnrb86wTHYTEySPJJFLndizfs3GpNzbTbyrYg/skGwO59RsDVD+0XiOGHEcKmKyvh0ivIHWRrB2LeERMD3hyBQToM1yNK61Gn6qdl/ZPa0tI5VBNuiB4PF93LYmYZBEP2ecEZpWv3ehGoWxc/yDrTfvjLh4xETLnZpZSpLnvAxjVWG65UFxffvWPOmZxPCpcPGZsK0DSzEM+G70LDGpsoZ5s4kYgljkF7KBYG95XEYzgCxsYo4nbxELJ97zWUZY1BCWuwXMST7TkXsBWdYUodJun2tOerWplFOlSXl8yNGBkuB3b3JsLqRqfWrHiMTh4pI4kmR3w0bMiXsGmBuza6E5zmA5iJQKpfY+bheWQ48eKZ2QBRLbDx927CRcp8ZMhRQtyQFJNTGEn4CIEXKc4DXeQTZyWbu1Zsl0AVS0pVQdo1uxzXnHiULJ13a09X0qUUop3XmNhE/8LfA09THrg4HmkJEkgaGJRowGW8ri+3hIQH/ANRulOMTiez5AULGoLrqv3wkRr4mu5RWBawTRX9vla4Ji8ZwHwkJHdcz5UXFENZcsaF2yGxZsx8O0Z1ubVzDAouy7V9u5M+F4lFRvxvwKrgu1CpEEZHvmaR2DDxO2l7HYBQqgfzH8VqWn7VZoGgVcneuC8pYkhF9kBQNrlid76dKsIm4Gruv/Dvh8uSMiPHHE5jZe8kdiqWBLOQo2AAFM8djeCMjyxQskkYljjw571lmJIXDzM5NlyqWZluLkeWtvRG+rxPL/i83ddzfw+VL6/UlMbhpC+WGN3hjAiiZAXUomgYOos2Y3ckc3NDC4Zw2adHjiQF5GKsvgXUgXt4m0UebCorseeDx4ZPvZjed3Jkzriv2aAhVVREmVjYFibjcCpCbG8BWNmijiZzncK4xlxcnu0AAI0ULc57Fi1iBaqHpk3bZ6i7clHF3cYJUqTv8jLC9rfHPI6nvJtAymwjQ6Mqgj+GyeSg06wnadUBkUMWXRcxFg5Bs2m+W1/W1LNi+BjvFBhZDZY2EeNMviChnkJKqCGLNZOQUAE0XFcT4JJ3mGAbDpIO8+8KszGN1kCpH3ZuTeIEsbEBnNvK544t2zzMeryQi4Rez54JqbjTS4aFIM0gN2cKc7Bl0AZU1ANy2vUdKjJJ5hvFIPVWHzFGgx3ADqY0IOZitsW7gC+RAhULewFz3gBLMb2tVZ4DjMEYpTiTAswKrDFKuKMCrqXY/d7sx1CqGbSxJuaqnp1J3Zu03a3cY1Du0/nfJesFxtI5u47wZ4FYlcwCyz5czLmJ9kELH55Wt7VQOIjnJLMkrMxJJKNqTqTtzNKLxHgVx4IipKh7nGJYIAGeKLu5B42LMFMi6BASDeonhLcK7ySUFQ5S8ccqYhoA0khGVkhTOGjhAv42VmfQgCpngUklfBxpO1ZYJTm4puTJDD4j7sDNNdGJ7uIHRszDxOAbGyLz/AInSlOJM0kcKw55IgmcEXa7v7VwL5StgmU6jITzofeuBg3McBayo9/vsSEgFpHjURymxzBQrFT4CdLioiH/B2nkkLBVtIYo3E/c3UiOASLEhk1AMrFXN7hdNanuV0dKJ/m03qv4mUU6VJeXvf7jiLhkrMq92y5iBdlYKLm1ySNAOZqpdq+JrPOe7P7GId1Fyuik+IjkXYs5/mtyq8xYrgZUF0gMyLY5RjY8O7MxJIBWR/AoAFwAS7G2gqkdrp8M+KkODQJhxZUsHGayi7EOxIJN+mltAb1OPEoHPaHamTWKMWqSIUJQo60KuPLPVz4UxhQdWI1Ua5QeptodRpXnv7S8SzcSnzeLKyrbUXCotxpr1+NegppszXtl20G3Xblvz8r15y7VM2J4jP3YzGSdlUdSGyDU9bbmr8t9KsyYEup0Icf7UTYxlMtgsa5Yo0AWKNedktqTuSTc/AVBkVLdpOEphZBEJ0mkA/aGPWNHP4A/4yOZGl9ORqKqg1haFdtXKAMBejxR86EKXueQ+fIUtD066+8f2oAuW1cC3pyE/rRANulAIgbg0k6FT9bU8MdJO2woAkTZTm3tr7+XwoijQsfQev9v6V2U5m0Fr8rn5ml4og72v4FG/pufeaA7H4Eud2+VNHa5pfGyBjcbfnTagDwxFmCqLkmwp3PhwLWIsFzAj1095/UV3CR5Uznd7qv8ALsx/T/dSsUI9/LpQHJ3YxsrIrkaiS1nW1tyPaFutIYLAF9WORObHXboNyamOH8Led+7TzzNyCDf1JvYDmTT3tVwyQJE3dGLIBCy6/h/dsfMg2v5CgK9MFCEKPCX3PtWUXF7db/kKZE1O4Dhj7mMsv4h1A3N+RvTLE8MJZhEC1vw/iAv05+ooCPBoVxlINjoRyNCgPUAwEskUmQrGACokc2RL6Zjci+U62P5Vifa+PBhhhuHAyhTaTEtq00h8JCaex6aE7dTa/tq4s7vDhA9owveMi7XuVW4G50Y69ab9hOCRR4dMTIGzTOYEceLuksbvbZXJS2Y7BhXeSTbKcMFGOxRn7PSJh/vBjYxZimfSxK6HTe1wRfa61CSpatX7ecTjj4cMOFKXYJDESA4jQgqzr7QByk2I5rfa1ZTJJeuC4TBoEUeMX/rR3F7KOtvjQBxYBV959W2+At8TQVNxz5HzG1GxBBk02vp6DQflTh4vEwtsfhcfRoA4F1zW8iOhFIqCKcOuS5FjpZh18/UfoetMzJl21H1yoBS1rmmbnS/Xb6+t6PNNcgcqIfE1th+g1J/WgAvhW/M6D05n9PjS0hyRhfxPqfIchScdma50Ua+4bCiMTI2vP8h/QCgDIuVcx3Oi/wD7H9Pf5VzCw52trbdiOSjUn4VzES5jpoALAeQ/U7+pNPcMe7T/ADONfJeQ951P+mgDMQ7Ei4UaAH2go0X8tz1vR1bXTl5cgPrSm5e+mlTXZbh4lxChiWUa5epvoCel/lQg1T7K+y4CZ5ha5zkH08N/QH4k1Ndukw7fwsMmY8/3bqQQOo1ruKLQYfJcISOZtceXWsz4nxxDDKVls+Vu5FiTIo0Z+iroSL6nKeVAXrE9n4pCThyHXfLbxDTa2h0rKO3GFSCZViYhrXOpBXy63p3g+2zLIGclHA9tb6nlpy13qqcV4k88rSSNmdjq3X4UBJph5MT4ntI1rEscrf7hufXpXKb8PxoVTr/ehQF1+0OHveJ4g62jVUHLaMH/AKmNLntHFgo44opZXCKLr0OhAzHb0qP7d4gx8QxQNwTJc23tlXL6aWqlYnF30A0H18fOjCWw67QcXM7g5FjVRYKDe5JuzEnUk+dQ1KywOurKw9QR86TC60JD7D11p1hFUm7XsNTa1/O19L2psd/rlTmDmLX0/SgEgbyabX01/Wn4e2ZurZR6bfpTCJvHejYp9FHle3rrQDjGSW0F7mmuISw315+tHR7jMd9h+tNpW1oDhGnnQvYevyrm5owGtz6/2oA0hsuXnuf0FBTlU6atz6AHX4n5edJjU6++paXhBEH3mV1jD6RR7ySW0uF5Ri3tn3XoCLgjzHyGp9Kdxq8r5VVpHOyqCdtdAKRJyrbmdT+g/O/vqZ7J8WbCyOyIGZlyZzvHmYDPtrqRpz0oCHWK+ysutr62B6Grx9nUaJIGmYDxXBPlca9P71VuKRP30kAJYrI/ivq3i9puV6s0HDSIs7M4jyFbplJuANweV77a3tQgfdtO0y4ubulk8CsczKdo1Us9iPK49TVR4djTiMXmeyhkdFUbIvcuqKPIaCosS5Vkt+Oy/wCkHMdfULSnATbEQ62u4F/U2/WhIzY0SlcVHldl6Ej4G1JUB0GhXKFAaN9o3FFxct4YRHGNSd5JGChcznkAoAC8h66VPh3dxyq0uoXxWAuCRsDbz+VWbjDeAMFuG/DoLa89dapuIhYm557Dr/QdKhEtU6LHN2khlmPe4b7wndd3GmbuwpK+KTQE57gf821xY+I4pgJCzf4ay2BPgnZVW/s7LsNdTroKhMJhMo/L+v15VNJj5Dhmwq5ViuXbKtmduWdtyotoNPfpaSBJeMYDMG/w8jYkfeGtmBBta1sp1BFtiNqPFxLh9hfAPmvbTEyZQLC9idSSb6aaW9arDG1dV9R60Ba8Pi+GkBhgwpNrBsW5scxJBXIbrYAe+u8RxXD5A4GFRCT4WXFMCu2ljGRbwgC40zNVPjNiT0pK9AXRp+HkErhY9LgA4yXTcLYZdRsd+uuoAcdme0mFwRYjCxs7zFmMn7QLARdI4y41J5udx+VSThcojWaSNlibRWIsGIGgW+9/LoehpDGYqSViZGud+gF+g91QBbjWIjfEzSRLkjaRmRR+FS11Hwpi5rpOg8qKKkHTtS3eM7F3Ja3U/Aenl0FIUq+gy/H1oDr7X6mhnPIkenrehK2i/XM0kzUA5wUpVtCdd/OtAXG4WLASZmzzulsn4FJ21G77aDQc77VnkIHXWplcQGiJkNo0ByLzeS1h7h1oQQDGuwPlZT0IPwN6JXQaEi+PfNI5ta7E29TTejzSlmLHckk+pNzRKAFChQoC38b3l+utMJP3vw/6VoUKhcEy5F+S+/504h3b0/ShQqTkrOI3+PzokW4+udChQkH8VJVyhQGyfbF+54P/AOwf+iOsgTdaFCoB3Ebn1NJ8qFCpAItx60KFCgDPy9KIa5QoA8e9L478H8ooUKAa0KFCgBQoUKAFChQqAf/Z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460374" y="1463754"/>
            <a:ext cx="8181974" cy="434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  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- z * SE &lt; 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&lt; </a:t>
            </a:r>
            <a:r>
              <a:rPr lang="en-US" dirty="0"/>
              <a:t> 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+ 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z * SE</a:t>
            </a:r>
            <a:br>
              <a:rPr lang="en-US" sz="3200" b="0" i="0" u="none" strike="noStrike" cap="none" dirty="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3200" b="0" i="0" u="none" strike="noStrike" cap="none" dirty="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/>
            </a:r>
            <a:br>
              <a:rPr lang="en-US" sz="3200" b="0" i="0" u="none" strike="noStrike" cap="none" dirty="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endParaRPr lang="en-US" sz="3200" b="0" i="0" u="none" strike="noStrike" cap="none" dirty="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075" y="1509833"/>
            <a:ext cx="339724" cy="457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9000" y="1539954"/>
            <a:ext cx="339724" cy="457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x="1066800" y="3200400"/>
            <a:ext cx="7162799" cy="2246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Roll your dice 15 times and calculate the mean and standard deviation.</a:t>
            </a:r>
            <a:endParaRPr lang="en-US" sz="2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What’s 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confidence interval for this result</a:t>
            </a: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? Does it include the </a:t>
            </a:r>
            <a:r>
              <a:rPr lang="en-US" sz="2800" i="1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actual</a:t>
            </a: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mean (7)?</a:t>
            </a:r>
            <a:endParaRPr lang="en-US" sz="2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02" name="Shape 202"/>
          <p:cNvSpPr txBox="1"/>
          <p:nvPr/>
        </p:nvSpPr>
        <p:spPr>
          <a:xfrm>
            <a:off x="6135330" y="1913706"/>
            <a:ext cx="1835309" cy="102771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/>
        </p:nvSpPr>
        <p:spPr>
          <a:xfrm>
            <a:off x="155573" y="183138"/>
            <a:ext cx="8531224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if you have a proportion?</a:t>
            </a:r>
          </a:p>
        </p:txBody>
      </p:sp>
      <p:sp>
        <p:nvSpPr>
          <p:cNvPr id="209" name="Shape 209" descr="data:image/jpeg;base64,/9j/4AAQSkZJRgABAQAAAQABAAD/2wCEAAkGBxQSEhUUExQWFRUXGSAXGRgYFxgZGBwaGBgdFxgdHBgYHCggHBolHBgcITEhJSkrLi4uGB8zODMsNygtLisBCgoKDg0OGhAQGy0kHCQtLC8sMCwsLjcvLC8wLC8vMiw0LCw0LC8sLCwwLCwyLC8sLSwsLCwsLCwsNCwsLCwsLP/AABEIAREAuAMBIgACEQEDEQH/xAAcAAAABwEBAAAAAAAAAAAAAAAAAgMEBQYHAQj/xABHEAACAQIEAwUFBQYEBQIHAQABAgMAEQQSITEFQVEGEyJhcTKBkbHwBxRCocEjM1Jy0eEVYoKSJKKy0vFjc0NTVHSDwuMW/8QAGgEBAAMBAQEAAAAAAAAAAAAAAAEDBAIFBv/EAC8RAAICAQMBBgYABwAAAAAAAAABAhEDBCExEgUTQVGB8CJhcZGhsRQVIzIz0fH/2gAMAwEAAhEDEQA/AO9ksSJXCE2jxMfdk+bC8Z9Q4X4mnWC4pj1jaGKUIsQOZ2ABRcwW2cKWtmOwF6q3Y7N3fd38cT2HW3tKfTX8q0CB4mxM0hdVimiIkzEKFcgMbltLZ+e1bnHa2eVGVPpRn3ayIxrd5RLnTP3gztzIN1YZ9CCDf5GsxmfU2OnSrh274wxKxLKWyE6BAqANr4WvmY3vc2sLaHWwpdZJ7s9HEmo0wVyjObk0WuSwFChQoAUKFCgBQrtq5QHa5QrtqA5QrtcoAUKFdoDlelPsR4wcVw5Y2N3w57k/ye1GfSxy/wCivNlq1T7A+ImHGlL+CdcjD/Mt2Q/9Q/1URzJbG44XCfdllsQQz51A3F7Br1iPbnAH75Kbe2bj4/OvQk5OlrWv4r9OdZT2w4Ue9D6FAbA9dx8NBrV+J2ZM66argoSYHJH7taFS2MiuLctudCtBiInsdxRYpY3a57yPI38yaD5Uy49xku5K5V9QGbflmNgf71LcJ4SYcTPgpgA0b5kJH5jyOh99Ts3ZPCQQtisS0khfN3cMdlBK6eJzoNevLka5n/YW4/8AKYriXuxNySeZ3pKnOPJMjHKFuScoAAFzsAOlFGFa17cr+4b/ANaxHqiFCu2p/hMFn050AxCGlFw5O2tTWH4fYi2nX1+uVWjg3ABOCQdeeg35+tAZ+2DYcrjrRsNhM9xcA8gdL+/rWlQdmLGxXby09bcvr3DjvZ+JUzLGA1tgx/v8DehFmXzQshswsaTp7j1IJHT8qZ0JOUKFCgBS+FwrSGyikacQRtbNY5Nj0NAGm4e632NuhB+VNrVOjBKUDRjI489DzAIvz/SmGOi2YC19COjDegGarV7+zO64hHGhVgfgb1TYY71dOw65Zl63qUcyZ6VxEJJDprpYqfZZT+tR/EuFoyHTQ/EGpLh0l40/lHytS8sQZSOtSpNM4ljUkzPuI8LgyadN6FSPaHgVlujN56jQc7Lz99CtSla5MMotOmjPe3sjQYjh801lxBiCTgEE2vZS1uZqaxGHM+BkiAzMh7xTporjI++vQ7c6yDCzyTtJ3rs7nxZmNzceZrWfs+4nnEJY+EjuX9/g/wC01K3gVzfTkX2Kpwj7N2kMkzNHGi6d5K9kD+0bX1NtAPQ3OtHxacMXDoHlklxAXLkjQZVK6AMx3HI2OoPOrUOGo0OIwGNm7vLiO9jkCljYaZSAN8vzpPAcP4bhj+xwzYlxtJiDZb9QlvmBVbx+CLln4bav34GFPEQ1jvU92fgzEKdGGx/tzFSfbrDlsa8mVVz2NkFl9kCwHTSnvZXBm9yBWVnop2kywcL7NLILlasvZ3gAgYtvfnpf0NS/D0GQWsPr50u0saDMzgKOtEDi8IuTpa5+r3oS9ngRY6i99dfX40+4NxuCY2R1J231qbyA0BR8R2Dw8q2MY+FvlWZ9uPsubDqZYLlRqQdbf2r0RGtJ4vCB1KkXBFqA8XvGRcEbb0Wtg7f/AGdtG7SQr4DflfT+tZPisKUaxFSBAGnmEmI8AIAP8W1wOo67U67O4UyTWW21+fp9etJY+FFlkU3GUsABtcEAanlv+VAP+E4nMWQi3P4XP9vfTjiWEzXsOh9+UA/E3pp2Yw2Z3bkBbbcn+1T5QFz5WHw/80IK7gYdauHZnD2kVvOohcLlk8j+tXjs3gdb9Pz6V3ErmbH2fbNCh5gWqTqJ7Ofu7VKkVw+SyPBTeJxSzzssRIHMn2QBpf0+dcqV4lhCFKgHKd9dDQrQna2MLST3R5tw0XdyI23I1Y+znFBhpJI2vlcgrYXs22w+tK0bjfFMJhoiyYCFiORCk+p8P61EdqYsPLDhuJQIqZWWOVFAAGbbQcwTb0I6VdGVPgzzhabTsmO0FpO6mAuJkBJ/zAWYW9wqH7q1T0QLYSQDxNEe9UDfKdGA+dSOFwbokZw8UZLIGaZ7EhvxAX9m1T19Ko57tzlfr79TKu3WCKhHZSAw0JBF7HlekezvEoQlnOUirJ9pvA8RiVjaGYYl1uHj2FjtkY2W+m2lZPxLgWKQKGikVjoFKkEjy61gkn1Ns9bG49CSe6RfeM9uY4FCx+MkciLD66VTMX2ixOKb2tPgPj/WotuzWJC5miYc7W19fypmuFytlkUg+Vhry35VB2aRwBhBYtMnUgML+nr5/Q0rgfacNlXMDy3/AFrPeHLgpCgTDxhQACcguTbfa9qtOC4BhRZ40Cn/AC+G/uFSQaZhZcwuKdCoTgGiWqavUEjHi0YZCDWBdsOzF5MyDUG9hsev15Vv2N8QNUzi/CM5v6/CpRBiOE4eYcQGGgOnuIP5gr+VI4zhHe4nVrZtSbjerbj8CXxhjXaNQWttdrka/wAoP+4VHcT4WkbZyLc7/OgH33GHDw2j5bk8z8qY4SP8R5m/xo+AR8SL2IjXX1NPpYwABrUkHVwgb1q29n0sAG6/oP71VsLLerbwSYH3bcq7TOZI0nglsgsbk6mpOoLgkunQVO1XLk6jwI4xLo1+lCm3FZ8qH867XcOCrIrZTeEcUwuMOX7jlRiUz5QxBtpfKNvOq52o4cMJwieG/tYvKDtopBH5LVyn486+FckQ6Kov+en5VHS8WkXDM8kMeIAvIFkAvm300Py51oqXtmRyj57+dDXsHxFXSIkhgR3bHWx/CdDra+uvwqcg4Y/jQBrKSDqQp6XubW0v7x60h2cxUeOwqYhY44GDFZAugUD4X0t8af4o/wDGRMLmKeJ4mOts66qSNhcAj4VDluIwSSvjw9RGDB93NHG4uJLkFfZ8I2J5GojjIR8Th8i20JK3vY5rbnrapji5eKGKRQMySgi/8BFntfyvaoBcWZsar5FUKoUKuvMnU8yb71VkdqzRgSUqLNxHh6kE25fodvOsm7Ydk813W2np+lbDi5jbW1qqvGMPmVjffly+jVRpMj4QO6axvfzrROFY0FBrVM4rAAzAix5e6n/BpztehBqnCOIADzqXjxl6ofD5jVkwclqEk6NRUTxIgKxNgLEk+W5pw+Myi1VjtFje9Qw3sJNG/kGsmx5jw+rioJKlwGAkSTMLNKxfUHY2yix6Jk996U4phkkWzC//AJqYkTKgGo5noCdSPztVf4li7A/E26ev1vUkC+BiAUAAWGm1R3E4rEi3v9aT4TxLMcu3OnOL1Bvvt+tSQQsUlvd/WpzhHEcpH161W8bdGIIsRuNiKTixljRMk23h3Fl7vMNcvitfe3L31L8N7TpIfFZaxjh/GyFI8vr69Kbp2hZQLHW5+FgKnZkO1wbzx3Ep3THMNqFYTxHtO5BGbT1vvrQotiGrNGfBFira6m229t7dd6sn+HRFO7yOMw0d7jxW6XpdHmZR3aLCObNvby57a6jnTbEyRwZZJpnkNswttp05Ve5OWxijBRVvj5lV+zhu6mxeE0XcqNc1xzN9NioFreztuamcVK74ScIcskV3U6C2mu+nxqs4fGj/ABSPEqVjVvbDG1wxygAbsxuNhyubAXrRosCqSOWItJ4QvUHe46a2rrJ8L+xXgvJGlwrXp4P7lT4TDJi0V2LJCABnkJzNoL5QeXnz+TMSIuOdUOgCgX0Psg/M1YeKYSXFxqMmSSOYgC5C5RfI22otY+vlpVM+0HgM8coxGHPeXAzqu4I023II6VTldmnTrp/2XPiztlshBJqMkwwWE94QQd7n1/Wssm4jxKU2jVidjYEkf6R/Sk8Eca7Mk0+Sxsystmvpy9DVRqsLx0PG5Kksl/f7jSnBccpOtx51aZoou6Cls3U258zVYw3dq5APPS/11qSC6cNcFd7n8zU0mKtpz5VX+G+G3Lp09x+rVJz6W9OlQSGxXEDrUbh8QC+puTp5hV1Onm1h7qTxswFhe5J2t5X+G9Mo5NCw0voDzty9+5oB9xPHgX26/wBvjVN4rjdCCRc/XxrvFsdm0O2vMW+udVTH4y/OgJfg+IOcnl+m1WnhPHu4YuqK0lrIXFwh/iC7FhyvtVD4c5A9d+tOHxdjp7/WgH3GsQWYsxzFiSSdTc7n41DfeNaUxOIuN6i3koCew2K+V/hTJsRqKdYbEYaPCMTmlxUl1A1EUKbXP/zJW5DZfXeGR9aAfYjEHfyoU0kkv6/lXKA9QCJp1B+8XVwGGbw5r8gNqQlCMrYYle9iN0G/hPI33H5U14OoOEliNycPMVHUAn+/5U74nMI8Vgpj/wDEvCbnqL30FjcgC9/juNfjR52zVv5X67fhkVxrsoFh7yTdDmumpy7sL/xEXty0v62qKTvooZlFiVF+dra2v63FKLB+9iOtxcD3/lpamfZ+64Z4wMzRsbC9hYm4118971xKbkt/dncMShLZbNflE3DGMzH+KzU2m4ffbTz526U9QWA+FKC96oto2dKYlh4MosaoP2i9lUOXEqSpXwyHqv4SfS1veK0WiugYEEAg6EEXBHpUWdUjz6cfh9gzub2ukZYbXtfrbWqxx3FQNmEQk7wa7Cw9a2v7UeF95h44IisID5/CANgVA02HiNUKDhkCnulszC2ZgALeluf560BXezXaFxaKa66XFx+evzq+YPGZlF7EfX9KiO0PCo5VFrBkHhI/tUJHi5EjsLkkWB6HbnyA191ASnEsbmZj+E/sk9Af2je8i3+jzqMxnECtwL67fCmEmOuNB4V8K36Dnr6VBcV4pfQE360BziXEeXOolXubmkHlJNzRc9CSSXEV18TTBZK6z0A8WW9OsFFB3crzSEOukUSg3dj+Jm2WNefMnQc6jI5LUm81ALF+VEEmtIZqWMOxsSDoDbQsLXA62uKAk+DYQTyBdQo1Y6bdPftXan+FYQYWC59ttW8tNAPQXrtCDd0neFpGUKL2uraknfUbk29LUjxR2laMz5QyHMq5SCCNb6m4JItSxzpKe7UyC+hIJAvudBYnzNLYfAO7F5Qcy3Hsk33538Qt0tvWq0tzzqcl0/8AB/h8a5XMyKGIFyPPb1rvC4skz307xQQLm/h0OmwGtdwayk5pATbYaDy2+vdzdthSZFfmL315EbAVRJrg1RTdMcxn8tKUrgrtVmhArhNAmoTtHxQRxnWgM4+1rj+dlRNAtxcGxN/0rOcDJiB4oyWQ3N9N+YNP+0uMMsrEnnUdg+Kd2jJ0bN8QB+n51JBPrxFrHvNDbn/aoHE8YymwNhe/LloPTc/E1H47iwJveoLE4q+xoB7xHimbY61EO5O9coAUJOUKPlopFAAGu3otXif/AA/BYLKuXGY+ZNW3hw4PIcmktz5HpaxApBqUwXBGlkiSN0YyBSSCbIWJAVtPaAFza+/lUXWgQSnhsWHjUlXkAnxJAu4RjlVBobADU2IN/SgKzi+Bn7xJDhyzhHyBmAUHUrq17C4115X6VO4HgMkUiJNJG6QguvdnMA0mpBaw18INtdxSnbNEmxi4fDle5OVysZBRLKQSNbBiDc/6acyYgRII0UBdh/e3OhBCdq8cxKougO9j05fXShR8ciOmW+u4fz5jzv8ApQoDfoON4h5MglA3t4RrpoBpr19xqQweLkbLI/eZGbKCWy6EEg5R7ROmpNhfbSozs9hEkm9glRfcAqba9LDXlck+l6nOF4tpEkZggs4FlfOunhYajQctuRtetWSk6SPPxdTVti0uGlaVSWAjtsrE7a+/1o/DsVHnKKxZudzcjU7+d/0pfCJlZkHs6FfnYeWtCYZS+gtbMLCxvz16mqG/A1KPihSCcm6tbMvOxAsdt6bY/jcUQ8TAnoDWe9pu3FkkAPiDhR0UczWa4vtC7m7Enrqa4Lkavx3t+F0Uj3VReP8AappRv86pmJxhbn+dMJ8XyJvQD/iGLF96g5pTe9FaXMaRQ33oBN2J/tS2F4e8gJAso5nb61p7gcMZLm3gW2Y7e1oo9TY+4Gk+IYls1r6C4AAyhRzAHL6vQkf9nuBwv3kuLnEWHi9rLYzSMdkiTmx/iOg3NRfEcUjSu0MYijJ8CXLFVGgux9puZPU0MDwuacM0cbMqC7MAbAevXyGpqQfgBhs+IzZLXAXRiSLgHMPDbnodjQEEzE1ynWJlUsciBRyGpsOWp3psTQAQDnTr7qCLqabIBcXvbnbe3O3nR1mI0oBfheE72eOO18zhT6X125WvV748xkxE8jGyA8tP2cIsw65iwIH/AJArPYBf+NRjsiu59yEfrUnIUkeRGW+SzZjsJGYSPqeVhl05HoBQgccHcpGoNrC5UBQMoc5mvpexI2OwAFRmOx+ckn2BoB1ovEuJX0UnxaadB0qExkv4Ry3oDkuMNgBoBsB560KaUKEnqzsri45ZrqSLozAAHKM9s3LVtF1JJ+FG7GIvd4iMAhVa2vtMeZIHpYDew3PKP7K4uFMVHAsbqxBKmQsT3YQkEZ7EFjrlA0A9bWjhOBWOSZVvlOtiQSWYkt8xvWnI6v0PPxRbr6v9EmJPCCNeX6cqju0vEVhhc31t86dS4lYUu9lHIE/M9b1hn2kdtzNJkifwA7g6N/a9/wAqzG5FI4ljCZXJ2a/M6a3ph33iv0NI4qbNrTdX+vdQkdNMBfrTdjekZX19aLmoSHYgHX8qLGwHnSrYdggcghWJyMRYNl0ax5gaU3vQGqRYWIcERowBIShDbeNpPESeuhHoAKzXiSN3hDKQxO3mSdrbirvwTFF+EvEVJCEPoDfwSM4tb609LtOE4JvvRky/tWBbIbkRFybAsdS4AJJ/DfrQgtvZjAynDLFHF3YQGSS1izuNBc7KAqjzJvsAL0vtKrO7bkk65txv19a1jEcfg4VhAGOeVl8KbFvMm2gPxJB6EjIeJdpnmcuUUDcAALv56nn16VCVKjqUnJ2yCm4dIoLFdBvyI91MDUtPjWIIvoeuo+O9RTCpIOUKFcoCydkW7tMRMQT4VhUDctM40BOl8qtvUni7QIVKd43tSHXLnY6lrakX0AuPU7VH8Al7uDMR+Iuu2+XIDr08XxqMx2NeQkFjYm9r6XAsDbrb50IEsROWJY6dAAAPgNAPSmTmlJXpGhIYUK4KFAenuzHCljxffRlpLlld2tlFxfKgN2yjS7E6kAC9XqKeO5sdeZ/81XuDYVu6VQt1FvaG469CdtTfa2u9SU8MqreCNGYbCRzGp11u4jc6D/L8KtyU2ZMNpcGWfa12tUzPFG2YRAKbbZjfP7wLL72rGMbis5J51vfabsbw+HBSY/GwOsgUu0S4mQguxsiZso1YkAnLpc72qpdg+yOA4z3oTDPhFhKlmXFGV2zBrKqvGAo0uWIPQDUkVGpGUrJpVn//AMwmHwgxWNkKNILwYZbd9JrYO9/3cfnbWrd2h7MYfC4h4YOCY/FIhA77vJ1DGwJy5IiCAdL31tU72o+zbBfchO6zQY2VVEcJxHes07gLHETILv4iASLWAJvYXqCTCGajYdwHUsucA3KkkA25EjWx8q3bjnYDg3DlwaYsOzzuImfvWUXyeKQryTPlB6B78qje0v2LBcXmilTD8PCB5JJXBMZGjKMx1vobkgC510AIGT8W4tJipM8pGgCqqgKiIPZREGiqOg9dyTTBvKvQPZn7OuDYuN5Io5mgj8AneVlEpQftGVdPADpmsASGsLC9Y4vDYsZxIQYMd3DLMI4s5Jsl7Zzmsb2GbLvrYUB3hmO7tfB+88Kp47gMwzFivxNtr2872Ds3i0gR5G1t4iT7THYAnqWv/uq59pfs1wfDYo2jweN4jK7WIR3UKALliYYzlF7AA7666U3wHZqKTDM8/BcZAg5nGItlXcsMQ0bKN9xY70BlfHONvipTI5vyUcgPL62AFMe9rcuF/Zdw6LAfecWrqzAyKJp+5yq5/YRyNoqvlKBjb2idNqS7LfZ/w/GM/wDw8HdoPE2H4k2JYE+yCixi17HUnkd6Aw5pKmsR2Ykiwa4qdliWT9yh1kk6kLe4Tnc/qL672e+yvhuIxWKKicwQkQ5Xcq3fjxyWsA2QI0YF9yz8gKoPaHsVisRxFo8Pg8WsBkEUckyTMAoOUu0jjRCbtvsaAoFLYSHOwBNhuT0A3reeN/ZZw1ZcNhIVczysGdu9YlII7NLIV2GbRB5yabUnxn7M+Hfe48LDHiAoTvcQ8TGRlViVhSzXtmKuSQCR3Y08VwBjGPx+Y2UWUWAHkNBUfnrceIdhOGo+SHBzyW0JlXianNtvHhWW23iBtQ7R/ZNBeCOKHupJZFW6YppLKPFKSkkQJUIrWII1y9bUBhjGi16C7UfZpw7DBBFhZZWbUgtjSoUf5sNh5db8jas+7bcKwuFg8OCMckhyo5kxwy2sScuJwsStppYMbXBtUgz8VyjILmhQHt6OMDao/tHxdcJh5Jm/CNB1bZR7zpUkGrI/tf46skiYVWNo/HJYX8RHhX2hsNbf5l6VXkn0xs16DSvU5441x4/Qz/jeITFM7SrMA7FyqznICTfRXRreVRcXCMOpDJ94UjYidAR7xDUgsaHTMxPQIP8AuqzcR4RCgRGlOXCoWmCqLtNIcuUvm/iCraxsIpCOoywnkle/B9LrNJ2fpuhd1bk6St3+yuwYBphljxuKjk/Ckk91fyD+AK3k1gf4r6VEp2alSQvPie7cHTIxln/5Wsh12ZwfI1MrBFzkb/av/dUlheF4fuZJXkkCg93HlUEmQ+LQZtQq7jqy1MM05fCuSrV9k6LDeaTkoLwXn8m/fzK3jOHxS27x8VJbbPOrWvvvEbXtRpsIki5ZJMW6/wALYkEabaGIirPjsFBHlgDteO+c5QS0pPjuc+y2CAbDKxHtUTCcLildY0dizkKBkXcm38dcSyzTpM0YdFoZYlOWKvHmXBBYzh8cWCZ+9xiIT3caCcMhAF5CVyKMviVbA6l/I1RUhvWz8dgwRmSLvXePDILxiMPGzalM+VvxOTIQRqNKjMDwrAAgvfuwbsfu67DcXvpfa/nWpScUk02z5ueLFlnOUGoR8E74/JS+CnFzSRwxTzAuQo/auAOpNj7IAJPkDU5xDhMchIJxkqgnKZJr3HI5WiNiRy5Xqz8O4Xg48+KjkN5WZYh3UeVFDAuVTOV/9MH+cVJR4xf/AKlx/wDhiHyaq8uWnSZs0Gji4ueSHUnxbkv0mVDCcDXEHLM+MMSgyOWnzAKguTlaKxbZR5sKh+G8DxHj7l5IlAzECRl8gDltdtbbVrbRQyIsUmIYtIRJ+7S4XXKLK19fa56ZansPwjCkkK1k08Pd22FgSSLk7nXrXUJSrfczamOF5PgiopeVv9+9jAYeA4kOTG0odjqVZgzEnmQbkkn86suK4A8SokuKxjSFczjvygW/sixDG9vFqdmWtzwfDsLGBIMnh/Fpuf11qv8AFeD4J3Z2l8TG5NwdT76jLOSjtyRpIYXkvJFuPrz6GNRdnkjYtG+JVm3KzgMb66kRXOtPpuykayyytPix3UYDt3gzma1siy5dgxVNvwOdrVpvDeCYUP3iyEhCCNBbNrl562tmt/lqP7XphvDAHKhDdgFBu5GlyWGoBPvZq4hOag5Sf0NmTBp8ueGPFCkt5c3Xl78zMyNP3+OI/wDu/wD+VHwvA4yrzCTGI5IjRllDszGzNfLGCVVBc67lBzqb/wAMgJCrI5LEADItySbAD9puTVhGEw2HjEolLGAd3H4FKmZiSXHj8XiGbl4YlHqwzk23J7I0dpabSQxqGDH/AFJOlz99yk8VwiwytGMTjny2DH7yF8f4hYI2x8O+4NMH4VHiXRCcVIxOVc+IVrFvWHQdfSpSXDQbmVyeZKqSf+eksdNDhsM8neSB5s0MREakgEDvnA7wfhbJe+8h6aRDLOUqNWfQ6HTaZzlC2l49W7KJxJIkncQlniViqs1iWA0zaC1ibkabEUKcQQ4UmxmmB/8AYT59/QrYfI0esX4gVQlFzEAkLe1yBoLnrb86wTHYTEySPJJFLndizfs3GpNzbTbyrYg/skGwO59RsDVD+0XiOGHEcKmKyvh0ivIHWRrB2LeERMD3hyBQToM1yNK61Gn6qdl/ZPa0tI5VBNuiB4PF93LYmYZBEP2ecEZpWv3ehGoWxc/yDrTfvjLh4xETLnZpZSpLnvAxjVWG65UFxffvWPOmZxPCpcPGZsK0DSzEM+G70LDGpsoZ5s4kYgljkF7KBYG95XEYzgCxsYo4nbxELJ97zWUZY1BCWuwXMST7TkXsBWdYUodJun2tOerWplFOlSXl8yNGBkuB3b3JsLqRqfWrHiMTh4pI4kmR3w0bMiXsGmBuza6E5zmA5iJQKpfY+bheWQ48eKZ2QBRLbDx927CRcp8ZMhRQtyQFJNTGEn4CIEXKc4DXeQTZyWbu1Zsl0AVS0pVQdo1uxzXnHiULJ13a09X0qUUop3XmNhE/8LfA09THrg4HmkJEkgaGJRowGW8ri+3hIQH/ANRulOMTiez5AULGoLrqv3wkRr4mu5RWBawTRX9vla4Ji8ZwHwkJHdcz5UXFENZcsaF2yGxZsx8O0Z1ubVzDAouy7V9u5M+F4lFRvxvwKrgu1CpEEZHvmaR2DDxO2l7HYBQqgfzH8VqWn7VZoGgVcneuC8pYkhF9kBQNrlid76dKsIm4Gruv/Dvh8uSMiPHHE5jZe8kdiqWBLOQo2AAFM8djeCMjyxQskkYljjw571lmJIXDzM5NlyqWZluLkeWtvRG+rxPL/i83ddzfw+VL6/UlMbhpC+WGN3hjAiiZAXUomgYOos2Y3ckc3NDC4Zw2adHjiQF5GKsvgXUgXt4m0UebCorseeDx4ZPvZjed3Jkzriv2aAhVVREmVjYFibjcCpCbG8BWNmijiZzncK4xlxcnu0AAI0ULc57Fi1iBaqHpk3bZ6i7clHF3cYJUqTv8jLC9rfHPI6nvJtAymwjQ6Mqgj+GyeSg06wnadUBkUMWXRcxFg5Bs2m+W1/W1LNi+BjvFBhZDZY2EeNMviChnkJKqCGLNZOQUAE0XFcT4JJ3mGAbDpIO8+8KszGN1kCpH3ZuTeIEsbEBnNvK544t2zzMeryQi4Rez54JqbjTS4aFIM0gN2cKc7Bl0AZU1ANy2vUdKjJJ5hvFIPVWHzFGgx3ADqY0IOZitsW7gC+RAhULewFz3gBLMb2tVZ4DjMEYpTiTAswKrDFKuKMCrqXY/d7sx1CqGbSxJuaqnp1J3Zu03a3cY1Du0/nfJesFxtI5u47wZ4FYlcwCyz5czLmJ9kELH55Wt7VQOIjnJLMkrMxJJKNqTqTtzNKLxHgVx4IipKh7nGJYIAGeKLu5B42LMFMi6BASDeonhLcK7ySUFQ5S8ccqYhoA0khGVkhTOGjhAv42VmfQgCpngUklfBxpO1ZYJTm4puTJDD4j7sDNNdGJ7uIHRszDxOAbGyLz/AInSlOJM0kcKw55IgmcEXa7v7VwL5StgmU6jITzofeuBg3McBayo9/vsSEgFpHjURymxzBQrFT4CdLioiH/B2nkkLBVtIYo3E/c3UiOASLEhk1AMrFXN7hdNanuV0dKJ/m03qv4mUU6VJeXvf7jiLhkrMq92y5iBdlYKLm1ySNAOZqpdq+JrPOe7P7GId1Fyuik+IjkXYs5/mtyq8xYrgZUF0gMyLY5RjY8O7MxJIBWR/AoAFwAS7G2gqkdrp8M+KkODQJhxZUsHGayi7EOxIJN+mltAb1OPEoHPaHamTWKMWqSIUJQo60KuPLPVz4UxhQdWI1Ua5QeptodRpXnv7S8SzcSnzeLKyrbUXCotxpr1+NegppszXtl20G3Xblvz8r15y7VM2J4jP3YzGSdlUdSGyDU9bbmr8t9KsyYEup0Icf7UTYxlMtgsa5Yo0AWKNedktqTuSTc/AVBkVLdpOEphZBEJ0mkA/aGPWNHP4A/4yOZGl9ORqKqg1haFdtXKAMBejxR86EKXueQ+fIUtD066+8f2oAuW1cC3pyE/rRANulAIgbg0k6FT9bU8MdJO2woAkTZTm3tr7+XwoijQsfQev9v6V2U5m0Fr8rn5ml4og72v4FG/pufeaA7H4Eud2+VNHa5pfGyBjcbfnTagDwxFmCqLkmwp3PhwLWIsFzAj1095/UV3CR5Uznd7qv8ALsx/T/dSsUI9/LpQHJ3YxsrIrkaiS1nW1tyPaFutIYLAF9WORObHXboNyamOH8Led+7TzzNyCDf1JvYDmTT3tVwyQJE3dGLIBCy6/h/dsfMg2v5CgK9MFCEKPCX3PtWUXF7db/kKZE1O4Dhj7mMsv4h1A3N+RvTLE8MJZhEC1vw/iAv05+ooCPBoVxlINjoRyNCgPUAwEskUmQrGACokc2RL6Zjci+U62P5Vifa+PBhhhuHAyhTaTEtq00h8JCaex6aE7dTa/tq4s7vDhA9owveMi7XuVW4G50Y69ab9hOCRR4dMTIGzTOYEceLuksbvbZXJS2Y7BhXeSTbKcMFGOxRn7PSJh/vBjYxZimfSxK6HTe1wRfa61CSpatX7ecTjj4cMOFKXYJDESA4jQgqzr7QByk2I5rfa1ZTJJeuC4TBoEUeMX/rR3F7KOtvjQBxYBV959W2+At8TQVNxz5HzG1GxBBk02vp6DQflTh4vEwtsfhcfRoA4F1zW8iOhFIqCKcOuS5FjpZh18/UfoetMzJl21H1yoBS1rmmbnS/Xb6+t6PNNcgcqIfE1th+g1J/WgAvhW/M6D05n9PjS0hyRhfxPqfIchScdma50Ua+4bCiMTI2vP8h/QCgDIuVcx3Oi/wD7H9Pf5VzCw52trbdiOSjUn4VzES5jpoALAeQ/U7+pNPcMe7T/ADONfJeQ951P+mgDMQ7Ei4UaAH2go0X8tz1vR1bXTl5cgPrSm5e+mlTXZbh4lxChiWUa5epvoCel/lQg1T7K+y4CZ5ha5zkH08N/QH4k1Ndukw7fwsMmY8/3bqQQOo1ruKLQYfJcISOZtceXWsz4nxxDDKVls+Vu5FiTIo0Z+iroSL6nKeVAXrE9n4pCThyHXfLbxDTa2h0rKO3GFSCZViYhrXOpBXy63p3g+2zLIGclHA9tb6nlpy13qqcV4k88rSSNmdjq3X4UBJph5MT4ntI1rEscrf7hufXpXKb8PxoVTr/ehQF1+0OHveJ4g62jVUHLaMH/AKmNLntHFgo44opZXCKLr0OhAzHb0qP7d4gx8QxQNwTJc23tlXL6aWqlYnF30A0H18fOjCWw67QcXM7g5FjVRYKDe5JuzEnUk+dQ1KywOurKw9QR86TC60JD7D11p1hFUm7XsNTa1/O19L2psd/rlTmDmLX0/SgEgbyabX01/Wn4e2ZurZR6bfpTCJvHejYp9FHle3rrQDjGSW0F7mmuISw315+tHR7jMd9h+tNpW1oDhGnnQvYevyrm5owGtz6/2oA0hsuXnuf0FBTlU6atz6AHX4n5edJjU6++paXhBEH3mV1jD6RR7ySW0uF5Ri3tn3XoCLgjzHyGp9Kdxq8r5VVpHOyqCdtdAKRJyrbmdT+g/O/vqZ7J8WbCyOyIGZlyZzvHmYDPtrqRpz0oCHWK+ysutr62B6Grx9nUaJIGmYDxXBPlca9P71VuKRP30kAJYrI/ivq3i9puV6s0HDSIs7M4jyFbplJuANweV77a3tQgfdtO0y4ubulk8CsczKdo1Us9iPK49TVR4djTiMXmeyhkdFUbIvcuqKPIaCosS5Vkt+Oy/wCkHMdfULSnATbEQ62u4F/U2/WhIzY0SlcVHldl6Ej4G1JUB0GhXKFAaN9o3FFxct4YRHGNSd5JGChcznkAoAC8h66VPh3dxyq0uoXxWAuCRsDbz+VWbjDeAMFuG/DoLa89dapuIhYm557Dr/QdKhEtU6LHN2khlmPe4b7wndd3GmbuwpK+KTQE57gf821xY+I4pgJCzf4ay2BPgnZVW/s7LsNdTroKhMJhMo/L+v15VNJj5Dhmwq5ViuXbKtmduWdtyotoNPfpaSBJeMYDMG/w8jYkfeGtmBBta1sp1BFtiNqPFxLh9hfAPmvbTEyZQLC9idSSb6aaW9arDG1dV9R60Ba8Pi+GkBhgwpNrBsW5scxJBXIbrYAe+u8RxXD5A4GFRCT4WXFMCu2ljGRbwgC40zNVPjNiT0pK9AXRp+HkErhY9LgA4yXTcLYZdRsd+uuoAcdme0mFwRYjCxs7zFmMn7QLARdI4y41J5udx+VSThcojWaSNlibRWIsGIGgW+9/LoehpDGYqSViZGud+gF+g91QBbjWIjfEzSRLkjaRmRR+FS11Hwpi5rpOg8qKKkHTtS3eM7F3Ja3U/Aenl0FIUq+gy/H1oDr7X6mhnPIkenrehK2i/XM0kzUA5wUpVtCdd/OtAXG4WLASZmzzulsn4FJ21G77aDQc77VnkIHXWplcQGiJkNo0ByLzeS1h7h1oQQDGuwPlZT0IPwN6JXQaEi+PfNI5ta7E29TTejzSlmLHckk+pNzRKAFChQoC38b3l+utMJP3vw/6VoUKhcEy5F+S+/504h3b0/ShQqTkrOI3+PzokW4+udChQkH8VJVyhQGyfbF+54P/AOwf+iOsgTdaFCoB3Ebn1NJ8qFCpAItx60KFCgDPy9KIa5QoA8e9L478H8ooUKAa0KFCgBQoUKAFChQqAf/Z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1143000" y="1066800"/>
            <a:ext cx="7010400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When 400 geographers were polled, 259 of them voted for holding the next AAG convention in Maui. What’s the actual opinion on this issue?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2593592" y="3276600"/>
            <a:ext cx="6093205" cy="13849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999" t="-4404" r="-998" b="-11010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1219200" y="5105400"/>
            <a:ext cx="4386137" cy="88716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 descr="data:image/jpeg;base64,/9j/4AAQSkZJRgABAQAAAQABAAD/2wCEAAkGBxQSEhUUExQWFRUXGSAXGRgYFxgZGBwaGBgdFxgdHBgYHCggHBolHBgcITEhJSkrLi4uGB8zODMsNygtLisBCgoKDg0OGhAQGy0kHCQtLC8sMCwsLjcvLC8wLC8vMiw0LCw0LC8sLCwwLCwyLC8sLSwsLCwsLCwsNCwsLCwsLP/AABEIAREAuAMBIgACEQEDEQH/xAAcAAAABwEBAAAAAAAAAAAAAAAAAgMEBQYHAQj/xABHEAACAQIEAwUFBQYEBQIHAQABAgMAEQQSITEFQVEGEyJhcTKBkbHwBxRCocEjM1Jy0eEVYoKSJKKy0vFjc0NTVHSDwuMW/8QAGgEBAAMBAQEAAAAAAAAAAAAAAAEDBAIFBv/EAC8RAAICAQMBBgYABwAAAAAAAAABAhEDBCExEgUTQVGB8CJhcZGhsRQVIzIz0fH/2gAMAwEAAhEDEQA/AO9ksSJXCE2jxMfdk+bC8Z9Q4X4mnWC4pj1jaGKUIsQOZ2ABRcwW2cKWtmOwF6q3Y7N3fd38cT2HW3tKfTX8q0CB4mxM0hdVimiIkzEKFcgMbltLZ+e1bnHa2eVGVPpRn3ayIxrd5RLnTP3gztzIN1YZ9CCDf5GsxmfU2OnSrh274wxKxLKWyE6BAqANr4WvmY3vc2sLaHWwpdZJ7s9HEmo0wVyjObk0WuSwFChQoAUKFCgBQrtq5QHa5QrtqA5QrtcoAUKFdoDlelPsR4wcVw5Y2N3w57k/ye1GfSxy/wCivNlq1T7A+ImHGlL+CdcjD/Mt2Q/9Q/1URzJbG44XCfdllsQQz51A3F7Br1iPbnAH75Kbe2bj4/OvQk5OlrWv4r9OdZT2w4Ue9D6FAbA9dx8NBrV+J2ZM66argoSYHJH7taFS2MiuLctudCtBiInsdxRYpY3a57yPI38yaD5Uy49xku5K5V9QGbflmNgf71LcJ4SYcTPgpgA0b5kJH5jyOh99Ts3ZPCQQtisS0khfN3cMdlBK6eJzoNevLka5n/YW4/8AKYriXuxNySeZ3pKnOPJMjHKFuScoAAFzsAOlFGFa17cr+4b/ANaxHqiFCu2p/hMFn050AxCGlFw5O2tTWH4fYi2nX1+uVWjg3ABOCQdeeg35+tAZ+2DYcrjrRsNhM9xcA8gdL+/rWlQdmLGxXby09bcvr3DjvZ+JUzLGA1tgx/v8DehFmXzQshswsaTp7j1IJHT8qZ0JOUKFCgBS+FwrSGyikacQRtbNY5Nj0NAGm4e632NuhB+VNrVOjBKUDRjI489DzAIvz/SmGOi2YC19COjDegGarV7+zO64hHGhVgfgb1TYY71dOw65Zl63qUcyZ6VxEJJDprpYqfZZT+tR/EuFoyHTQ/EGpLh0l40/lHytS8sQZSOtSpNM4ljUkzPuI8LgyadN6FSPaHgVlujN56jQc7Lz99CtSla5MMotOmjPe3sjQYjh801lxBiCTgEE2vZS1uZqaxGHM+BkiAzMh7xTporjI++vQ7c6yDCzyTtJ3rs7nxZmNzceZrWfs+4nnEJY+EjuX9/g/wC01K3gVzfTkX2Kpwj7N2kMkzNHGi6d5K9kD+0bX1NtAPQ3OtHxacMXDoHlklxAXLkjQZVK6AMx3HI2OoPOrUOGo0OIwGNm7vLiO9jkCljYaZSAN8vzpPAcP4bhj+xwzYlxtJiDZb9QlvmBVbx+CLln4bav34GFPEQ1jvU92fgzEKdGGx/tzFSfbrDlsa8mVVz2NkFl9kCwHTSnvZXBm9yBWVnop2kywcL7NLILlasvZ3gAgYtvfnpf0NS/D0GQWsPr50u0saDMzgKOtEDi8IuTpa5+r3oS9ngRY6i99dfX40+4NxuCY2R1J231qbyA0BR8R2Dw8q2MY+FvlWZ9uPsubDqZYLlRqQdbf2r0RGtJ4vCB1KkXBFqA8XvGRcEbb0Wtg7f/AGdtG7SQr4DflfT+tZPisKUaxFSBAGnmEmI8AIAP8W1wOo67U67O4UyTWW21+fp9etJY+FFlkU3GUsABtcEAanlv+VAP+E4nMWQi3P4XP9vfTjiWEzXsOh9+UA/E3pp2Yw2Z3bkBbbcn+1T5QFz5WHw/80IK7gYdauHZnD2kVvOohcLlk8j+tXjs3gdb9Pz6V3ErmbH2fbNCh5gWqTqJ7Ofu7VKkVw+SyPBTeJxSzzssRIHMn2QBpf0+dcqV4lhCFKgHKd9dDQrQna2MLST3R5tw0XdyI23I1Y+znFBhpJI2vlcgrYXs22w+tK0bjfFMJhoiyYCFiORCk+p8P61EdqYsPLDhuJQIqZWWOVFAAGbbQcwTb0I6VdGVPgzzhabTsmO0FpO6mAuJkBJ/zAWYW9wqH7q1T0QLYSQDxNEe9UDfKdGA+dSOFwbokZw8UZLIGaZ7EhvxAX9m1T19Ko57tzlfr79TKu3WCKhHZSAw0JBF7HlekezvEoQlnOUirJ9pvA8RiVjaGYYl1uHj2FjtkY2W+m2lZPxLgWKQKGikVjoFKkEjy61gkn1Ns9bG49CSe6RfeM9uY4FCx+MkciLD66VTMX2ixOKb2tPgPj/WotuzWJC5miYc7W19fypmuFytlkUg+Vhry35VB2aRwBhBYtMnUgML+nr5/Q0rgfacNlXMDy3/AFrPeHLgpCgTDxhQACcguTbfa9qtOC4BhRZ40Cn/AC+G/uFSQaZhZcwuKdCoTgGiWqavUEjHi0YZCDWBdsOzF5MyDUG9hsev15Vv2N8QNUzi/CM5v6/CpRBiOE4eYcQGGgOnuIP5gr+VI4zhHe4nVrZtSbjerbj8CXxhjXaNQWttdrka/wAoP+4VHcT4WkbZyLc7/OgH33GHDw2j5bk8z8qY4SP8R5m/xo+AR8SL2IjXX1NPpYwABrUkHVwgb1q29n0sAG6/oP71VsLLerbwSYH3bcq7TOZI0nglsgsbk6mpOoLgkunQVO1XLk6jwI4xLo1+lCm3FZ8qH867XcOCrIrZTeEcUwuMOX7jlRiUz5QxBtpfKNvOq52o4cMJwieG/tYvKDtopBH5LVyn486+FckQ6Kov+en5VHS8WkXDM8kMeIAvIFkAvm300Py51oqXtmRyj57+dDXsHxFXSIkhgR3bHWx/CdDra+uvwqcg4Y/jQBrKSDqQp6XubW0v7x60h2cxUeOwqYhY44GDFZAugUD4X0t8af4o/wDGRMLmKeJ4mOts66qSNhcAj4VDluIwSSvjw9RGDB93NHG4uJLkFfZ8I2J5GojjIR8Th8i20JK3vY5rbnrapji5eKGKRQMySgi/8BFntfyvaoBcWZsar5FUKoUKuvMnU8yb71VkdqzRgSUqLNxHh6kE25fodvOsm7Ydk813W2np+lbDi5jbW1qqvGMPmVjffly+jVRpMj4QO6axvfzrROFY0FBrVM4rAAzAix5e6n/BpztehBqnCOIADzqXjxl6ofD5jVkwclqEk6NRUTxIgKxNgLEk+W5pw+Myi1VjtFje9Qw3sJNG/kGsmx5jw+rioJKlwGAkSTMLNKxfUHY2yix6Jk996U4phkkWzC//AJqYkTKgGo5noCdSPztVf4li7A/E26ev1vUkC+BiAUAAWGm1R3E4rEi3v9aT4TxLMcu3OnOL1Bvvt+tSQQsUlvd/WpzhHEcpH161W8bdGIIsRuNiKTixljRMk23h3Fl7vMNcvitfe3L31L8N7TpIfFZaxjh/GyFI8vr69Kbp2hZQLHW5+FgKnZkO1wbzx3Ep3THMNqFYTxHtO5BGbT1vvrQotiGrNGfBFira6m229t7dd6sn+HRFO7yOMw0d7jxW6XpdHmZR3aLCObNvby57a6jnTbEyRwZZJpnkNswttp05Ve5OWxijBRVvj5lV+zhu6mxeE0XcqNc1xzN9NioFreztuamcVK74ScIcskV3U6C2mu+nxqs4fGj/ABSPEqVjVvbDG1wxygAbsxuNhyubAXrRosCqSOWItJ4QvUHe46a2rrJ8L+xXgvJGlwrXp4P7lT4TDJi0V2LJCABnkJzNoL5QeXnz+TMSIuOdUOgCgX0Psg/M1YeKYSXFxqMmSSOYgC5C5RfI22otY+vlpVM+0HgM8coxGHPeXAzqu4I023II6VTldmnTrp/2XPiztlshBJqMkwwWE94QQd7n1/Wssm4jxKU2jVidjYEkf6R/Sk8Eca7Mk0+Sxsystmvpy9DVRqsLx0PG5Kksl/f7jSnBccpOtx51aZoou6Cls3U258zVYw3dq5APPS/11qSC6cNcFd7n8zU0mKtpz5VX+G+G3Lp09x+rVJz6W9OlQSGxXEDrUbh8QC+puTp5hV1Onm1h7qTxswFhe5J2t5X+G9Mo5NCw0voDzty9+5oB9xPHgX26/wBvjVN4rjdCCRc/XxrvFsdm0O2vMW+udVTH4y/OgJfg+IOcnl+m1WnhPHu4YuqK0lrIXFwh/iC7FhyvtVD4c5A9d+tOHxdjp7/WgH3GsQWYsxzFiSSdTc7n41DfeNaUxOIuN6i3koCew2K+V/hTJsRqKdYbEYaPCMTmlxUl1A1EUKbXP/zJW5DZfXeGR9aAfYjEHfyoU0kkv6/lXKA9QCJp1B+8XVwGGbw5r8gNqQlCMrYYle9iN0G/hPI33H5U14OoOEliNycPMVHUAn+/5U74nMI8Vgpj/wDEvCbnqL30FjcgC9/juNfjR52zVv5X67fhkVxrsoFh7yTdDmumpy7sL/xEXty0v62qKTvooZlFiVF+dra2v63FKLB+9iOtxcD3/lpamfZ+64Z4wMzRsbC9hYm4118971xKbkt/dncMShLZbNflE3DGMzH+KzU2m4ffbTz526U9QWA+FKC96oto2dKYlh4MosaoP2i9lUOXEqSpXwyHqv4SfS1veK0WiugYEEAg6EEXBHpUWdUjz6cfh9gzub2ukZYbXtfrbWqxx3FQNmEQk7wa7Cw9a2v7UeF95h44IisID5/CANgVA02HiNUKDhkCnulszC2ZgALeluf560BXezXaFxaKa66XFx+evzq+YPGZlF7EfX9KiO0PCo5VFrBkHhI/tUJHi5EjsLkkWB6HbnyA191ASnEsbmZj+E/sk9Af2je8i3+jzqMxnECtwL67fCmEmOuNB4V8K36Dnr6VBcV4pfQE360BziXEeXOolXubmkHlJNzRc9CSSXEV18TTBZK6z0A8WW9OsFFB3crzSEOukUSg3dj+Jm2WNefMnQc6jI5LUm81ALF+VEEmtIZqWMOxsSDoDbQsLXA62uKAk+DYQTyBdQo1Y6bdPftXan+FYQYWC59ttW8tNAPQXrtCDd0neFpGUKL2uraknfUbk29LUjxR2laMz5QyHMq5SCCNb6m4JItSxzpKe7UyC+hIJAvudBYnzNLYfAO7F5Qcy3Hsk33538Qt0tvWq0tzzqcl0/8AB/h8a5XMyKGIFyPPb1rvC4skz307xQQLm/h0OmwGtdwayk5pATbYaDy2+vdzdthSZFfmL315EbAVRJrg1RTdMcxn8tKUrgrtVmhArhNAmoTtHxQRxnWgM4+1rj+dlRNAtxcGxN/0rOcDJiB4oyWQ3N9N+YNP+0uMMsrEnnUdg+Kd2jJ0bN8QB+n51JBPrxFrHvNDbn/aoHE8YymwNhe/LloPTc/E1H47iwJveoLE4q+xoB7xHimbY61EO5O9coAUJOUKPlopFAAGu3otXif/AA/BYLKuXGY+ZNW3hw4PIcmktz5HpaxApBqUwXBGlkiSN0YyBSSCbIWJAVtPaAFza+/lUXWgQSnhsWHjUlXkAnxJAu4RjlVBobADU2IN/SgKzi+Bn7xJDhyzhHyBmAUHUrq17C4115X6VO4HgMkUiJNJG6QguvdnMA0mpBaw18INtdxSnbNEmxi4fDle5OVysZBRLKQSNbBiDc/6acyYgRII0UBdh/e3OhBCdq8cxKougO9j05fXShR8ciOmW+u4fz5jzv8ApQoDfoON4h5MglA3t4RrpoBpr19xqQweLkbLI/eZGbKCWy6EEg5R7ROmpNhfbSozs9hEkm9glRfcAqba9LDXlck+l6nOF4tpEkZggs4FlfOunhYajQctuRtetWSk6SPPxdTVti0uGlaVSWAjtsrE7a+/1o/DsVHnKKxZudzcjU7+d/0pfCJlZkHs6FfnYeWtCYZS+gtbMLCxvz16mqG/A1KPihSCcm6tbMvOxAsdt6bY/jcUQ8TAnoDWe9pu3FkkAPiDhR0UczWa4vtC7m7Enrqa4Lkavx3t+F0Uj3VReP8AappRv86pmJxhbn+dMJ8XyJvQD/iGLF96g5pTe9FaXMaRQ33oBN2J/tS2F4e8gJAso5nb61p7gcMZLm3gW2Y7e1oo9TY+4Gk+IYls1r6C4AAyhRzAHL6vQkf9nuBwv3kuLnEWHi9rLYzSMdkiTmx/iOg3NRfEcUjSu0MYijJ8CXLFVGgux9puZPU0MDwuacM0cbMqC7MAbAevXyGpqQfgBhs+IzZLXAXRiSLgHMPDbnodjQEEzE1ynWJlUsciBRyGpsOWp3psTQAQDnTr7qCLqabIBcXvbnbe3O3nR1mI0oBfheE72eOO18zhT6X125WvV748xkxE8jGyA8tP2cIsw65iwIH/AJArPYBf+NRjsiu59yEfrUnIUkeRGW+SzZjsJGYSPqeVhl05HoBQgccHcpGoNrC5UBQMoc5mvpexI2OwAFRmOx+ckn2BoB1ovEuJX0UnxaadB0qExkv4Ry3oDkuMNgBoBsB560KaUKEnqzsri45ZrqSLozAAHKM9s3LVtF1JJ+FG7GIvd4iMAhVa2vtMeZIHpYDew3PKP7K4uFMVHAsbqxBKmQsT3YQkEZ7EFjrlA0A9bWjhOBWOSZVvlOtiQSWYkt8xvWnI6v0PPxRbr6v9EmJPCCNeX6cqju0vEVhhc31t86dS4lYUu9lHIE/M9b1hn2kdtzNJkifwA7g6N/a9/wAqzG5FI4ljCZXJ2a/M6a3ph33iv0NI4qbNrTdX+vdQkdNMBfrTdjekZX19aLmoSHYgHX8qLGwHnSrYdggcghWJyMRYNl0ax5gaU3vQGqRYWIcERowBIShDbeNpPESeuhHoAKzXiSN3hDKQxO3mSdrbirvwTFF+EvEVJCEPoDfwSM4tb609LtOE4JvvRky/tWBbIbkRFybAsdS4AJJ/DfrQgtvZjAynDLFHF3YQGSS1izuNBc7KAqjzJvsAL0vtKrO7bkk65txv19a1jEcfg4VhAGOeVl8KbFvMm2gPxJB6EjIeJdpnmcuUUDcAALv56nn16VCVKjqUnJ2yCm4dIoLFdBvyI91MDUtPjWIIvoeuo+O9RTCpIOUKFcoCydkW7tMRMQT4VhUDctM40BOl8qtvUni7QIVKd43tSHXLnY6lrakX0AuPU7VH8Al7uDMR+Iuu2+XIDr08XxqMx2NeQkFjYm9r6XAsDbrb50IEsROWJY6dAAAPgNAPSmTmlJXpGhIYUK4KFAenuzHCljxffRlpLlld2tlFxfKgN2yjS7E6kAC9XqKeO5sdeZ/81XuDYVu6VQt1FvaG469CdtTfa2u9SU8MqreCNGYbCRzGp11u4jc6D/L8KtyU2ZMNpcGWfa12tUzPFG2YRAKbbZjfP7wLL72rGMbis5J51vfabsbw+HBSY/GwOsgUu0S4mQguxsiZso1YkAnLpc72qpdg+yOA4z3oTDPhFhKlmXFGV2zBrKqvGAo0uWIPQDUkVGpGUrJpVn//AMwmHwgxWNkKNILwYZbd9JrYO9/3cfnbWrd2h7MYfC4h4YOCY/FIhA77vJ1DGwJy5IiCAdL31tU72o+zbBfchO6zQY2VVEcJxHes07gLHETILv4iASLWAJvYXqCTCGajYdwHUsucA3KkkA25EjWx8q3bjnYDg3DlwaYsOzzuImfvWUXyeKQryTPlB6B78qje0v2LBcXmilTD8PCB5JJXBMZGjKMx1vobkgC510AIGT8W4tJipM8pGgCqqgKiIPZREGiqOg9dyTTBvKvQPZn7OuDYuN5Io5mgj8AneVlEpQftGVdPADpmsASGsLC9Y4vDYsZxIQYMd3DLMI4s5Jsl7Zzmsb2GbLvrYUB3hmO7tfB+88Kp47gMwzFivxNtr2872Ds3i0gR5G1t4iT7THYAnqWv/uq59pfs1wfDYo2jweN4jK7WIR3UKALliYYzlF7AA7666U3wHZqKTDM8/BcZAg5nGItlXcsMQ0bKN9xY70BlfHONvipTI5vyUcgPL62AFMe9rcuF/Zdw6LAfecWrqzAyKJp+5yq5/YRyNoqvlKBjb2idNqS7LfZ/w/GM/wDw8HdoPE2H4k2JYE+yCixi17HUnkd6Aw5pKmsR2Ykiwa4qdliWT9yh1kk6kLe4Tnc/qL672e+yvhuIxWKKicwQkQ5Xcq3fjxyWsA2QI0YF9yz8gKoPaHsVisRxFo8Pg8WsBkEUckyTMAoOUu0jjRCbtvsaAoFLYSHOwBNhuT0A3reeN/ZZw1ZcNhIVczysGdu9YlII7NLIV2GbRB5yabUnxn7M+Hfe48LDHiAoTvcQ8TGRlViVhSzXtmKuSQCR3Y08VwBjGPx+Y2UWUWAHkNBUfnrceIdhOGo+SHBzyW0JlXianNtvHhWW23iBtQ7R/ZNBeCOKHupJZFW6YppLKPFKSkkQJUIrWII1y9bUBhjGi16C7UfZpw7DBBFhZZWbUgtjSoUf5sNh5db8jas+7bcKwuFg8OCMckhyo5kxwy2sScuJwsStppYMbXBtUgz8VyjILmhQHt6OMDao/tHxdcJh5Jm/CNB1bZR7zpUkGrI/tf46skiYVWNo/HJYX8RHhX2hsNbf5l6VXkn0xs16DSvU5441x4/Qz/jeITFM7SrMA7FyqznICTfRXRreVRcXCMOpDJ94UjYidAR7xDUgsaHTMxPQIP8AuqzcR4RCgRGlOXCoWmCqLtNIcuUvm/iCraxsIpCOoywnkle/B9LrNJ2fpuhd1bk6St3+yuwYBphljxuKjk/Ckk91fyD+AK3k1gf4r6VEp2alSQvPie7cHTIxln/5Wsh12ZwfI1MrBFzkb/av/dUlheF4fuZJXkkCg93HlUEmQ+LQZtQq7jqy1MM05fCuSrV9k6LDeaTkoLwXn8m/fzK3jOHxS27x8VJbbPOrWvvvEbXtRpsIki5ZJMW6/wALYkEabaGIirPjsFBHlgDteO+c5QS0pPjuc+y2CAbDKxHtUTCcLildY0dizkKBkXcm38dcSyzTpM0YdFoZYlOWKvHmXBBYzh8cWCZ+9xiIT3caCcMhAF5CVyKMviVbA6l/I1RUhvWz8dgwRmSLvXePDILxiMPGzalM+VvxOTIQRqNKjMDwrAAgvfuwbsfu67DcXvpfa/nWpScUk02z5ueLFlnOUGoR8E74/JS+CnFzSRwxTzAuQo/auAOpNj7IAJPkDU5xDhMchIJxkqgnKZJr3HI5WiNiRy5Xqz8O4Xg48+KjkN5WZYh3UeVFDAuVTOV/9MH+cVJR4xf/AKlx/wDhiHyaq8uWnSZs0Gji4ueSHUnxbkv0mVDCcDXEHLM+MMSgyOWnzAKguTlaKxbZR5sKh+G8DxHj7l5IlAzECRl8gDltdtbbVrbRQyIsUmIYtIRJ+7S4XXKLK19fa56ZansPwjCkkK1k08Pd22FgSSLk7nXrXUJSrfczamOF5PgiopeVv9+9jAYeA4kOTG0odjqVZgzEnmQbkkn86suK4A8SokuKxjSFczjvygW/sixDG9vFqdmWtzwfDsLGBIMnh/Fpuf11qv8AFeD4J3Z2l8TG5NwdT76jLOSjtyRpIYXkvJFuPrz6GNRdnkjYtG+JVm3KzgMb66kRXOtPpuykayyytPix3UYDt3gzma1siy5dgxVNvwOdrVpvDeCYUP3iyEhCCNBbNrl562tmt/lqP7XphvDAHKhDdgFBu5GlyWGoBPvZq4hOag5Sf0NmTBp8ueGPFCkt5c3Xl78zMyNP3+OI/wDu/wD+VHwvA4yrzCTGI5IjRllDszGzNfLGCVVBc67lBzqb/wAMgJCrI5LEADItySbAD9puTVhGEw2HjEolLGAd3H4FKmZiSXHj8XiGbl4YlHqwzk23J7I0dpabSQxqGDH/AFJOlz99yk8VwiwytGMTjny2DH7yF8f4hYI2x8O+4NMH4VHiXRCcVIxOVc+IVrFvWHQdfSpSXDQbmVyeZKqSf+eksdNDhsM8neSB5s0MREakgEDvnA7wfhbJe+8h6aRDLOUqNWfQ6HTaZzlC2l49W7KJxJIkncQlniViqs1iWA0zaC1ibkabEUKcQQ4UmxmmB/8AYT59/QrYfI0esX4gVQlFzEAkLe1yBoLnrb86wTHYTEySPJJFLndizfs3GpNzbTbyrYg/skGwO59RsDVD+0XiOGHEcKmKyvh0ivIHWRrB2LeERMD3hyBQToM1yNK61Gn6qdl/ZPa0tI5VBNuiB4PF93LYmYZBEP2ecEZpWv3ehGoWxc/yDrTfvjLh4xETLnZpZSpLnvAxjVWG65UFxffvWPOmZxPCpcPGZsK0DSzEM+G70LDGpsoZ5s4kYgljkF7KBYG95XEYzgCxsYo4nbxELJ97zWUZY1BCWuwXMST7TkXsBWdYUodJun2tOerWplFOlSXl8yNGBkuB3b3JsLqRqfWrHiMTh4pI4kmR3w0bMiXsGmBuza6E5zmA5iJQKpfY+bheWQ48eKZ2QBRLbDx927CRcp8ZMhRQtyQFJNTGEn4CIEXKc4DXeQTZyWbu1Zsl0AVS0pVQdo1uxzXnHiULJ13a09X0qUUop3XmNhE/8LfA09THrg4HmkJEkgaGJRowGW8ri+3hIQH/ANRulOMTiez5AULGoLrqv3wkRr4mu5RWBawTRX9vla4Ji8ZwHwkJHdcz5UXFENZcsaF2yGxZsx8O0Z1ubVzDAouy7V9u5M+F4lFRvxvwKrgu1CpEEZHvmaR2DDxO2l7HYBQqgfzH8VqWn7VZoGgVcneuC8pYkhF9kBQNrlid76dKsIm4Gruv/Dvh8uSMiPHHE5jZe8kdiqWBLOQo2AAFM8djeCMjyxQskkYljjw571lmJIXDzM5NlyqWZluLkeWtvRG+rxPL/i83ddzfw+VL6/UlMbhpC+WGN3hjAiiZAXUomgYOos2Y3ckc3NDC4Zw2adHjiQF5GKsvgXUgXt4m0UebCorseeDx4ZPvZjed3Jkzriv2aAhVVREmVjYFibjcCpCbG8BWNmijiZzncK4xlxcnu0AAI0ULc57Fi1iBaqHpk3bZ6i7clHF3cYJUqTv8jLC9rfHPI6nvJtAymwjQ6Mqgj+GyeSg06wnadUBkUMWXRcxFg5Bs2m+W1/W1LNi+BjvFBhZDZY2EeNMviChnkJKqCGLNZOQUAE0XFcT4JJ3mGAbDpIO8+8KszGN1kCpH3ZuTeIEsbEBnNvK544t2zzMeryQi4Rez54JqbjTS4aFIM0gN2cKc7Bl0AZU1ANy2vUdKjJJ5hvFIPVWHzFGgx3ADqY0IOZitsW7gC+RAhULewFz3gBLMb2tVZ4DjMEYpTiTAswKrDFKuKMCrqXY/d7sx1CqGbSxJuaqnp1J3Zu03a3cY1Du0/nfJesFxtI5u47wZ4FYlcwCyz5czLmJ9kELH55Wt7VQOIjnJLMkrMxJJKNqTqTtzNKLxHgVx4IipKh7nGJYIAGeKLu5B42LMFMi6BASDeonhLcK7ySUFQ5S8ccqYhoA0khGVkhTOGjhAv42VmfQgCpngUklfBxpO1ZYJTm4puTJDD4j7sDNNdGJ7uIHRszDxOAbGyLz/AInSlOJM0kcKw55IgmcEXa7v7VwL5StgmU6jITzofeuBg3McBayo9/vsSEgFpHjURymxzBQrFT4CdLioiH/B2nkkLBVtIYo3E/c3UiOASLEhk1AMrFXN7hdNanuV0dKJ/m03qv4mUU6VJeXvf7jiLhkrMq92y5iBdlYKLm1ySNAOZqpdq+JrPOe7P7GId1Fyuik+IjkXYs5/mtyq8xYrgZUF0gMyLY5RjY8O7MxJIBWR/AoAFwAS7G2gqkdrp8M+KkODQJhxZUsHGayi7EOxIJN+mltAb1OPEoHPaHamTWKMWqSIUJQo60KuPLPVz4UxhQdWI1Ua5QeptodRpXnv7S8SzcSnzeLKyrbUXCotxpr1+NegppszXtl20G3Xblvz8r15y7VM2J4jP3YzGSdlUdSGyDU9bbmr8t9KsyYEup0Icf7UTYxlMtgsa5Yo0AWKNedktqTuSTc/AVBkVLdpOEphZBEJ0mkA/aGPWNHP4A/4yOZGl9ORqKqg1haFdtXKAMBejxR86EKXueQ+fIUtD066+8f2oAuW1cC3pyE/rRANulAIgbg0k6FT9bU8MdJO2woAkTZTm3tr7+XwoijQsfQev9v6V2U5m0Fr8rn5ml4og72v4FG/pufeaA7H4Eud2+VNHa5pfGyBjcbfnTagDwxFmCqLkmwp3PhwLWIsFzAj1095/UV3CR5Uznd7qv8ALsx/T/dSsUI9/LpQHJ3YxsrIrkaiS1nW1tyPaFutIYLAF9WORObHXboNyamOH8Led+7TzzNyCDf1JvYDmTT3tVwyQJE3dGLIBCy6/h/dsfMg2v5CgK9MFCEKPCX3PtWUXF7db/kKZE1O4Dhj7mMsv4h1A3N+RvTLE8MJZhEC1vw/iAv05+ooCPBoVxlINjoRyNCgPUAwEskUmQrGACokc2RL6Zjci+U62P5Vifa+PBhhhuHAyhTaTEtq00h8JCaex6aE7dTa/tq4s7vDhA9owveMi7XuVW4G50Y69ab9hOCRR4dMTIGzTOYEceLuksbvbZXJS2Y7BhXeSTbKcMFGOxRn7PSJh/vBjYxZimfSxK6HTe1wRfa61CSpatX7ecTjj4cMOFKXYJDESA4jQgqzr7QByk2I5rfa1ZTJJeuC4TBoEUeMX/rR3F7KOtvjQBxYBV959W2+At8TQVNxz5HzG1GxBBk02vp6DQflTh4vEwtsfhcfRoA4F1zW8iOhFIqCKcOuS5FjpZh18/UfoetMzJl21H1yoBS1rmmbnS/Xb6+t6PNNcgcqIfE1th+g1J/WgAvhW/M6D05n9PjS0hyRhfxPqfIchScdma50Ua+4bCiMTI2vP8h/QCgDIuVcx3Oi/wD7H9Pf5VzCw52trbdiOSjUn4VzES5jpoALAeQ/U7+pNPcMe7T/ADONfJeQ951P+mgDMQ7Ei4UaAH2go0X8tz1vR1bXTl5cgPrSm5e+mlTXZbh4lxChiWUa5epvoCel/lQg1T7K+y4CZ5ha5zkH08N/QH4k1Ndukw7fwsMmY8/3bqQQOo1ruKLQYfJcISOZtceXWsz4nxxDDKVls+Vu5FiTIo0Z+iroSL6nKeVAXrE9n4pCThyHXfLbxDTa2h0rKO3GFSCZViYhrXOpBXy63p3g+2zLIGclHA9tb6nlpy13qqcV4k88rSSNmdjq3X4UBJph5MT4ntI1rEscrf7hufXpXKb8PxoVTr/ehQF1+0OHveJ4g62jVUHLaMH/AKmNLntHFgo44opZXCKLr0OhAzHb0qP7d4gx8QxQNwTJc23tlXL6aWqlYnF30A0H18fOjCWw67QcXM7g5FjVRYKDe5JuzEnUk+dQ1KywOurKw9QR86TC60JD7D11p1hFUm7XsNTa1/O19L2psd/rlTmDmLX0/SgEgbyabX01/Wn4e2ZurZR6bfpTCJvHejYp9FHle3rrQDjGSW0F7mmuISw315+tHR7jMd9h+tNpW1oDhGnnQvYevyrm5owGtz6/2oA0hsuXnuf0FBTlU6atz6AHX4n5edJjU6++paXhBEH3mV1jD6RR7ySW0uF5Ri3tn3XoCLgjzHyGp9Kdxq8r5VVpHOyqCdtdAKRJyrbmdT+g/O/vqZ7J8WbCyOyIGZlyZzvHmYDPtrqRpz0oCHWK+ysutr62B6Grx9nUaJIGmYDxXBPlca9P71VuKRP30kAJYrI/ivq3i9puV6s0HDSIs7M4jyFbplJuANweV77a3tQgfdtO0y4ubulk8CsczKdo1Us9iPK49TVR4djTiMXmeyhkdFUbIvcuqKPIaCosS5Vkt+Oy/wCkHMdfULSnATbEQ62u4F/U2/WhIzY0SlcVHldl6Ej4G1JUB0GhXKFAaN9o3FFxct4YRHGNSd5JGChcznkAoAC8h66VPh3dxyq0uoXxWAuCRsDbz+VWbjDeAMFuG/DoLa89dapuIhYm557Dr/QdKhEtU6LHN2khlmPe4b7wndd3GmbuwpK+KTQE57gf821xY+I4pgJCzf4ay2BPgnZVW/s7LsNdTroKhMJhMo/L+v15VNJj5Dhmwq5ViuXbKtmduWdtyotoNPfpaSBJeMYDMG/w8jYkfeGtmBBta1sp1BFtiNqPFxLh9hfAPmvbTEyZQLC9idSSb6aaW9arDG1dV9R60Ba8Pi+GkBhgwpNrBsW5scxJBXIbrYAe+u8RxXD5A4GFRCT4WXFMCu2ljGRbwgC40zNVPjNiT0pK9AXRp+HkErhY9LgA4yXTcLYZdRsd+uuoAcdme0mFwRYjCxs7zFmMn7QLARdI4y41J5udx+VSThcojWaSNlibRWIsGIGgW+9/LoehpDGYqSViZGud+gF+g91QBbjWIjfEzSRLkjaRmRR+FS11Hwpi5rpOg8qKKkHTtS3eM7F3Ja3U/Aenl0FIUq+gy/H1oDr7X6mhnPIkenrehK2i/XM0kzUA5wUpVtCdd/OtAXG4WLASZmzzulsn4FJ21G77aDQc77VnkIHXWplcQGiJkNo0ByLzeS1h7h1oQQDGuwPlZT0IPwN6JXQaEi+PfNI5ta7E29TTejzSlmLHckk+pNzRKAFChQoC38b3l+utMJP3vw/6VoUKhcEy5F+S+/504h3b0/ShQqTkrOI3+PzokW4+udChQkH8VJVyhQGyfbF+54P/AOwf+iOsgTdaFCoB3Ebn1NJ8qFCpAItx60KFCgDPy9KIa5QoA8e9L478H8ooUKAa0KFCgBQoUKAFChQqAf/Z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19" name="Shape 219"/>
          <p:cNvSpPr txBox="1"/>
          <p:nvPr/>
        </p:nvSpPr>
        <p:spPr>
          <a:xfrm>
            <a:off x="1143000" y="1066800"/>
            <a:ext cx="7010400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When 400 geographers were polled, 259 of them voted for holding the next AAG convention in Maui. What’s the actual opinion on this issue?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1389375" y="5105400"/>
            <a:ext cx="7466700" cy="1200300"/>
          </a:xfrm>
          <a:prstGeom prst="rect">
            <a:avLst/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!Alert!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Data doesn’t have a standard deviation!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Standard error will not compute!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5791200" y="3429000"/>
            <a:ext cx="2551467" cy="10277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grpSp>
        <p:nvGrpSpPr>
          <p:cNvPr id="222" name="Shape 222"/>
          <p:cNvGrpSpPr/>
          <p:nvPr/>
        </p:nvGrpSpPr>
        <p:grpSpPr>
          <a:xfrm>
            <a:off x="478095" y="3133005"/>
            <a:ext cx="4419599" cy="1006554"/>
            <a:chOff x="2286000" y="2925722"/>
            <a:chExt cx="4419599" cy="1006554"/>
          </a:xfrm>
        </p:grpSpPr>
        <p:sp>
          <p:nvSpPr>
            <p:cNvPr id="223" name="Shape 223"/>
            <p:cNvSpPr/>
            <p:nvPr/>
          </p:nvSpPr>
          <p:spPr>
            <a:xfrm>
              <a:off x="2286000" y="2925722"/>
              <a:ext cx="4419599" cy="1006554"/>
            </a:xfrm>
            <a:prstGeom prst="rect">
              <a:avLst/>
            </a:prstGeom>
            <a:solidFill>
              <a:srgbClr val="F2F2F2"/>
            </a:solidFill>
            <a:ln w="254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2326200" y="3134380"/>
              <a:ext cx="4339200" cy="52321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l="-2806" t="-11627" r="-1965" b="-31393"/>
              </a:stretch>
            </a:blip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latin typeface="Gill Sans MT"/>
                  <a:ea typeface="Gill Sans MT"/>
                  <a:cs typeface="Gill Sans MT"/>
                  <a:sym typeface="Gill Sans MT"/>
                </a:rPr>
                <a:t> 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/>
        </p:nvSpPr>
        <p:spPr>
          <a:xfrm>
            <a:off x="155573" y="183138"/>
            <a:ext cx="8531224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Standard error for proportions</a:t>
            </a:r>
          </a:p>
        </p:txBody>
      </p:sp>
      <p:sp>
        <p:nvSpPr>
          <p:cNvPr id="231" name="Shape 231" descr="data:image/jpeg;base64,/9j/4AAQSkZJRgABAQAAAQABAAD/2wCEAAkGBxQSEhUUExQWFRUXGSAXGRgYFxgZGBwaGBgdFxgdHBgYHCggHBolHBgcITEhJSkrLi4uGB8zODMsNygtLisBCgoKDg0OGhAQGy0kHCQtLC8sMCwsLjcvLC8wLC8vMiw0LCw0LC8sLCwwLCwyLC8sLSwsLCwsLCwsNCwsLCwsLP/AABEIAREAuAMBIgACEQEDEQH/xAAcAAAABwEBAAAAAAAAAAAAAAAAAgMEBQYHAQj/xABHEAACAQIEAwUFBQYEBQIHAQABAgMAEQQSITEFQVEGEyJhcTKBkbHwBxRCocEjM1Jy0eEVYoKSJKKy0vFjc0NTVHSDwuMW/8QAGgEBAAMBAQEAAAAAAAAAAAAAAAEDBAIFBv/EAC8RAAICAQMBBgYABwAAAAAAAAABAhEDBCExEgUTQVGB8CJhcZGhsRQVIzIz0fH/2gAMAwEAAhEDEQA/AO9ksSJXCE2jxMfdk+bC8Z9Q4X4mnWC4pj1jaGKUIsQOZ2ABRcwW2cKWtmOwF6q3Y7N3fd38cT2HW3tKfTX8q0CB4mxM0hdVimiIkzEKFcgMbltLZ+e1bnHa2eVGVPpRn3ayIxrd5RLnTP3gztzIN1YZ9CCDf5GsxmfU2OnSrh274wxKxLKWyE6BAqANr4WvmY3vc2sLaHWwpdZJ7s9HEmo0wVyjObk0WuSwFChQoAUKFCgBQrtq5QHa5QrtqA5QrtcoAUKFdoDlelPsR4wcVw5Y2N3w57k/ye1GfSxy/wCivNlq1T7A+ImHGlL+CdcjD/Mt2Q/9Q/1URzJbG44XCfdllsQQz51A3F7Br1iPbnAH75Kbe2bj4/OvQk5OlrWv4r9OdZT2w4Ue9D6FAbA9dx8NBrV+J2ZM66argoSYHJH7taFS2MiuLctudCtBiInsdxRYpY3a57yPI38yaD5Uy49xku5K5V9QGbflmNgf71LcJ4SYcTPgpgA0b5kJH5jyOh99Ts3ZPCQQtisS0khfN3cMdlBK6eJzoNevLka5n/YW4/8AKYriXuxNySeZ3pKnOPJMjHKFuScoAAFzsAOlFGFa17cr+4b/ANaxHqiFCu2p/hMFn050AxCGlFw5O2tTWH4fYi2nX1+uVWjg3ABOCQdeeg35+tAZ+2DYcrjrRsNhM9xcA8gdL+/rWlQdmLGxXby09bcvr3DjvZ+JUzLGA1tgx/v8DehFmXzQshswsaTp7j1IJHT8qZ0JOUKFCgBS+FwrSGyikacQRtbNY5Nj0NAGm4e632NuhB+VNrVOjBKUDRjI489DzAIvz/SmGOi2YC19COjDegGarV7+zO64hHGhVgfgb1TYY71dOw65Zl63qUcyZ6VxEJJDprpYqfZZT+tR/EuFoyHTQ/EGpLh0l40/lHytS8sQZSOtSpNM4ljUkzPuI8LgyadN6FSPaHgVlujN56jQc7Lz99CtSla5MMotOmjPe3sjQYjh801lxBiCTgEE2vZS1uZqaxGHM+BkiAzMh7xTporjI++vQ7c6yDCzyTtJ3rs7nxZmNzceZrWfs+4nnEJY+EjuX9/g/wC01K3gVzfTkX2Kpwj7N2kMkzNHGi6d5K9kD+0bX1NtAPQ3OtHxacMXDoHlklxAXLkjQZVK6AMx3HI2OoPOrUOGo0OIwGNm7vLiO9jkCljYaZSAN8vzpPAcP4bhj+xwzYlxtJiDZb9QlvmBVbx+CLln4bav34GFPEQ1jvU92fgzEKdGGx/tzFSfbrDlsa8mVVz2NkFl9kCwHTSnvZXBm9yBWVnop2kywcL7NLILlasvZ3gAgYtvfnpf0NS/D0GQWsPr50u0saDMzgKOtEDi8IuTpa5+r3oS9ngRY6i99dfX40+4NxuCY2R1J231qbyA0BR8R2Dw8q2MY+FvlWZ9uPsubDqZYLlRqQdbf2r0RGtJ4vCB1KkXBFqA8XvGRcEbb0Wtg7f/AGdtG7SQr4DflfT+tZPisKUaxFSBAGnmEmI8AIAP8W1wOo67U67O4UyTWW21+fp9etJY+FFlkU3GUsABtcEAanlv+VAP+E4nMWQi3P4XP9vfTjiWEzXsOh9+UA/E3pp2Yw2Z3bkBbbcn+1T5QFz5WHw/80IK7gYdauHZnD2kVvOohcLlk8j+tXjs3gdb9Pz6V3ErmbH2fbNCh5gWqTqJ7Ofu7VKkVw+SyPBTeJxSzzssRIHMn2QBpf0+dcqV4lhCFKgHKd9dDQrQna2MLST3R5tw0XdyI23I1Y+znFBhpJI2vlcgrYXs22w+tK0bjfFMJhoiyYCFiORCk+p8P61EdqYsPLDhuJQIqZWWOVFAAGbbQcwTb0I6VdGVPgzzhabTsmO0FpO6mAuJkBJ/zAWYW9wqH7q1T0QLYSQDxNEe9UDfKdGA+dSOFwbokZw8UZLIGaZ7EhvxAX9m1T19Ko57tzlfr79TKu3WCKhHZSAw0JBF7HlekezvEoQlnOUirJ9pvA8RiVjaGYYl1uHj2FjtkY2W+m2lZPxLgWKQKGikVjoFKkEjy61gkn1Ns9bG49CSe6RfeM9uY4FCx+MkciLD66VTMX2ixOKb2tPgPj/WotuzWJC5miYc7W19fypmuFytlkUg+Vhry35VB2aRwBhBYtMnUgML+nr5/Q0rgfacNlXMDy3/AFrPeHLgpCgTDxhQACcguTbfa9qtOC4BhRZ40Cn/AC+G/uFSQaZhZcwuKdCoTgGiWqavUEjHi0YZCDWBdsOzF5MyDUG9hsev15Vv2N8QNUzi/CM5v6/CpRBiOE4eYcQGGgOnuIP5gr+VI4zhHe4nVrZtSbjerbj8CXxhjXaNQWttdrka/wAoP+4VHcT4WkbZyLc7/OgH33GHDw2j5bk8z8qY4SP8R5m/xo+AR8SL2IjXX1NPpYwABrUkHVwgb1q29n0sAG6/oP71VsLLerbwSYH3bcq7TOZI0nglsgsbk6mpOoLgkunQVO1XLk6jwI4xLo1+lCm3FZ8qH867XcOCrIrZTeEcUwuMOX7jlRiUz5QxBtpfKNvOq52o4cMJwieG/tYvKDtopBH5LVyn486+FckQ6Kov+en5VHS8WkXDM8kMeIAvIFkAvm300Py51oqXtmRyj57+dDXsHxFXSIkhgR3bHWx/CdDra+uvwqcg4Y/jQBrKSDqQp6XubW0v7x60h2cxUeOwqYhY44GDFZAugUD4X0t8af4o/wDGRMLmKeJ4mOts66qSNhcAj4VDluIwSSvjw9RGDB93NHG4uJLkFfZ8I2J5GojjIR8Th8i20JK3vY5rbnrapji5eKGKRQMySgi/8BFntfyvaoBcWZsar5FUKoUKuvMnU8yb71VkdqzRgSUqLNxHh6kE25fodvOsm7Ydk813W2np+lbDi5jbW1qqvGMPmVjffly+jVRpMj4QO6axvfzrROFY0FBrVM4rAAzAix5e6n/BpztehBqnCOIADzqXjxl6ofD5jVkwclqEk6NRUTxIgKxNgLEk+W5pw+Myi1VjtFje9Qw3sJNG/kGsmx5jw+rioJKlwGAkSTMLNKxfUHY2yix6Jk996U4phkkWzC//AJqYkTKgGo5noCdSPztVf4li7A/E26ev1vUkC+BiAUAAWGm1R3E4rEi3v9aT4TxLMcu3OnOL1Bvvt+tSQQsUlvd/WpzhHEcpH161W8bdGIIsRuNiKTixljRMk23h3Fl7vMNcvitfe3L31L8N7TpIfFZaxjh/GyFI8vr69Kbp2hZQLHW5+FgKnZkO1wbzx3Ep3THMNqFYTxHtO5BGbT1vvrQotiGrNGfBFira6m229t7dd6sn+HRFO7yOMw0d7jxW6XpdHmZR3aLCObNvby57a6jnTbEyRwZZJpnkNswttp05Ve5OWxijBRVvj5lV+zhu6mxeE0XcqNc1xzN9NioFreztuamcVK74ScIcskV3U6C2mu+nxqs4fGj/ABSPEqVjVvbDG1wxygAbsxuNhyubAXrRosCqSOWItJ4QvUHe46a2rrJ8L+xXgvJGlwrXp4P7lT4TDJi0V2LJCABnkJzNoL5QeXnz+TMSIuOdUOgCgX0Psg/M1YeKYSXFxqMmSSOYgC5C5RfI22otY+vlpVM+0HgM8coxGHPeXAzqu4I023II6VTldmnTrp/2XPiztlshBJqMkwwWE94QQd7n1/Wssm4jxKU2jVidjYEkf6R/Sk8Eca7Mk0+Sxsystmvpy9DVRqsLx0PG5Kksl/f7jSnBccpOtx51aZoou6Cls3U258zVYw3dq5APPS/11qSC6cNcFd7n8zU0mKtpz5VX+G+G3Lp09x+rVJz6W9OlQSGxXEDrUbh8QC+puTp5hV1Onm1h7qTxswFhe5J2t5X+G9Mo5NCw0voDzty9+5oB9xPHgX26/wBvjVN4rjdCCRc/XxrvFsdm0O2vMW+udVTH4y/OgJfg+IOcnl+m1WnhPHu4YuqK0lrIXFwh/iC7FhyvtVD4c5A9d+tOHxdjp7/WgH3GsQWYsxzFiSSdTc7n41DfeNaUxOIuN6i3koCew2K+V/hTJsRqKdYbEYaPCMTmlxUl1A1EUKbXP/zJW5DZfXeGR9aAfYjEHfyoU0kkv6/lXKA9QCJp1B+8XVwGGbw5r8gNqQlCMrYYle9iN0G/hPI33H5U14OoOEliNycPMVHUAn+/5U74nMI8Vgpj/wDEvCbnqL30FjcgC9/juNfjR52zVv5X67fhkVxrsoFh7yTdDmumpy7sL/xEXty0v62qKTvooZlFiVF+dra2v63FKLB+9iOtxcD3/lpamfZ+64Z4wMzRsbC9hYm4118971xKbkt/dncMShLZbNflE3DGMzH+KzU2m4ffbTz526U9QWA+FKC96oto2dKYlh4MosaoP2i9lUOXEqSpXwyHqv4SfS1veK0WiugYEEAg6EEXBHpUWdUjz6cfh9gzub2ukZYbXtfrbWqxx3FQNmEQk7wa7Cw9a2v7UeF95h44IisID5/CANgVA02HiNUKDhkCnulszC2ZgALeluf560BXezXaFxaKa66XFx+evzq+YPGZlF7EfX9KiO0PCo5VFrBkHhI/tUJHi5EjsLkkWB6HbnyA191ASnEsbmZj+E/sk9Af2je8i3+jzqMxnECtwL67fCmEmOuNB4V8K36Dnr6VBcV4pfQE360BziXEeXOolXubmkHlJNzRc9CSSXEV18TTBZK6z0A8WW9OsFFB3crzSEOukUSg3dj+Jm2WNefMnQc6jI5LUm81ALF+VEEmtIZqWMOxsSDoDbQsLXA62uKAk+DYQTyBdQo1Y6bdPftXan+FYQYWC59ttW8tNAPQXrtCDd0neFpGUKL2uraknfUbk29LUjxR2laMz5QyHMq5SCCNb6m4JItSxzpKe7UyC+hIJAvudBYnzNLYfAO7F5Qcy3Hsk33538Qt0tvWq0tzzqcl0/8AB/h8a5XMyKGIFyPPb1rvC4skz307xQQLm/h0OmwGtdwayk5pATbYaDy2+vdzdthSZFfmL315EbAVRJrg1RTdMcxn8tKUrgrtVmhArhNAmoTtHxQRxnWgM4+1rj+dlRNAtxcGxN/0rOcDJiB4oyWQ3N9N+YNP+0uMMsrEnnUdg+Kd2jJ0bN8QB+n51JBPrxFrHvNDbn/aoHE8YymwNhe/LloPTc/E1H47iwJveoLE4q+xoB7xHimbY61EO5O9coAUJOUKPlopFAAGu3otXif/AA/BYLKuXGY+ZNW3hw4PIcmktz5HpaxApBqUwXBGlkiSN0YyBSSCbIWJAVtPaAFza+/lUXWgQSnhsWHjUlXkAnxJAu4RjlVBobADU2IN/SgKzi+Bn7xJDhyzhHyBmAUHUrq17C4115X6VO4HgMkUiJNJG6QguvdnMA0mpBaw18INtdxSnbNEmxi4fDle5OVysZBRLKQSNbBiDc/6acyYgRII0UBdh/e3OhBCdq8cxKougO9j05fXShR8ciOmW+u4fz5jzv8ApQoDfoON4h5MglA3t4RrpoBpr19xqQweLkbLI/eZGbKCWy6EEg5R7ROmpNhfbSozs9hEkm9glRfcAqba9LDXlck+l6nOF4tpEkZggs4FlfOunhYajQctuRtetWSk6SPPxdTVti0uGlaVSWAjtsrE7a+/1o/DsVHnKKxZudzcjU7+d/0pfCJlZkHs6FfnYeWtCYZS+gtbMLCxvz16mqG/A1KPihSCcm6tbMvOxAsdt6bY/jcUQ8TAnoDWe9pu3FkkAPiDhR0UczWa4vtC7m7Enrqa4Lkavx3t+F0Uj3VReP8AappRv86pmJxhbn+dMJ8XyJvQD/iGLF96g5pTe9FaXMaRQ33oBN2J/tS2F4e8gJAso5nb61p7gcMZLm3gW2Y7e1oo9TY+4Gk+IYls1r6C4AAyhRzAHL6vQkf9nuBwv3kuLnEWHi9rLYzSMdkiTmx/iOg3NRfEcUjSu0MYijJ8CXLFVGgux9puZPU0MDwuacM0cbMqC7MAbAevXyGpqQfgBhs+IzZLXAXRiSLgHMPDbnodjQEEzE1ynWJlUsciBRyGpsOWp3psTQAQDnTr7qCLqabIBcXvbnbe3O3nR1mI0oBfheE72eOO18zhT6X125WvV748xkxE8jGyA8tP2cIsw65iwIH/AJArPYBf+NRjsiu59yEfrUnIUkeRGW+SzZjsJGYSPqeVhl05HoBQgccHcpGoNrC5UBQMoc5mvpexI2OwAFRmOx+ckn2BoB1ovEuJX0UnxaadB0qExkv4Ry3oDkuMNgBoBsB560KaUKEnqzsri45ZrqSLozAAHKM9s3LVtF1JJ+FG7GIvd4iMAhVa2vtMeZIHpYDew3PKP7K4uFMVHAsbqxBKmQsT3YQkEZ7EFjrlA0A9bWjhOBWOSZVvlOtiQSWYkt8xvWnI6v0PPxRbr6v9EmJPCCNeX6cqju0vEVhhc31t86dS4lYUu9lHIE/M9b1hn2kdtzNJkifwA7g6N/a9/wAqzG5FI4ljCZXJ2a/M6a3ph33iv0NI4qbNrTdX+vdQkdNMBfrTdjekZX19aLmoSHYgHX8qLGwHnSrYdggcghWJyMRYNl0ax5gaU3vQGqRYWIcERowBIShDbeNpPESeuhHoAKzXiSN3hDKQxO3mSdrbirvwTFF+EvEVJCEPoDfwSM4tb609LtOE4JvvRky/tWBbIbkRFybAsdS4AJJ/DfrQgtvZjAynDLFHF3YQGSS1izuNBc7KAqjzJvsAL0vtKrO7bkk65txv19a1jEcfg4VhAGOeVl8KbFvMm2gPxJB6EjIeJdpnmcuUUDcAALv56nn16VCVKjqUnJ2yCm4dIoLFdBvyI91MDUtPjWIIvoeuo+O9RTCpIOUKFcoCydkW7tMRMQT4VhUDctM40BOl8qtvUni7QIVKd43tSHXLnY6lrakX0AuPU7VH8Al7uDMR+Iuu2+XIDr08XxqMx2NeQkFjYm9r6XAsDbrb50IEsROWJY6dAAAPgNAPSmTmlJXpGhIYUK4KFAenuzHCljxffRlpLlld2tlFxfKgN2yjS7E6kAC9XqKeO5sdeZ/81XuDYVu6VQt1FvaG469CdtTfa2u9SU8MqreCNGYbCRzGp11u4jc6D/L8KtyU2ZMNpcGWfa12tUzPFG2YRAKbbZjfP7wLL72rGMbis5J51vfabsbw+HBSY/GwOsgUu0S4mQguxsiZso1YkAnLpc72qpdg+yOA4z3oTDPhFhKlmXFGV2zBrKqvGAo0uWIPQDUkVGpGUrJpVn//AMwmHwgxWNkKNILwYZbd9JrYO9/3cfnbWrd2h7MYfC4h4YOCY/FIhA77vJ1DGwJy5IiCAdL31tU72o+zbBfchO6zQY2VVEcJxHes07gLHETILv4iASLWAJvYXqCTCGajYdwHUsucA3KkkA25EjWx8q3bjnYDg3DlwaYsOzzuImfvWUXyeKQryTPlB6B78qje0v2LBcXmilTD8PCB5JJXBMZGjKMx1vobkgC510AIGT8W4tJipM8pGgCqqgKiIPZREGiqOg9dyTTBvKvQPZn7OuDYuN5Io5mgj8AneVlEpQftGVdPADpmsASGsLC9Y4vDYsZxIQYMd3DLMI4s5Jsl7Zzmsb2GbLvrYUB3hmO7tfB+88Kp47gMwzFivxNtr2872Ds3i0gR5G1t4iT7THYAnqWv/uq59pfs1wfDYo2jweN4jK7WIR3UKALliYYzlF7AA7666U3wHZqKTDM8/BcZAg5nGItlXcsMQ0bKN9xY70BlfHONvipTI5vyUcgPL62AFMe9rcuF/Zdw6LAfecWrqzAyKJp+5yq5/YRyNoqvlKBjb2idNqS7LfZ/w/GM/wDw8HdoPE2H4k2JYE+yCixi17HUnkd6Aw5pKmsR2Ykiwa4qdliWT9yh1kk6kLe4Tnc/qL672e+yvhuIxWKKicwQkQ5Xcq3fjxyWsA2QI0YF9yz8gKoPaHsVisRxFo8Pg8WsBkEUckyTMAoOUu0jjRCbtvsaAoFLYSHOwBNhuT0A3reeN/ZZw1ZcNhIVczysGdu9YlII7NLIV2GbRB5yabUnxn7M+Hfe48LDHiAoTvcQ8TGRlViVhSzXtmKuSQCR3Y08VwBjGPx+Y2UWUWAHkNBUfnrceIdhOGo+SHBzyW0JlXianNtvHhWW23iBtQ7R/ZNBeCOKHupJZFW6YppLKPFKSkkQJUIrWII1y9bUBhjGi16C7UfZpw7DBBFhZZWbUgtjSoUf5sNh5db8jas+7bcKwuFg8OCMckhyo5kxwy2sScuJwsStppYMbXBtUgz8VyjILmhQHt6OMDao/tHxdcJh5Jm/CNB1bZR7zpUkGrI/tf46skiYVWNo/HJYX8RHhX2hsNbf5l6VXkn0xs16DSvU5441x4/Qz/jeITFM7SrMA7FyqznICTfRXRreVRcXCMOpDJ94UjYidAR7xDUgsaHTMxPQIP8AuqzcR4RCgRGlOXCoWmCqLtNIcuUvm/iCraxsIpCOoywnkle/B9LrNJ2fpuhd1bk6St3+yuwYBphljxuKjk/Ckk91fyD+AK3k1gf4r6VEp2alSQvPie7cHTIxln/5Wsh12ZwfI1MrBFzkb/av/dUlheF4fuZJXkkCg93HlUEmQ+LQZtQq7jqy1MM05fCuSrV9k6LDeaTkoLwXn8m/fzK3jOHxS27x8VJbbPOrWvvvEbXtRpsIki5ZJMW6/wALYkEabaGIirPjsFBHlgDteO+c5QS0pPjuc+y2CAbDKxHtUTCcLildY0dizkKBkXcm38dcSyzTpM0YdFoZYlOWKvHmXBBYzh8cWCZ+9xiIT3caCcMhAF5CVyKMviVbA6l/I1RUhvWz8dgwRmSLvXePDILxiMPGzalM+VvxOTIQRqNKjMDwrAAgvfuwbsfu67DcXvpfa/nWpScUk02z5ueLFlnOUGoR8E74/JS+CnFzSRwxTzAuQo/auAOpNj7IAJPkDU5xDhMchIJxkqgnKZJr3HI5WiNiRy5Xqz8O4Xg48+KjkN5WZYh3UeVFDAuVTOV/9MH+cVJR4xf/AKlx/wDhiHyaq8uWnSZs0Gji4ueSHUnxbkv0mVDCcDXEHLM+MMSgyOWnzAKguTlaKxbZR5sKh+G8DxHj7l5IlAzECRl8gDltdtbbVrbRQyIsUmIYtIRJ+7S4XXKLK19fa56ZansPwjCkkK1k08Pd22FgSSLk7nXrXUJSrfczamOF5PgiopeVv9+9jAYeA4kOTG0odjqVZgzEnmQbkkn86suK4A8SokuKxjSFczjvygW/sixDG9vFqdmWtzwfDsLGBIMnh/Fpuf11qv8AFeD4J3Z2l8TG5NwdT76jLOSjtyRpIYXkvJFuPrz6GNRdnkjYtG+JVm3KzgMb66kRXOtPpuykayyytPix3UYDt3gzma1siy5dgxVNvwOdrVpvDeCYUP3iyEhCCNBbNrl562tmt/lqP7XphvDAHKhDdgFBu5GlyWGoBPvZq4hOag5Sf0NmTBp8ueGPFCkt5c3Xl78zMyNP3+OI/wDu/wD+VHwvA4yrzCTGI5IjRllDszGzNfLGCVVBc67lBzqb/wAMgJCrI5LEADItySbAD9puTVhGEw2HjEolLGAd3H4FKmZiSXHj8XiGbl4YlHqwzk23J7I0dpabSQxqGDH/AFJOlz99yk8VwiwytGMTjny2DH7yF8f4hYI2x8O+4NMH4VHiXRCcVIxOVc+IVrFvWHQdfSpSXDQbmVyeZKqSf+eksdNDhsM8neSB5s0MREakgEDvnA7wfhbJe+8h6aRDLOUqNWfQ6HTaZzlC2l49W7KJxJIkncQlniViqs1iWA0zaC1ibkabEUKcQQ4UmxmmB/8AYT59/QrYfI0esX4gVQlFzEAkLe1yBoLnrb86wTHYTEySPJJFLndizfs3GpNzbTbyrYg/skGwO59RsDVD+0XiOGHEcKmKyvh0ivIHWRrB2LeERMD3hyBQToM1yNK61Gn6qdl/ZPa0tI5VBNuiB4PF93LYmYZBEP2ecEZpWv3ehGoWxc/yDrTfvjLh4xETLnZpZSpLnvAxjVWG65UFxffvWPOmZxPCpcPGZsK0DSzEM+G70LDGpsoZ5s4kYgljkF7KBYG95XEYzgCxsYo4nbxELJ97zWUZY1BCWuwXMST7TkXsBWdYUodJun2tOerWplFOlSXl8yNGBkuB3b3JsLqRqfWrHiMTh4pI4kmR3w0bMiXsGmBuza6E5zmA5iJQKpfY+bheWQ48eKZ2QBRLbDx927CRcp8ZMhRQtyQFJNTGEn4CIEXKc4DXeQTZyWbu1Zsl0AVS0pVQdo1uxzXnHiULJ13a09X0qUUop3XmNhE/8LfA09THrg4HmkJEkgaGJRowGW8ri+3hIQH/ANRulOMTiez5AULGoLrqv3wkRr4mu5RWBawTRX9vla4Ji8ZwHwkJHdcz5UXFENZcsaF2yGxZsx8O0Z1ubVzDAouy7V9u5M+F4lFRvxvwKrgu1CpEEZHvmaR2DDxO2l7HYBQqgfzH8VqWn7VZoGgVcneuC8pYkhF9kBQNrlid76dKsIm4Gruv/Dvh8uSMiPHHE5jZe8kdiqWBLOQo2AAFM8djeCMjyxQskkYljjw571lmJIXDzM5NlyqWZluLkeWtvRG+rxPL/i83ddzfw+VL6/UlMbhpC+WGN3hjAiiZAXUomgYOos2Y3ckc3NDC4Zw2adHjiQF5GKsvgXUgXt4m0UebCorseeDx4ZPvZjed3Jkzriv2aAhVVREmVjYFibjcCpCbG8BWNmijiZzncK4xlxcnu0AAI0ULc57Fi1iBaqHpk3bZ6i7clHF3cYJUqTv8jLC9rfHPI6nvJtAymwjQ6Mqgj+GyeSg06wnadUBkUMWXRcxFg5Bs2m+W1/W1LNi+BjvFBhZDZY2EeNMviChnkJKqCGLNZOQUAE0XFcT4JJ3mGAbDpIO8+8KszGN1kCpH3ZuTeIEsbEBnNvK544t2zzMeryQi4Rez54JqbjTS4aFIM0gN2cKc7Bl0AZU1ANy2vUdKjJJ5hvFIPVWHzFGgx3ADqY0IOZitsW7gC+RAhULewFz3gBLMb2tVZ4DjMEYpTiTAswKrDFKuKMCrqXY/d7sx1CqGbSxJuaqnp1J3Zu03a3cY1Du0/nfJesFxtI5u47wZ4FYlcwCyz5czLmJ9kELH55Wt7VQOIjnJLMkrMxJJKNqTqTtzNKLxHgVx4IipKh7nGJYIAGeKLu5B42LMFMi6BASDeonhLcK7ySUFQ5S8ccqYhoA0khGVkhTOGjhAv42VmfQgCpngUklfBxpO1ZYJTm4puTJDD4j7sDNNdGJ7uIHRszDxOAbGyLz/AInSlOJM0kcKw55IgmcEXa7v7VwL5StgmU6jITzofeuBg3McBayo9/vsSEgFpHjURymxzBQrFT4CdLioiH/B2nkkLBVtIYo3E/c3UiOASLEhk1AMrFXN7hdNanuV0dKJ/m03qv4mUU6VJeXvf7jiLhkrMq92y5iBdlYKLm1ySNAOZqpdq+JrPOe7P7GId1Fyuik+IjkXYs5/mtyq8xYrgZUF0gMyLY5RjY8O7MxJIBWR/AoAFwAS7G2gqkdrp8M+KkODQJhxZUsHGayi7EOxIJN+mltAb1OPEoHPaHamTWKMWqSIUJQo60KuPLPVz4UxhQdWI1Ua5QeptodRpXnv7S8SzcSnzeLKyrbUXCotxpr1+NegppszXtl20G3Xblvz8r15y7VM2J4jP3YzGSdlUdSGyDU9bbmr8t9KsyYEup0Icf7UTYxlMtgsa5Yo0AWKNedktqTuSTc/AVBkVLdpOEphZBEJ0mkA/aGPWNHP4A/4yOZGl9ORqKqg1haFdtXKAMBejxR86EKXueQ+fIUtD066+8f2oAuW1cC3pyE/rRANulAIgbg0k6FT9bU8MdJO2woAkTZTm3tr7+XwoijQsfQev9v6V2U5m0Fr8rn5ml4og72v4FG/pufeaA7H4Eud2+VNHa5pfGyBjcbfnTagDwxFmCqLkmwp3PhwLWIsFzAj1095/UV3CR5Uznd7qv8ALsx/T/dSsUI9/LpQHJ3YxsrIrkaiS1nW1tyPaFutIYLAF9WORObHXboNyamOH8Led+7TzzNyCDf1JvYDmTT3tVwyQJE3dGLIBCy6/h/dsfMg2v5CgK9MFCEKPCX3PtWUXF7db/kKZE1O4Dhj7mMsv4h1A3N+RvTLE8MJZhEC1vw/iAv05+ooCPBoVxlINjoRyNCgPUAwEskUmQrGACokc2RL6Zjci+U62P5Vifa+PBhhhuHAyhTaTEtq00h8JCaex6aE7dTa/tq4s7vDhA9owveMi7XuVW4G50Y69ab9hOCRR4dMTIGzTOYEceLuksbvbZXJS2Y7BhXeSTbKcMFGOxRn7PSJh/vBjYxZimfSxK6HTe1wRfa61CSpatX7ecTjj4cMOFKXYJDESA4jQgqzr7QByk2I5rfa1ZTJJeuC4TBoEUeMX/rR3F7KOtvjQBxYBV959W2+At8TQVNxz5HzG1GxBBk02vp6DQflTh4vEwtsfhcfRoA4F1zW8iOhFIqCKcOuS5FjpZh18/UfoetMzJl21H1yoBS1rmmbnS/Xb6+t6PNNcgcqIfE1th+g1J/WgAvhW/M6D05n9PjS0hyRhfxPqfIchScdma50Ua+4bCiMTI2vP8h/QCgDIuVcx3Oi/wD7H9Pf5VzCw52trbdiOSjUn4VzES5jpoALAeQ/U7+pNPcMe7T/ADONfJeQ951P+mgDMQ7Ei4UaAH2go0X8tz1vR1bXTl5cgPrSm5e+mlTXZbh4lxChiWUa5epvoCel/lQg1T7K+y4CZ5ha5zkH08N/QH4k1Ndukw7fwsMmY8/3bqQQOo1ruKLQYfJcISOZtceXWsz4nxxDDKVls+Vu5FiTIo0Z+iroSL6nKeVAXrE9n4pCThyHXfLbxDTa2h0rKO3GFSCZViYhrXOpBXy63p3g+2zLIGclHA9tb6nlpy13qqcV4k88rSSNmdjq3X4UBJph5MT4ntI1rEscrf7hufXpXKb8PxoVTr/ehQF1+0OHveJ4g62jVUHLaMH/AKmNLntHFgo44opZXCKLr0OhAzHb0qP7d4gx8QxQNwTJc23tlXL6aWqlYnF30A0H18fOjCWw67QcXM7g5FjVRYKDe5JuzEnUk+dQ1KywOurKw9QR86TC60JD7D11p1hFUm7XsNTa1/O19L2psd/rlTmDmLX0/SgEgbyabX01/Wn4e2ZurZR6bfpTCJvHejYp9FHle3rrQDjGSW0F7mmuISw315+tHR7jMd9h+tNpW1oDhGnnQvYevyrm5owGtz6/2oA0hsuXnuf0FBTlU6atz6AHX4n5edJjU6++paXhBEH3mV1jD6RR7ySW0uF5Ri3tn3XoCLgjzHyGp9Kdxq8r5VVpHOyqCdtdAKRJyrbmdT+g/O/vqZ7J8WbCyOyIGZlyZzvHmYDPtrqRpz0oCHWK+ysutr62B6Grx9nUaJIGmYDxXBPlca9P71VuKRP30kAJYrI/ivq3i9puV6s0HDSIs7M4jyFbplJuANweV77a3tQgfdtO0y4ubulk8CsczKdo1Us9iPK49TVR4djTiMXmeyhkdFUbIvcuqKPIaCosS5Vkt+Oy/wCkHMdfULSnATbEQ62u4F/U2/WhIzY0SlcVHldl6Ej4G1JUB0GhXKFAaN9o3FFxct4YRHGNSd5JGChcznkAoAC8h66VPh3dxyq0uoXxWAuCRsDbz+VWbjDeAMFuG/DoLa89dapuIhYm557Dr/QdKhEtU6LHN2khlmPe4b7wndd3GmbuwpK+KTQE57gf821xY+I4pgJCzf4ay2BPgnZVW/s7LsNdTroKhMJhMo/L+v15VNJj5Dhmwq5ViuXbKtmduWdtyotoNPfpaSBJeMYDMG/w8jYkfeGtmBBta1sp1BFtiNqPFxLh9hfAPmvbTEyZQLC9idSSb6aaW9arDG1dV9R60Ba8Pi+GkBhgwpNrBsW5scxJBXIbrYAe+u8RxXD5A4GFRCT4WXFMCu2ljGRbwgC40zNVPjNiT0pK9AXRp+HkErhY9LgA4yXTcLYZdRsd+uuoAcdme0mFwRYjCxs7zFmMn7QLARdI4y41J5udx+VSThcojWaSNlibRWIsGIGgW+9/LoehpDGYqSViZGud+gF+g91QBbjWIjfEzSRLkjaRmRR+FS11Hwpi5rpOg8qKKkHTtS3eM7F3Ja3U/Aenl0FIUq+gy/H1oDr7X6mhnPIkenrehK2i/XM0kzUA5wUpVtCdd/OtAXG4WLASZmzzulsn4FJ21G77aDQc77VnkIHXWplcQGiJkNo0ByLzeS1h7h1oQQDGuwPlZT0IPwN6JXQaEi+PfNI5ta7E29TTejzSlmLHckk+pNzRKAFChQoC38b3l+utMJP3vw/6VoUKhcEy5F+S+/504h3b0/ShQqTkrOI3+PzokW4+udChQkH8VJVyhQGyfbF+54P/AOwf+iOsgTdaFCoB3Ebn1NJ8qFCpAItx60KFCgDPy9KIa5QoA8e9L478H8ooUKAa0KFCgBQoUKAFChQqAf/Z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pSp>
        <p:nvGrpSpPr>
          <p:cNvPr id="232" name="Shape 232"/>
          <p:cNvGrpSpPr/>
          <p:nvPr/>
        </p:nvGrpSpPr>
        <p:grpSpPr>
          <a:xfrm>
            <a:off x="842959" y="1066799"/>
            <a:ext cx="3578225" cy="1506278"/>
            <a:chOff x="1245591" y="2667000"/>
            <a:chExt cx="2907308" cy="1371599"/>
          </a:xfrm>
        </p:grpSpPr>
        <p:sp>
          <p:nvSpPr>
            <p:cNvPr id="233" name="Shape 233"/>
            <p:cNvSpPr/>
            <p:nvPr/>
          </p:nvSpPr>
          <p:spPr>
            <a:xfrm>
              <a:off x="1245591" y="2667000"/>
              <a:ext cx="2907308" cy="1371599"/>
            </a:xfrm>
            <a:prstGeom prst="rect">
              <a:avLst/>
            </a:prstGeom>
            <a:solidFill>
              <a:srgbClr val="F2F2F2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Gill Sans MT"/>
                <a:ea typeface="Gill Sans MT"/>
                <a:cs typeface="Gill Sans MT"/>
                <a:sym typeface="Gill Sans MT"/>
              </a:endParaRPr>
            </a:p>
          </p:txBody>
        </p:sp>
        <p:pic>
          <p:nvPicPr>
            <p:cNvPr id="234" name="Shape 2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45591" y="2743378"/>
              <a:ext cx="2884091" cy="11868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5" name="Shape 235"/>
          <p:cNvSpPr txBox="1"/>
          <p:nvPr/>
        </p:nvSpPr>
        <p:spPr>
          <a:xfrm>
            <a:off x="2373159" y="3048000"/>
            <a:ext cx="6297690" cy="180235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935" b="-8445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 descr="data:image/jpeg;base64,/9j/4AAQSkZJRgABAQAAAQABAAD/2wCEAAkGBxQSEhUUExQWFRUXGSAXGRgYFxgZGBwaGBgdFxgdHBgYHCggHBolHBgcITEhJSkrLi4uGB8zODMsNygtLisBCgoKDg0OGhAQGy0kHCQtLC8sMCwsLjcvLC8wLC8vMiw0LCw0LC8sLCwwLCwyLC8sLSwsLCwsLCwsNCwsLCwsLP/AABEIAREAuAMBIgACEQEDEQH/xAAcAAAABwEBAAAAAAAAAAAAAAAAAgMEBQYHAQj/xABHEAACAQIEAwUFBQYEBQIHAQABAgMAEQQSITEFQVEGEyJhcTKBkbHwBxRCocEjM1Jy0eEVYoKSJKKy0vFjc0NTVHSDwuMW/8QAGgEBAAMBAQEAAAAAAAAAAAAAAAEDBAIFBv/EAC8RAAICAQMBBgYABwAAAAAAAAABAhEDBCExEgUTQVGB8CJhcZGhsRQVIzIz0fH/2gAMAwEAAhEDEQA/AO9ksSJXCE2jxMfdk+bC8Z9Q4X4mnWC4pj1jaGKUIsQOZ2ABRcwW2cKWtmOwF6q3Y7N3fd38cT2HW3tKfTX8q0CB4mxM0hdVimiIkzEKFcgMbltLZ+e1bnHa2eVGVPpRn3ayIxrd5RLnTP3gztzIN1YZ9CCDf5GsxmfU2OnSrh274wxKxLKWyE6BAqANr4WvmY3vc2sLaHWwpdZJ7s9HEmo0wVyjObk0WuSwFChQoAUKFCgBQrtq5QHa5QrtqA5QrtcoAUKFdoDlelPsR4wcVw5Y2N3w57k/ye1GfSxy/wCivNlq1T7A+ImHGlL+CdcjD/Mt2Q/9Q/1URzJbG44XCfdllsQQz51A3F7Br1iPbnAH75Kbe2bj4/OvQk5OlrWv4r9OdZT2w4Ue9D6FAbA9dx8NBrV+J2ZM66argoSYHJH7taFS2MiuLctudCtBiInsdxRYpY3a57yPI38yaD5Uy49xku5K5V9QGbflmNgf71LcJ4SYcTPgpgA0b5kJH5jyOh99Ts3ZPCQQtisS0khfN3cMdlBK6eJzoNevLka5n/YW4/8AKYriXuxNySeZ3pKnOPJMjHKFuScoAAFzsAOlFGFa17cr+4b/ANaxHqiFCu2p/hMFn050AxCGlFw5O2tTWH4fYi2nX1+uVWjg3ABOCQdeeg35+tAZ+2DYcrjrRsNhM9xcA8gdL+/rWlQdmLGxXby09bcvr3DjvZ+JUzLGA1tgx/v8DehFmXzQshswsaTp7j1IJHT8qZ0JOUKFCgBS+FwrSGyikacQRtbNY5Nj0NAGm4e632NuhB+VNrVOjBKUDRjI489DzAIvz/SmGOi2YC19COjDegGarV7+zO64hHGhVgfgb1TYY71dOw65Zl63qUcyZ6VxEJJDprpYqfZZT+tR/EuFoyHTQ/EGpLh0l40/lHytS8sQZSOtSpNM4ljUkzPuI8LgyadN6FSPaHgVlujN56jQc7Lz99CtSla5MMotOmjPe3sjQYjh801lxBiCTgEE2vZS1uZqaxGHM+BkiAzMh7xTporjI++vQ7c6yDCzyTtJ3rs7nxZmNzceZrWfs+4nnEJY+EjuX9/g/wC01K3gVzfTkX2Kpwj7N2kMkzNHGi6d5K9kD+0bX1NtAPQ3OtHxacMXDoHlklxAXLkjQZVK6AMx3HI2OoPOrUOGo0OIwGNm7vLiO9jkCljYaZSAN8vzpPAcP4bhj+xwzYlxtJiDZb9QlvmBVbx+CLln4bav34GFPEQ1jvU92fgzEKdGGx/tzFSfbrDlsa8mVVz2NkFl9kCwHTSnvZXBm9yBWVnop2kywcL7NLILlasvZ3gAgYtvfnpf0NS/D0GQWsPr50u0saDMzgKOtEDi8IuTpa5+r3oS9ngRY6i99dfX40+4NxuCY2R1J231qbyA0BR8R2Dw8q2MY+FvlWZ9uPsubDqZYLlRqQdbf2r0RGtJ4vCB1KkXBFqA8XvGRcEbb0Wtg7f/AGdtG7SQr4DflfT+tZPisKUaxFSBAGnmEmI8AIAP8W1wOo67U67O4UyTWW21+fp9etJY+FFlkU3GUsABtcEAanlv+VAP+E4nMWQi3P4XP9vfTjiWEzXsOh9+UA/E3pp2Yw2Z3bkBbbcn+1T5QFz5WHw/80IK7gYdauHZnD2kVvOohcLlk8j+tXjs3gdb9Pz6V3ErmbH2fbNCh5gWqTqJ7Ofu7VKkVw+SyPBTeJxSzzssRIHMn2QBpf0+dcqV4lhCFKgHKd9dDQrQna2MLST3R5tw0XdyI23I1Y+znFBhpJI2vlcgrYXs22w+tK0bjfFMJhoiyYCFiORCk+p8P61EdqYsPLDhuJQIqZWWOVFAAGbbQcwTb0I6VdGVPgzzhabTsmO0FpO6mAuJkBJ/zAWYW9wqH7q1T0QLYSQDxNEe9UDfKdGA+dSOFwbokZw8UZLIGaZ7EhvxAX9m1T19Ko57tzlfr79TKu3WCKhHZSAw0JBF7HlekezvEoQlnOUirJ9pvA8RiVjaGYYl1uHj2FjtkY2W+m2lZPxLgWKQKGikVjoFKkEjy61gkn1Ns9bG49CSe6RfeM9uY4FCx+MkciLD66VTMX2ixOKb2tPgPj/WotuzWJC5miYc7W19fypmuFytlkUg+Vhry35VB2aRwBhBYtMnUgML+nr5/Q0rgfacNlXMDy3/AFrPeHLgpCgTDxhQACcguTbfa9qtOC4BhRZ40Cn/AC+G/uFSQaZhZcwuKdCoTgGiWqavUEjHi0YZCDWBdsOzF5MyDUG9hsev15Vv2N8QNUzi/CM5v6/CpRBiOE4eYcQGGgOnuIP5gr+VI4zhHe4nVrZtSbjerbj8CXxhjXaNQWttdrka/wAoP+4VHcT4WkbZyLc7/OgH33GHDw2j5bk8z8qY4SP8R5m/xo+AR8SL2IjXX1NPpYwABrUkHVwgb1q29n0sAG6/oP71VsLLerbwSYH3bcq7TOZI0nglsgsbk6mpOoLgkunQVO1XLk6jwI4xLo1+lCm3FZ8qH867XcOCrIrZTeEcUwuMOX7jlRiUz5QxBtpfKNvOq52o4cMJwieG/tYvKDtopBH5LVyn486+FckQ6Kov+en5VHS8WkXDM8kMeIAvIFkAvm300Py51oqXtmRyj57+dDXsHxFXSIkhgR3bHWx/CdDra+uvwqcg4Y/jQBrKSDqQp6XubW0v7x60h2cxUeOwqYhY44GDFZAugUD4X0t8af4o/wDGRMLmKeJ4mOts66qSNhcAj4VDluIwSSvjw9RGDB93NHG4uJLkFfZ8I2J5GojjIR8Th8i20JK3vY5rbnrapji5eKGKRQMySgi/8BFntfyvaoBcWZsar5FUKoUKuvMnU8yb71VkdqzRgSUqLNxHh6kE25fodvOsm7Ydk813W2np+lbDi5jbW1qqvGMPmVjffly+jVRpMj4QO6axvfzrROFY0FBrVM4rAAzAix5e6n/BpztehBqnCOIADzqXjxl6ofD5jVkwclqEk6NRUTxIgKxNgLEk+W5pw+Myi1VjtFje9Qw3sJNG/kGsmx5jw+rioJKlwGAkSTMLNKxfUHY2yix6Jk996U4phkkWzC//AJqYkTKgGo5noCdSPztVf4li7A/E26ev1vUkC+BiAUAAWGm1R3E4rEi3v9aT4TxLMcu3OnOL1Bvvt+tSQQsUlvd/WpzhHEcpH161W8bdGIIsRuNiKTixljRMk23h3Fl7vMNcvitfe3L31L8N7TpIfFZaxjh/GyFI8vr69Kbp2hZQLHW5+FgKnZkO1wbzx3Ep3THMNqFYTxHtO5BGbT1vvrQotiGrNGfBFira6m229t7dd6sn+HRFO7yOMw0d7jxW6XpdHmZR3aLCObNvby57a6jnTbEyRwZZJpnkNswttp05Ve5OWxijBRVvj5lV+zhu6mxeE0XcqNc1xzN9NioFreztuamcVK74ScIcskV3U6C2mu+nxqs4fGj/ABSPEqVjVvbDG1wxygAbsxuNhyubAXrRosCqSOWItJ4QvUHe46a2rrJ8L+xXgvJGlwrXp4P7lT4TDJi0V2LJCABnkJzNoL5QeXnz+TMSIuOdUOgCgX0Psg/M1YeKYSXFxqMmSSOYgC5C5RfI22otY+vlpVM+0HgM8coxGHPeXAzqu4I023II6VTldmnTrp/2XPiztlshBJqMkwwWE94QQd7n1/Wssm4jxKU2jVidjYEkf6R/Sk8Eca7Mk0+Sxsystmvpy9DVRqsLx0PG5Kksl/f7jSnBccpOtx51aZoou6Cls3U258zVYw3dq5APPS/11qSC6cNcFd7n8zU0mKtpz5VX+G+G3Lp09x+rVJz6W9OlQSGxXEDrUbh8QC+puTp5hV1Onm1h7qTxswFhe5J2t5X+G9Mo5NCw0voDzty9+5oB9xPHgX26/wBvjVN4rjdCCRc/XxrvFsdm0O2vMW+udVTH4y/OgJfg+IOcnl+m1WnhPHu4YuqK0lrIXFwh/iC7FhyvtVD4c5A9d+tOHxdjp7/WgH3GsQWYsxzFiSSdTc7n41DfeNaUxOIuN6i3koCew2K+V/hTJsRqKdYbEYaPCMTmlxUl1A1EUKbXP/zJW5DZfXeGR9aAfYjEHfyoU0kkv6/lXKA9QCJp1B+8XVwGGbw5r8gNqQlCMrYYle9iN0G/hPI33H5U14OoOEliNycPMVHUAn+/5U74nMI8Vgpj/wDEvCbnqL30FjcgC9/juNfjR52zVv5X67fhkVxrsoFh7yTdDmumpy7sL/xEXty0v62qKTvooZlFiVF+dra2v63FKLB+9iOtxcD3/lpamfZ+64Z4wMzRsbC9hYm4118971xKbkt/dncMShLZbNflE3DGMzH+KzU2m4ffbTz526U9QWA+FKC96oto2dKYlh4MosaoP2i9lUOXEqSpXwyHqv4SfS1veK0WiugYEEAg6EEXBHpUWdUjz6cfh9gzub2ukZYbXtfrbWqxx3FQNmEQk7wa7Cw9a2v7UeF95h44IisID5/CANgVA02HiNUKDhkCnulszC2ZgALeluf560BXezXaFxaKa66XFx+evzq+YPGZlF7EfX9KiO0PCo5VFrBkHhI/tUJHi5EjsLkkWB6HbnyA191ASnEsbmZj+E/sk9Af2je8i3+jzqMxnECtwL67fCmEmOuNB4V8K36Dnr6VBcV4pfQE360BziXEeXOolXubmkHlJNzRc9CSSXEV18TTBZK6z0A8WW9OsFFB3crzSEOukUSg3dj+Jm2WNefMnQc6jI5LUm81ALF+VEEmtIZqWMOxsSDoDbQsLXA62uKAk+DYQTyBdQo1Y6bdPftXan+FYQYWC59ttW8tNAPQXrtCDd0neFpGUKL2uraknfUbk29LUjxR2laMz5QyHMq5SCCNb6m4JItSxzpKe7UyC+hIJAvudBYnzNLYfAO7F5Qcy3Hsk33538Qt0tvWq0tzzqcl0/8AB/h8a5XMyKGIFyPPb1rvC4skz307xQQLm/h0OmwGtdwayk5pATbYaDy2+vdzdthSZFfmL315EbAVRJrg1RTdMcxn8tKUrgrtVmhArhNAmoTtHxQRxnWgM4+1rj+dlRNAtxcGxN/0rOcDJiB4oyWQ3N9N+YNP+0uMMsrEnnUdg+Kd2jJ0bN8QB+n51JBPrxFrHvNDbn/aoHE8YymwNhe/LloPTc/E1H47iwJveoLE4q+xoB7xHimbY61EO5O9coAUJOUKPlopFAAGu3otXif/AA/BYLKuXGY+ZNW3hw4PIcmktz5HpaxApBqUwXBGlkiSN0YyBSSCbIWJAVtPaAFza+/lUXWgQSnhsWHjUlXkAnxJAu4RjlVBobADU2IN/SgKzi+Bn7xJDhyzhHyBmAUHUrq17C4115X6VO4HgMkUiJNJG6QguvdnMA0mpBaw18INtdxSnbNEmxi4fDle5OVysZBRLKQSNbBiDc/6acyYgRII0UBdh/e3OhBCdq8cxKougO9j05fXShR8ciOmW+u4fz5jzv8ApQoDfoON4h5MglA3t4RrpoBpr19xqQweLkbLI/eZGbKCWy6EEg5R7ROmpNhfbSozs9hEkm9glRfcAqba9LDXlck+l6nOF4tpEkZggs4FlfOunhYajQctuRtetWSk6SPPxdTVti0uGlaVSWAjtsrE7a+/1o/DsVHnKKxZudzcjU7+d/0pfCJlZkHs6FfnYeWtCYZS+gtbMLCxvz16mqG/A1KPihSCcm6tbMvOxAsdt6bY/jcUQ8TAnoDWe9pu3FkkAPiDhR0UczWa4vtC7m7Enrqa4Lkavx3t+F0Uj3VReP8AappRv86pmJxhbn+dMJ8XyJvQD/iGLF96g5pTe9FaXMaRQ33oBN2J/tS2F4e8gJAso5nb61p7gcMZLm3gW2Y7e1oo9TY+4Gk+IYls1r6C4AAyhRzAHL6vQkf9nuBwv3kuLnEWHi9rLYzSMdkiTmx/iOg3NRfEcUjSu0MYijJ8CXLFVGgux9puZPU0MDwuacM0cbMqC7MAbAevXyGpqQfgBhs+IzZLXAXRiSLgHMPDbnodjQEEzE1ynWJlUsciBRyGpsOWp3psTQAQDnTr7qCLqabIBcXvbnbe3O3nR1mI0oBfheE72eOO18zhT6X125WvV748xkxE8jGyA8tP2cIsw65iwIH/AJArPYBf+NRjsiu59yEfrUnIUkeRGW+SzZjsJGYSPqeVhl05HoBQgccHcpGoNrC5UBQMoc5mvpexI2OwAFRmOx+ckn2BoB1ovEuJX0UnxaadB0qExkv4Ry3oDkuMNgBoBsB560KaUKEnqzsri45ZrqSLozAAHKM9s3LVtF1JJ+FG7GIvd4iMAhVa2vtMeZIHpYDew3PKP7K4uFMVHAsbqxBKmQsT3YQkEZ7EFjrlA0A9bWjhOBWOSZVvlOtiQSWYkt8xvWnI6v0PPxRbr6v9EmJPCCNeX6cqju0vEVhhc31t86dS4lYUu9lHIE/M9b1hn2kdtzNJkifwA7g6N/a9/wAqzG5FI4ljCZXJ2a/M6a3ph33iv0NI4qbNrTdX+vdQkdNMBfrTdjekZX19aLmoSHYgHX8qLGwHnSrYdggcghWJyMRYNl0ax5gaU3vQGqRYWIcERowBIShDbeNpPESeuhHoAKzXiSN3hDKQxO3mSdrbirvwTFF+EvEVJCEPoDfwSM4tb609LtOE4JvvRky/tWBbIbkRFybAsdS4AJJ/DfrQgtvZjAynDLFHF3YQGSS1izuNBc7KAqjzJvsAL0vtKrO7bkk65txv19a1jEcfg4VhAGOeVl8KbFvMm2gPxJB6EjIeJdpnmcuUUDcAALv56nn16VCVKjqUnJ2yCm4dIoLFdBvyI91MDUtPjWIIvoeuo+O9RTCpIOUKFcoCydkW7tMRMQT4VhUDctM40BOl8qtvUni7QIVKd43tSHXLnY6lrakX0AuPU7VH8Al7uDMR+Iuu2+XIDr08XxqMx2NeQkFjYm9r6XAsDbrb50IEsROWJY6dAAAPgNAPSmTmlJXpGhIYUK4KFAenuzHCljxffRlpLlld2tlFxfKgN2yjS7E6kAC9XqKeO5sdeZ/81XuDYVu6VQt1FvaG469CdtTfa2u9SU8MqreCNGYbCRzGp11u4jc6D/L8KtyU2ZMNpcGWfa12tUzPFG2YRAKbbZjfP7wLL72rGMbis5J51vfabsbw+HBSY/GwOsgUu0S4mQguxsiZso1YkAnLpc72qpdg+yOA4z3oTDPhFhKlmXFGV2zBrKqvGAo0uWIPQDUkVGpGUrJpVn//AMwmHwgxWNkKNILwYZbd9JrYO9/3cfnbWrd2h7MYfC4h4YOCY/FIhA77vJ1DGwJy5IiCAdL31tU72o+zbBfchO6zQY2VVEcJxHes07gLHETILv4iASLWAJvYXqCTCGajYdwHUsucA3KkkA25EjWx8q3bjnYDg3DlwaYsOzzuImfvWUXyeKQryTPlB6B78qje0v2LBcXmilTD8PCB5JJXBMZGjKMx1vobkgC510AIGT8W4tJipM8pGgCqqgKiIPZREGiqOg9dyTTBvKvQPZn7OuDYuN5Io5mgj8AneVlEpQftGVdPADpmsASGsLC9Y4vDYsZxIQYMd3DLMI4s5Jsl7Zzmsb2GbLvrYUB3hmO7tfB+88Kp47gMwzFivxNtr2872Ds3i0gR5G1t4iT7THYAnqWv/uq59pfs1wfDYo2jweN4jK7WIR3UKALliYYzlF7AA7666U3wHZqKTDM8/BcZAg5nGItlXcsMQ0bKN9xY70BlfHONvipTI5vyUcgPL62AFMe9rcuF/Zdw6LAfecWrqzAyKJp+5yq5/YRyNoqvlKBjb2idNqS7LfZ/w/GM/wDw8HdoPE2H4k2JYE+yCixi17HUnkd6Aw5pKmsR2Ykiwa4qdliWT9yh1kk6kLe4Tnc/qL672e+yvhuIxWKKicwQkQ5Xcq3fjxyWsA2QI0YF9yz8gKoPaHsVisRxFo8Pg8WsBkEUckyTMAoOUu0jjRCbtvsaAoFLYSHOwBNhuT0A3reeN/ZZw1ZcNhIVczysGdu9YlII7NLIV2GbRB5yabUnxn7M+Hfe48LDHiAoTvcQ8TGRlViVhSzXtmKuSQCR3Y08VwBjGPx+Y2UWUWAHkNBUfnrceIdhOGo+SHBzyW0JlXianNtvHhWW23iBtQ7R/ZNBeCOKHupJZFW6YppLKPFKSkkQJUIrWII1y9bUBhjGi16C7UfZpw7DBBFhZZWbUgtjSoUf5sNh5db8jas+7bcKwuFg8OCMckhyo5kxwy2sScuJwsStppYMbXBtUgz8VyjILmhQHt6OMDao/tHxdcJh5Jm/CNB1bZR7zpUkGrI/tf46skiYVWNo/HJYX8RHhX2hsNbf5l6VXkn0xs16DSvU5441x4/Qz/jeITFM7SrMA7FyqznICTfRXRreVRcXCMOpDJ94UjYidAR7xDUgsaHTMxPQIP8AuqzcR4RCgRGlOXCoWmCqLtNIcuUvm/iCraxsIpCOoywnkle/B9LrNJ2fpuhd1bk6St3+yuwYBphljxuKjk/Ckk91fyD+AK3k1gf4r6VEp2alSQvPie7cHTIxln/5Wsh12ZwfI1MrBFzkb/av/dUlheF4fuZJXkkCg93HlUEmQ+LQZtQq7jqy1MM05fCuSrV9k6LDeaTkoLwXn8m/fzK3jOHxS27x8VJbbPOrWvvvEbXtRpsIki5ZJMW6/wALYkEabaGIirPjsFBHlgDteO+c5QS0pPjuc+y2CAbDKxHtUTCcLildY0dizkKBkXcm38dcSyzTpM0YdFoZYlOWKvHmXBBYzh8cWCZ+9xiIT3caCcMhAF5CVyKMviVbA6l/I1RUhvWz8dgwRmSLvXePDILxiMPGzalM+VvxOTIQRqNKjMDwrAAgvfuwbsfu67DcXvpfa/nWpScUk02z5ueLFlnOUGoR8E74/JS+CnFzSRwxTzAuQo/auAOpNj7IAJPkDU5xDhMchIJxkqgnKZJr3HI5WiNiRy5Xqz8O4Xg48+KjkN5WZYh3UeVFDAuVTOV/9MH+cVJR4xf/AKlx/wDhiHyaq8uWnSZs0Gji4ueSHUnxbkv0mVDCcDXEHLM+MMSgyOWnzAKguTlaKxbZR5sKh+G8DxHj7l5IlAzECRl8gDltdtbbVrbRQyIsUmIYtIRJ+7S4XXKLK19fa56ZansPwjCkkK1k08Pd22FgSSLk7nXrXUJSrfczamOF5PgiopeVv9+9jAYeA4kOTG0odjqVZgzEnmQbkkn86suK4A8SokuKxjSFczjvygW/sixDG9vFqdmWtzwfDsLGBIMnh/Fpuf11qv8AFeD4J3Z2l8TG5NwdT76jLOSjtyRpIYXkvJFuPrz6GNRdnkjYtG+JVm3KzgMb66kRXOtPpuykayyytPix3UYDt3gzma1siy5dgxVNvwOdrVpvDeCYUP3iyEhCCNBbNrl562tmt/lqP7XphvDAHKhDdgFBu5GlyWGoBPvZq4hOag5Sf0NmTBp8ueGPFCkt5c3Xl78zMyNP3+OI/wDu/wD+VHwvA4yrzCTGI5IjRllDszGzNfLGCVVBc67lBzqb/wAMgJCrI5LEADItySbAD9puTVhGEw2HjEolLGAd3H4FKmZiSXHj8XiGbl4YlHqwzk23J7I0dpabSQxqGDH/AFJOlz99yk8VwiwytGMTjny2DH7yF8f4hYI2x8O+4NMH4VHiXRCcVIxOVc+IVrFvWHQdfSpSXDQbmVyeZKqSf+eksdNDhsM8neSB5s0MREakgEDvnA7wfhbJe+8h6aRDLOUqNWfQ6HTaZzlC2l49W7KJxJIkncQlniViqs1iWA0zaC1ibkabEUKcQQ4UmxmmB/8AYT59/QrYfI0esX4gVQlFzEAkLe1yBoLnrb86wTHYTEySPJJFLndizfs3GpNzbTbyrYg/skGwO59RsDVD+0XiOGHEcKmKyvh0ivIHWRrB2LeERMD3hyBQToM1yNK61Gn6qdl/ZPa0tI5VBNuiB4PF93LYmYZBEP2ecEZpWv3ehGoWxc/yDrTfvjLh4xETLnZpZSpLnvAxjVWG65UFxffvWPOmZxPCpcPGZsK0DSzEM+G70LDGpsoZ5s4kYgljkF7KBYG95XEYzgCxsYo4nbxELJ97zWUZY1BCWuwXMST7TkXsBWdYUodJun2tOerWplFOlSXl8yNGBkuB3b3JsLqRqfWrHiMTh4pI4kmR3w0bMiXsGmBuza6E5zmA5iJQKpfY+bheWQ48eKZ2QBRLbDx927CRcp8ZMhRQtyQFJNTGEn4CIEXKc4DXeQTZyWbu1Zsl0AVS0pVQdo1uxzXnHiULJ13a09X0qUUop3XmNhE/8LfA09THrg4HmkJEkgaGJRowGW8ri+3hIQH/ANRulOMTiez5AULGoLrqv3wkRr4mu5RWBawTRX9vla4Ji8ZwHwkJHdcz5UXFENZcsaF2yGxZsx8O0Z1ubVzDAouy7V9u5M+F4lFRvxvwKrgu1CpEEZHvmaR2DDxO2l7HYBQqgfzH8VqWn7VZoGgVcneuC8pYkhF9kBQNrlid76dKsIm4Gruv/Dvh8uSMiPHHE5jZe8kdiqWBLOQo2AAFM8djeCMjyxQskkYljjw571lmJIXDzM5NlyqWZluLkeWtvRG+rxPL/i83ddzfw+VL6/UlMbhpC+WGN3hjAiiZAXUomgYOos2Y3ckc3NDC4Zw2adHjiQF5GKsvgXUgXt4m0UebCorseeDx4ZPvZjed3Jkzriv2aAhVVREmVjYFibjcCpCbG8BWNmijiZzncK4xlxcnu0AAI0ULc57Fi1iBaqHpk3bZ6i7clHF3cYJUqTv8jLC9rfHPI6nvJtAymwjQ6Mqgj+GyeSg06wnadUBkUMWXRcxFg5Bs2m+W1/W1LNi+BjvFBhZDZY2EeNMviChnkJKqCGLNZOQUAE0XFcT4JJ3mGAbDpIO8+8KszGN1kCpH3ZuTeIEsbEBnNvK544t2zzMeryQi4Rez54JqbjTS4aFIM0gN2cKc7Bl0AZU1ANy2vUdKjJJ5hvFIPVWHzFGgx3ADqY0IOZitsW7gC+RAhULewFz3gBLMb2tVZ4DjMEYpTiTAswKrDFKuKMCrqXY/d7sx1CqGbSxJuaqnp1J3Zu03a3cY1Du0/nfJesFxtI5u47wZ4FYlcwCyz5czLmJ9kELH55Wt7VQOIjnJLMkrMxJJKNqTqTtzNKLxHgVx4IipKh7nGJYIAGeKLu5B42LMFMi6BASDeonhLcK7ySUFQ5S8ccqYhoA0khGVkhTOGjhAv42VmfQgCpngUklfBxpO1ZYJTm4puTJDD4j7sDNNdGJ7uIHRszDxOAbGyLz/AInSlOJM0kcKw55IgmcEXa7v7VwL5StgmU6jITzofeuBg3McBayo9/vsSEgFpHjURymxzBQrFT4CdLioiH/B2nkkLBVtIYo3E/c3UiOASLEhk1AMrFXN7hdNanuV0dKJ/m03qv4mUU6VJeXvf7jiLhkrMq92y5iBdlYKLm1ySNAOZqpdq+JrPOe7P7GId1Fyuik+IjkXYs5/mtyq8xYrgZUF0gMyLY5RjY8O7MxJIBWR/AoAFwAS7G2gqkdrp8M+KkODQJhxZUsHGayi7EOxIJN+mltAb1OPEoHPaHamTWKMWqSIUJQo60KuPLPVz4UxhQdWI1Ua5QeptodRpXnv7S8SzcSnzeLKyrbUXCotxpr1+NegppszXtl20G3Xblvz8r15y7VM2J4jP3YzGSdlUdSGyDU9bbmr8t9KsyYEup0Icf7UTYxlMtgsa5Yo0AWKNedktqTuSTc/AVBkVLdpOEphZBEJ0mkA/aGPWNHP4A/4yOZGl9ORqKqg1haFdtXKAMBejxR86EKXueQ+fIUtD066+8f2oAuW1cC3pyE/rRANulAIgbg0k6FT9bU8MdJO2woAkTZTm3tr7+XwoijQsfQev9v6V2U5m0Fr8rn5ml4og72v4FG/pufeaA7H4Eud2+VNHa5pfGyBjcbfnTagDwxFmCqLkmwp3PhwLWIsFzAj1095/UV3CR5Uznd7qv8ALsx/T/dSsUI9/LpQHJ3YxsrIrkaiS1nW1tyPaFutIYLAF9WORObHXboNyamOH8Led+7TzzNyCDf1JvYDmTT3tVwyQJE3dGLIBCy6/h/dsfMg2v5CgK9MFCEKPCX3PtWUXF7db/kKZE1O4Dhj7mMsv4h1A3N+RvTLE8MJZhEC1vw/iAv05+ooCPBoVxlINjoRyNCgPUAwEskUmQrGACokc2RL6Zjci+U62P5Vifa+PBhhhuHAyhTaTEtq00h8JCaex6aE7dTa/tq4s7vDhA9owveMi7XuVW4G50Y69ab9hOCRR4dMTIGzTOYEceLuksbvbZXJS2Y7BhXeSTbKcMFGOxRn7PSJh/vBjYxZimfSxK6HTe1wRfa61CSpatX7ecTjj4cMOFKXYJDESA4jQgqzr7QByk2I5rfa1ZTJJeuC4TBoEUeMX/rR3F7KOtvjQBxYBV959W2+At8TQVNxz5HzG1GxBBk02vp6DQflTh4vEwtsfhcfRoA4F1zW8iOhFIqCKcOuS5FjpZh18/UfoetMzJl21H1yoBS1rmmbnS/Xb6+t6PNNcgcqIfE1th+g1J/WgAvhW/M6D05n9PjS0hyRhfxPqfIchScdma50Ua+4bCiMTI2vP8h/QCgDIuVcx3Oi/wD7H9Pf5VzCw52trbdiOSjUn4VzES5jpoALAeQ/U7+pNPcMe7T/ADONfJeQ951P+mgDMQ7Ei4UaAH2go0X8tz1vR1bXTl5cgPrSm5e+mlTXZbh4lxChiWUa5epvoCel/lQg1T7K+y4CZ5ha5zkH08N/QH4k1Ndukw7fwsMmY8/3bqQQOo1ruKLQYfJcISOZtceXWsz4nxxDDKVls+Vu5FiTIo0Z+iroSL6nKeVAXrE9n4pCThyHXfLbxDTa2h0rKO3GFSCZViYhrXOpBXy63p3g+2zLIGclHA9tb6nlpy13qqcV4k88rSSNmdjq3X4UBJph5MT4ntI1rEscrf7hufXpXKb8PxoVTr/ehQF1+0OHveJ4g62jVUHLaMH/AKmNLntHFgo44opZXCKLr0OhAzHb0qP7d4gx8QxQNwTJc23tlXL6aWqlYnF30A0H18fOjCWw67QcXM7g5FjVRYKDe5JuzEnUk+dQ1KywOurKw9QR86TC60JD7D11p1hFUm7XsNTa1/O19L2psd/rlTmDmLX0/SgEgbyabX01/Wn4e2ZurZR6bfpTCJvHejYp9FHle3rrQDjGSW0F7mmuISw315+tHR7jMd9h+tNpW1oDhGnnQvYevyrm5owGtz6/2oA0hsuXnuf0FBTlU6atz6AHX4n5edJjU6++paXhBEH3mV1jD6RR7ySW0uF5Ri3tn3XoCLgjzHyGp9Kdxq8r5VVpHOyqCdtdAKRJyrbmdT+g/O/vqZ7J8WbCyOyIGZlyZzvHmYDPtrqRpz0oCHWK+ysutr62B6Grx9nUaJIGmYDxXBPlca9P71VuKRP30kAJYrI/ivq3i9puV6s0HDSIs7M4jyFbplJuANweV77a3tQgfdtO0y4ubulk8CsczKdo1Us9iPK49TVR4djTiMXmeyhkdFUbIvcuqKPIaCosS5Vkt+Oy/wCkHMdfULSnATbEQ62u4F/U2/WhIzY0SlcVHldl6Ej4G1JUB0GhXKFAaN9o3FFxct4YRHGNSd5JGChcznkAoAC8h66VPh3dxyq0uoXxWAuCRsDbz+VWbjDeAMFuG/DoLa89dapuIhYm557Dr/QdKhEtU6LHN2khlmPe4b7wndd3GmbuwpK+KTQE57gf821xY+I4pgJCzf4ay2BPgnZVW/s7LsNdTroKhMJhMo/L+v15VNJj5Dhmwq5ViuXbKtmduWdtyotoNPfpaSBJeMYDMG/w8jYkfeGtmBBta1sp1BFtiNqPFxLh9hfAPmvbTEyZQLC9idSSb6aaW9arDG1dV9R60Ba8Pi+GkBhgwpNrBsW5scxJBXIbrYAe+u8RxXD5A4GFRCT4WXFMCu2ljGRbwgC40zNVPjNiT0pK9AXRp+HkErhY9LgA4yXTcLYZdRsd+uuoAcdme0mFwRYjCxs7zFmMn7QLARdI4y41J5udx+VSThcojWaSNlibRWIsGIGgW+9/LoehpDGYqSViZGud+gF+g91QBbjWIjfEzSRLkjaRmRR+FS11Hwpi5rpOg8qKKkHTtS3eM7F3Ja3U/Aenl0FIUq+gy/H1oDr7X6mhnPIkenrehK2i/XM0kzUA5wUpVtCdd/OtAXG4WLASZmzzulsn4FJ21G77aDQc77VnkIHXWplcQGiJkNo0ByLzeS1h7h1oQQDGuwPlZT0IPwN6JXQaEi+PfNI5ta7E29TTejzSlmLHckk+pNzRKAFChQoC38b3l+utMJP3vw/6VoUKhcEy5F+S+/504h3b0/ShQqTkrOI3+PzokW4+udChQkH8VJVyhQGyfbF+54P/AOwf+iOsgTdaFCoB3Ebn1NJ8qFCpAItx60KFCgDPy9KIa5QoA8e9L478H8ooUKAa0KFCgBQoUKAFChQqAf/Z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1157178" y="457200"/>
            <a:ext cx="7010400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When 400 geographers were polled, 259 of them voted for holding the next AAG convention in Maui. What’s the actual opinion on this issue?</a:t>
            </a:r>
          </a:p>
        </p:txBody>
      </p:sp>
      <p:grpSp>
        <p:nvGrpSpPr>
          <p:cNvPr id="243" name="Shape 243"/>
          <p:cNvGrpSpPr/>
          <p:nvPr/>
        </p:nvGrpSpPr>
        <p:grpSpPr>
          <a:xfrm>
            <a:off x="455058" y="2798965"/>
            <a:ext cx="4419599" cy="1006554"/>
            <a:chOff x="2286000" y="2925722"/>
            <a:chExt cx="4419599" cy="1006554"/>
          </a:xfrm>
        </p:grpSpPr>
        <p:sp>
          <p:nvSpPr>
            <p:cNvPr id="244" name="Shape 244"/>
            <p:cNvSpPr/>
            <p:nvPr/>
          </p:nvSpPr>
          <p:spPr>
            <a:xfrm>
              <a:off x="2286000" y="2925722"/>
              <a:ext cx="4419599" cy="1006554"/>
            </a:xfrm>
            <a:prstGeom prst="rect">
              <a:avLst/>
            </a:prstGeom>
            <a:solidFill>
              <a:srgbClr val="F2F2F2"/>
            </a:solidFill>
            <a:ln w="254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2326200" y="3134380"/>
              <a:ext cx="4339200" cy="52321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l="-2806" t="-11627" r="-1965" b="-31393"/>
              </a:stretch>
            </a:blip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latin typeface="Gill Sans MT"/>
                  <a:ea typeface="Gill Sans MT"/>
                  <a:cs typeface="Gill Sans MT"/>
                  <a:sym typeface="Gill Sans MT"/>
                </a:rPr>
                <a:t> </a:t>
              </a:r>
            </a:p>
          </p:txBody>
        </p:sp>
      </p:grpSp>
      <p:grpSp>
        <p:nvGrpSpPr>
          <p:cNvPr id="246" name="Shape 246"/>
          <p:cNvGrpSpPr/>
          <p:nvPr/>
        </p:nvGrpSpPr>
        <p:grpSpPr>
          <a:xfrm>
            <a:off x="5851636" y="3124200"/>
            <a:ext cx="2820986" cy="1125279"/>
            <a:chOff x="1245591" y="2667000"/>
            <a:chExt cx="2907308" cy="1371599"/>
          </a:xfrm>
        </p:grpSpPr>
        <p:sp>
          <p:nvSpPr>
            <p:cNvPr id="247" name="Shape 247"/>
            <p:cNvSpPr/>
            <p:nvPr/>
          </p:nvSpPr>
          <p:spPr>
            <a:xfrm>
              <a:off x="1245591" y="2667000"/>
              <a:ext cx="2907308" cy="1371599"/>
            </a:xfrm>
            <a:prstGeom prst="rect">
              <a:avLst/>
            </a:prstGeom>
            <a:solidFill>
              <a:srgbClr val="F2F2F2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Gill Sans MT"/>
                <a:ea typeface="Gill Sans MT"/>
                <a:cs typeface="Gill Sans MT"/>
                <a:sym typeface="Gill Sans MT"/>
              </a:endParaRPr>
            </a:p>
          </p:txBody>
        </p:sp>
        <p:pic>
          <p:nvPicPr>
            <p:cNvPr id="248" name="Shape 24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245591" y="2743378"/>
              <a:ext cx="2884091" cy="11868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9" name="Shape 249"/>
          <p:cNvSpPr/>
          <p:nvPr/>
        </p:nvSpPr>
        <p:spPr>
          <a:xfrm>
            <a:off x="609600" y="4495800"/>
            <a:ext cx="7772832" cy="138499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1568" t="-4404" r="-625" b="-11010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/>
        </p:nvSpPr>
        <p:spPr>
          <a:xfrm>
            <a:off x="1157178" y="457200"/>
            <a:ext cx="7010400" cy="2246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You asked 50 households in Athens if they keep chickens on their property. Three said they did. Create a confidence interval for the proportion of chicken owning households in the city.</a:t>
            </a:r>
          </a:p>
        </p:txBody>
      </p:sp>
      <p:pic>
        <p:nvPicPr>
          <p:cNvPr id="256" name="Shape 256" descr="http://modernsurvivalonline.com/wp-content/uploads/2014/01/Chicken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9677" y="3048000"/>
            <a:ext cx="5105399" cy="3390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/>
        </p:nvSpPr>
        <p:spPr>
          <a:xfrm>
            <a:off x="120229" y="240383"/>
            <a:ext cx="7010400" cy="2246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Confidence intervals in R</a:t>
            </a:r>
            <a:endParaRPr lang="en-US" sz="4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1026" name="Picture 2" descr="Image result for liam neeson meme i will find you confidence interv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69" y="1363767"/>
            <a:ext cx="3736134" cy="373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yan gosling hey girl - Hey girl Check out my confidence interv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72" y="2554664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08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161080" y="228600"/>
            <a:ext cx="6773119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 question…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838200" y="1600200"/>
            <a:ext cx="7904148" cy="26776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Let’s say we got property tax rates for 20 random counties in Georgia (out of 159).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average was 8.085% (with a s.d. of .88)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close is this to the actual mean?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726" y="3932809"/>
            <a:ext cx="2684650" cy="141210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/>
        </p:nvSpPr>
        <p:spPr>
          <a:xfrm>
            <a:off x="304800" y="228600"/>
            <a:ext cx="7280297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i="1">
                <a:latin typeface="Gill Sans MT"/>
                <a:ea typeface="Gill Sans MT"/>
                <a:cs typeface="Gill Sans MT"/>
                <a:sym typeface="Gill Sans MT"/>
              </a:rPr>
              <a:t>Central Limit Theorem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400325" y="768825"/>
            <a:ext cx="8616300" cy="4419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2800" dirty="0">
                <a:latin typeface="Gill Sans MT"/>
                <a:ea typeface="Gill Sans MT"/>
                <a:cs typeface="Gill Sans MT"/>
                <a:sym typeface="Gill Sans MT"/>
              </a:rPr>
              <a:t>The </a:t>
            </a:r>
            <a:r>
              <a:rPr lang="en-US" sz="2800" dirty="0" smtClean="0">
                <a:latin typeface="Gill Sans MT"/>
                <a:ea typeface="Gill Sans MT"/>
                <a:cs typeface="Gill Sans MT"/>
                <a:sym typeface="Gill Sans MT"/>
              </a:rPr>
              <a:t>sampling distribution, comprised of the </a:t>
            </a:r>
            <a:r>
              <a:rPr lang="en-US" sz="2800" dirty="0">
                <a:latin typeface="Gill Sans MT"/>
                <a:ea typeface="Gill Sans MT"/>
                <a:cs typeface="Gill Sans MT"/>
                <a:sym typeface="Gill Sans MT"/>
              </a:rPr>
              <a:t>means of all possible </a:t>
            </a:r>
            <a:r>
              <a:rPr lang="en-US" sz="2800" dirty="0" smtClean="0">
                <a:latin typeface="Gill Sans MT"/>
                <a:ea typeface="Gill Sans MT"/>
                <a:cs typeface="Gill Sans MT"/>
                <a:sym typeface="Gill Sans MT"/>
              </a:rPr>
              <a:t>samples, </a:t>
            </a:r>
            <a:r>
              <a:rPr lang="en-US" sz="2800" dirty="0">
                <a:latin typeface="Gill Sans MT"/>
                <a:ea typeface="Gill Sans MT"/>
                <a:cs typeface="Gill Sans MT"/>
                <a:sym typeface="Gill Sans MT"/>
              </a:rPr>
              <a:t>will: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dirty="0">
                <a:latin typeface="Gill Sans MT"/>
                <a:ea typeface="Gill Sans MT"/>
                <a:cs typeface="Gill Sans MT"/>
                <a:sym typeface="Gill Sans MT"/>
              </a:rPr>
              <a:t>have a mean that is </a:t>
            </a:r>
            <a:r>
              <a:rPr lang="en-US" sz="2800" b="1" i="1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the same</a:t>
            </a:r>
            <a:r>
              <a:rPr lang="en-US" sz="2800" dirty="0">
                <a:latin typeface="Gill Sans MT"/>
                <a:ea typeface="Gill Sans MT"/>
                <a:cs typeface="Gill Sans MT"/>
                <a:sym typeface="Gill Sans MT"/>
              </a:rPr>
              <a:t> as the population mean </a:t>
            </a:r>
            <a:endParaRPr lang="en-US" sz="2800" dirty="0" smtClean="0">
              <a:latin typeface="Gill Sans MT"/>
              <a:ea typeface="Gill Sans MT"/>
              <a:cs typeface="Gill Sans MT"/>
              <a:sym typeface="Gill Sans MT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dirty="0">
                <a:latin typeface="Gill Sans MT"/>
                <a:ea typeface="Gill Sans MT"/>
                <a:cs typeface="Gill Sans MT"/>
                <a:sym typeface="Gill Sans MT"/>
              </a:rPr>
              <a:t>a</a:t>
            </a:r>
            <a:r>
              <a:rPr lang="en-US" sz="2800" dirty="0" smtClean="0">
                <a:latin typeface="Gill Sans MT"/>
                <a:ea typeface="Gill Sans MT"/>
                <a:cs typeface="Gill Sans MT"/>
                <a:sym typeface="Gill Sans MT"/>
              </a:rPr>
              <a:t>pproximate a</a:t>
            </a:r>
            <a:r>
              <a:rPr lang="en-US" sz="2800" i="1" dirty="0" smtClean="0"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lang="en-US" sz="2800" b="1" i="1" dirty="0" smtClean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normal</a:t>
            </a:r>
            <a:r>
              <a:rPr lang="en-US" sz="2800" i="1" dirty="0" smtClean="0"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lang="en-US" sz="2800" dirty="0" smtClean="0">
                <a:latin typeface="Gill Sans MT"/>
                <a:ea typeface="Gill Sans MT"/>
                <a:cs typeface="Gill Sans MT"/>
                <a:sym typeface="Gill Sans MT"/>
              </a:rPr>
              <a:t>distribution, even if the sample distribution is not normal</a:t>
            </a:r>
            <a:endParaRPr lang="en-US" sz="2800" dirty="0">
              <a:latin typeface="Gill Sans MT"/>
              <a:ea typeface="Gill Sans MT"/>
              <a:cs typeface="Gill Sans MT"/>
              <a:sym typeface="Gill Sans MT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dirty="0">
                <a:latin typeface="Gill Sans MT"/>
                <a:ea typeface="Gill Sans MT"/>
                <a:cs typeface="Gill Sans MT"/>
                <a:sym typeface="Gill Sans MT"/>
              </a:rPr>
              <a:t>h</a:t>
            </a:r>
            <a:r>
              <a:rPr lang="en-US" sz="2800" dirty="0" smtClean="0">
                <a:latin typeface="Gill Sans MT"/>
                <a:ea typeface="Gill Sans MT"/>
                <a:cs typeface="Gill Sans MT"/>
                <a:sym typeface="Gill Sans MT"/>
              </a:rPr>
              <a:t>ave a </a:t>
            </a:r>
            <a:r>
              <a:rPr lang="en-US" sz="2800" b="1" i="1" dirty="0" smtClean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standard deviation </a:t>
            </a:r>
            <a:r>
              <a:rPr lang="en-US" sz="2800" dirty="0" smtClean="0">
                <a:latin typeface="Gill Sans MT"/>
                <a:ea typeface="Gill Sans MT"/>
                <a:cs typeface="Gill Sans MT"/>
                <a:sym typeface="Gill Sans MT"/>
              </a:rPr>
              <a:t>equal to the following formula: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800" dirty="0"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66574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38100" y="38100"/>
            <a:ext cx="7280297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Three types of distributions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6999288" y="553312"/>
            <a:ext cx="2057400" cy="5732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Population</a:t>
            </a:r>
            <a:b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endParaRPr lang="en-US"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116" name="Shape 116" descr="C:\Courses\495_Spring2002\0010\population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1066800"/>
            <a:ext cx="4190999" cy="2373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 descr="C:\Courses\495_Spring2002\0010\sample1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6223" y="2819400"/>
            <a:ext cx="3904551" cy="220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 descr="C:\Courses\495_Spring2002\0010\samplemeans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76530" y="4572000"/>
            <a:ext cx="3780156" cy="216693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276223" y="2246182"/>
            <a:ext cx="2057400" cy="5732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Sample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5880603" y="4001350"/>
            <a:ext cx="3176099" cy="573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Sampling mean</a:t>
            </a:r>
          </a:p>
        </p:txBody>
      </p:sp>
      <p:sp>
        <p:nvSpPr>
          <p:cNvPr id="121" name="Shape 121"/>
          <p:cNvSpPr/>
          <p:nvPr/>
        </p:nvSpPr>
        <p:spPr>
          <a:xfrm>
            <a:off x="4953000" y="3883900"/>
            <a:ext cx="4191000" cy="2933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cxnSp>
        <p:nvCxnSpPr>
          <p:cNvPr id="122" name="Shape 122"/>
          <p:cNvCxnSpPr/>
          <p:nvPr/>
        </p:nvCxnSpPr>
        <p:spPr>
          <a:xfrm>
            <a:off x="3505200" y="6096000"/>
            <a:ext cx="12954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23" name="Shape 123"/>
          <p:cNvSpPr txBox="1"/>
          <p:nvPr/>
        </p:nvSpPr>
        <p:spPr>
          <a:xfrm>
            <a:off x="295716" y="5562598"/>
            <a:ext cx="4401204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Our mean is in here somewhere!!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161080" y="228600"/>
            <a:ext cx="6773119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Our mission: Confidence intervals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460375" y="832425"/>
            <a:ext cx="5407026" cy="31085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Goal: be 95% confident that we know what the true mean </a:t>
            </a:r>
            <a:r>
              <a:rPr lang="en-US" sz="2800" b="1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might</a:t>
            </a:r>
            <a:r>
              <a:rPr lang="en-US" sz="2800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be.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We will create a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 dirty="0">
                <a:solidFill>
                  <a:srgbClr val="FF0000"/>
                </a:solidFill>
                <a:latin typeface="Gill Sans MT" panose="020B0502020104020203" pitchFamily="34" charset="0"/>
                <a:ea typeface="Gill Sans MT"/>
                <a:cs typeface="Gill Sans MT"/>
                <a:sym typeface="Gill Sans MT"/>
              </a:rPr>
              <a:t>confidence interval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from these values that will probably include the mean.</a:t>
            </a:r>
          </a:p>
        </p:txBody>
      </p:sp>
      <p:sp>
        <p:nvSpPr>
          <p:cNvPr id="131" name="Shape 131" descr="data:image/jpeg;base64,/9j/4AAQSkZJRgABAQAAAQABAAD/2wCEAAkGBxQSEhUUExQWFRUXGSAXGRgYFxgZGBwaGBgdFxgdHBgYHCggHBolHBgcITEhJSkrLi4uGB8zODMsNygtLisBCgoKDg0OGhAQGy0kHCQtLC8sMCwsLjcvLC8wLC8vMiw0LCw0LC8sLCwwLCwyLC8sLSwsLCwsLCwsNCwsLCwsLP/AABEIAREAuAMBIgACEQEDEQH/xAAcAAAABwEBAAAAAAAAAAAAAAAAAgMEBQYHAQj/xABHEAACAQIEAwUFBQYEBQIHAQABAgMAEQQSITEFQVEGEyJhcTKBkbHwBxRCocEjM1Jy0eEVYoKSJKKy0vFjc0NTVHSDwuMW/8QAGgEBAAMBAQEAAAAAAAAAAAAAAAEDBAIFBv/EAC8RAAICAQMBBgYABwAAAAAAAAABAhEDBCExEgUTQVGB8CJhcZGhsRQVIzIz0fH/2gAMAwEAAhEDEQA/AO9ksSJXCE2jxMfdk+bC8Z9Q4X4mnWC4pj1jaGKUIsQOZ2ABRcwW2cKWtmOwF6q3Y7N3fd38cT2HW3tKfTX8q0CB4mxM0hdVimiIkzEKFcgMbltLZ+e1bnHa2eVGVPpRn3ayIxrd5RLnTP3gztzIN1YZ9CCDf5GsxmfU2OnSrh274wxKxLKWyE6BAqANr4WvmY3vc2sLaHWwpdZJ7s9HEmo0wVyjObk0WuSwFChQoAUKFCgBQrtq5QHa5QrtqA5QrtcoAUKFdoDlelPsR4wcVw5Y2N3w57k/ye1GfSxy/wCivNlq1T7A+ImHGlL+CdcjD/Mt2Q/9Q/1URzJbG44XCfdllsQQz51A3F7Br1iPbnAH75Kbe2bj4/OvQk5OlrWv4r9OdZT2w4Ue9D6FAbA9dx8NBrV+J2ZM66argoSYHJH7taFS2MiuLctudCtBiInsdxRYpY3a57yPI38yaD5Uy49xku5K5V9QGbflmNgf71LcJ4SYcTPgpgA0b5kJH5jyOh99Ts3ZPCQQtisS0khfN3cMdlBK6eJzoNevLka5n/YW4/8AKYriXuxNySeZ3pKnOPJMjHKFuScoAAFzsAOlFGFa17cr+4b/ANaxHqiFCu2p/hMFn050AxCGlFw5O2tTWH4fYi2nX1+uVWjg3ABOCQdeeg35+tAZ+2DYcrjrRsNhM9xcA8gdL+/rWlQdmLGxXby09bcvr3DjvZ+JUzLGA1tgx/v8DehFmXzQshswsaTp7j1IJHT8qZ0JOUKFCgBS+FwrSGyikacQRtbNY5Nj0NAGm4e632NuhB+VNrVOjBKUDRjI489DzAIvz/SmGOi2YC19COjDegGarV7+zO64hHGhVgfgb1TYY71dOw65Zl63qUcyZ6VxEJJDprpYqfZZT+tR/EuFoyHTQ/EGpLh0l40/lHytS8sQZSOtSpNM4ljUkzPuI8LgyadN6FSPaHgVlujN56jQc7Lz99CtSla5MMotOmjPe3sjQYjh801lxBiCTgEE2vZS1uZqaxGHM+BkiAzMh7xTporjI++vQ7c6yDCzyTtJ3rs7nxZmNzceZrWfs+4nnEJY+EjuX9/g/wC01K3gVzfTkX2Kpwj7N2kMkzNHGi6d5K9kD+0bX1NtAPQ3OtHxacMXDoHlklxAXLkjQZVK6AMx3HI2OoPOrUOGo0OIwGNm7vLiO9jkCljYaZSAN8vzpPAcP4bhj+xwzYlxtJiDZb9QlvmBVbx+CLln4bav34GFPEQ1jvU92fgzEKdGGx/tzFSfbrDlsa8mVVz2NkFl9kCwHTSnvZXBm9yBWVnop2kywcL7NLILlasvZ3gAgYtvfnpf0NS/D0GQWsPr50u0saDMzgKOtEDi8IuTpa5+r3oS9ngRY6i99dfX40+4NxuCY2R1J231qbyA0BR8R2Dw8q2MY+FvlWZ9uPsubDqZYLlRqQdbf2r0RGtJ4vCB1KkXBFqA8XvGRcEbb0Wtg7f/AGdtG7SQr4DflfT+tZPisKUaxFSBAGnmEmI8AIAP8W1wOo67U67O4UyTWW21+fp9etJY+FFlkU3GUsABtcEAanlv+VAP+E4nMWQi3P4XP9vfTjiWEzXsOh9+UA/E3pp2Yw2Z3bkBbbcn+1T5QFz5WHw/80IK7gYdauHZnD2kVvOohcLlk8j+tXjs3gdb9Pz6V3ErmbH2fbNCh5gWqTqJ7Ofu7VKkVw+SyPBTeJxSzzssRIHMn2QBpf0+dcqV4lhCFKgHKd9dDQrQna2MLST3R5tw0XdyI23I1Y+znFBhpJI2vlcgrYXs22w+tK0bjfFMJhoiyYCFiORCk+p8P61EdqYsPLDhuJQIqZWWOVFAAGbbQcwTb0I6VdGVPgzzhabTsmO0FpO6mAuJkBJ/zAWYW9wqH7q1T0QLYSQDxNEe9UDfKdGA+dSOFwbokZw8UZLIGaZ7EhvxAX9m1T19Ko57tzlfr79TKu3WCKhHZSAw0JBF7HlekezvEoQlnOUirJ9pvA8RiVjaGYYl1uHj2FjtkY2W+m2lZPxLgWKQKGikVjoFKkEjy61gkn1Ns9bG49CSe6RfeM9uY4FCx+MkciLD66VTMX2ixOKb2tPgPj/WotuzWJC5miYc7W19fypmuFytlkUg+Vhry35VB2aRwBhBYtMnUgML+nr5/Q0rgfacNlXMDy3/AFrPeHLgpCgTDxhQACcguTbfa9qtOC4BhRZ40Cn/AC+G/uFSQaZhZcwuKdCoTgGiWqavUEjHi0YZCDWBdsOzF5MyDUG9hsev15Vv2N8QNUzi/CM5v6/CpRBiOE4eYcQGGgOnuIP5gr+VI4zhHe4nVrZtSbjerbj8CXxhjXaNQWttdrka/wAoP+4VHcT4WkbZyLc7/OgH33GHDw2j5bk8z8qY4SP8R5m/xo+AR8SL2IjXX1NPpYwABrUkHVwgb1q29n0sAG6/oP71VsLLerbwSYH3bcq7TOZI0nglsgsbk6mpOoLgkunQVO1XLk6jwI4xLo1+lCm3FZ8qH867XcOCrIrZTeEcUwuMOX7jlRiUz5QxBtpfKNvOq52o4cMJwieG/tYvKDtopBH5LVyn486+FckQ6Kov+en5VHS8WkXDM8kMeIAvIFkAvm300Py51oqXtmRyj57+dDXsHxFXSIkhgR3bHWx/CdDra+uvwqcg4Y/jQBrKSDqQp6XubW0v7x60h2cxUeOwqYhY44GDFZAugUD4X0t8af4o/wDGRMLmKeJ4mOts66qSNhcAj4VDluIwSSvjw9RGDB93NHG4uJLkFfZ8I2J5GojjIR8Th8i20JK3vY5rbnrapji5eKGKRQMySgi/8BFntfyvaoBcWZsar5FUKoUKuvMnU8yb71VkdqzRgSUqLNxHh6kE25fodvOsm7Ydk813W2np+lbDi5jbW1qqvGMPmVjffly+jVRpMj4QO6axvfzrROFY0FBrVM4rAAzAix5e6n/BpztehBqnCOIADzqXjxl6ofD5jVkwclqEk6NRUTxIgKxNgLEk+W5pw+Myi1VjtFje9Qw3sJNG/kGsmx5jw+rioJKlwGAkSTMLNKxfUHY2yix6Jk996U4phkkWzC//AJqYkTKgGo5noCdSPztVf4li7A/E26ev1vUkC+BiAUAAWGm1R3E4rEi3v9aT4TxLMcu3OnOL1Bvvt+tSQQsUlvd/WpzhHEcpH161W8bdGIIsRuNiKTixljRMk23h3Fl7vMNcvitfe3L31L8N7TpIfFZaxjh/GyFI8vr69Kbp2hZQLHW5+FgKnZkO1wbzx3Ep3THMNqFYTxHtO5BGbT1vvrQotiGrNGfBFira6m229t7dd6sn+HRFO7yOMw0d7jxW6XpdHmZR3aLCObNvby57a6jnTbEyRwZZJpnkNswttp05Ve5OWxijBRVvj5lV+zhu6mxeE0XcqNc1xzN9NioFreztuamcVK74ScIcskV3U6C2mu+nxqs4fGj/ABSPEqVjVvbDG1wxygAbsxuNhyubAXrRosCqSOWItJ4QvUHe46a2rrJ8L+xXgvJGlwrXp4P7lT4TDJi0V2LJCABnkJzNoL5QeXnz+TMSIuOdUOgCgX0Psg/M1YeKYSXFxqMmSSOYgC5C5RfI22otY+vlpVM+0HgM8coxGHPeXAzqu4I023II6VTldmnTrp/2XPiztlshBJqMkwwWE94QQd7n1/Wssm4jxKU2jVidjYEkf6R/Sk8Eca7Mk0+Sxsystmvpy9DVRqsLx0PG5Kksl/f7jSnBccpOtx51aZoou6Cls3U258zVYw3dq5APPS/11qSC6cNcFd7n8zU0mKtpz5VX+G+G3Lp09x+rVJz6W9OlQSGxXEDrUbh8QC+puTp5hV1Onm1h7qTxswFhe5J2t5X+G9Mo5NCw0voDzty9+5oB9xPHgX26/wBvjVN4rjdCCRc/XxrvFsdm0O2vMW+udVTH4y/OgJfg+IOcnl+m1WnhPHu4YuqK0lrIXFwh/iC7FhyvtVD4c5A9d+tOHxdjp7/WgH3GsQWYsxzFiSSdTc7n41DfeNaUxOIuN6i3koCew2K+V/hTJsRqKdYbEYaPCMTmlxUl1A1EUKbXP/zJW5DZfXeGR9aAfYjEHfyoU0kkv6/lXKA9QCJp1B+8XVwGGbw5r8gNqQlCMrYYle9iN0G/hPI33H5U14OoOEliNycPMVHUAn+/5U74nMI8Vgpj/wDEvCbnqL30FjcgC9/juNfjR52zVv5X67fhkVxrsoFh7yTdDmumpy7sL/xEXty0v62qKTvooZlFiVF+dra2v63FKLB+9iOtxcD3/lpamfZ+64Z4wMzRsbC9hYm4118971xKbkt/dncMShLZbNflE3DGMzH+KzU2m4ffbTz526U9QWA+FKC96oto2dKYlh4MosaoP2i9lUOXEqSpXwyHqv4SfS1veK0WiugYEEAg6EEXBHpUWdUjz6cfh9gzub2ukZYbXtfrbWqxx3FQNmEQk7wa7Cw9a2v7UeF95h44IisID5/CANgVA02HiNUKDhkCnulszC2ZgALeluf560BXezXaFxaKa66XFx+evzq+YPGZlF7EfX9KiO0PCo5VFrBkHhI/tUJHi5EjsLkkWB6HbnyA191ASnEsbmZj+E/sk9Af2je8i3+jzqMxnECtwL67fCmEmOuNB4V8K36Dnr6VBcV4pfQE360BziXEeXOolXubmkHlJNzRc9CSSXEV18TTBZK6z0A8WW9OsFFB3crzSEOukUSg3dj+Jm2WNefMnQc6jI5LUm81ALF+VEEmtIZqWMOxsSDoDbQsLXA62uKAk+DYQTyBdQo1Y6bdPftXan+FYQYWC59ttW8tNAPQXrtCDd0neFpGUKL2uraknfUbk29LUjxR2laMz5QyHMq5SCCNb6m4JItSxzpKe7UyC+hIJAvudBYnzNLYfAO7F5Qcy3Hsk33538Qt0tvWq0tzzqcl0/8AB/h8a5XMyKGIFyPPb1rvC4skz307xQQLm/h0OmwGtdwayk5pATbYaDy2+vdzdthSZFfmL315EbAVRJrg1RTdMcxn8tKUrgrtVmhArhNAmoTtHxQRxnWgM4+1rj+dlRNAtxcGxN/0rOcDJiB4oyWQ3N9N+YNP+0uMMsrEnnUdg+Kd2jJ0bN8QB+n51JBPrxFrHvNDbn/aoHE8YymwNhe/LloPTc/E1H47iwJveoLE4q+xoB7xHimbY61EO5O9coAUJOUKPlopFAAGu3otXif/AA/BYLKuXGY+ZNW3hw4PIcmktz5HpaxApBqUwXBGlkiSN0YyBSSCbIWJAVtPaAFza+/lUXWgQSnhsWHjUlXkAnxJAu4RjlVBobADU2IN/SgKzi+Bn7xJDhyzhHyBmAUHUrq17C4115X6VO4HgMkUiJNJG6QguvdnMA0mpBaw18INtdxSnbNEmxi4fDle5OVysZBRLKQSNbBiDc/6acyYgRII0UBdh/e3OhBCdq8cxKougO9j05fXShR8ciOmW+u4fz5jzv8ApQoDfoON4h5MglA3t4RrpoBpr19xqQweLkbLI/eZGbKCWy6EEg5R7ROmpNhfbSozs9hEkm9glRfcAqba9LDXlck+l6nOF4tpEkZggs4FlfOunhYajQctuRtetWSk6SPPxdTVti0uGlaVSWAjtsrE7a+/1o/DsVHnKKxZudzcjU7+d/0pfCJlZkHs6FfnYeWtCYZS+gtbMLCxvz16mqG/A1KPihSCcm6tbMvOxAsdt6bY/jcUQ8TAnoDWe9pu3FkkAPiDhR0UczWa4vtC7m7Enrqa4Lkavx3t+F0Uj3VReP8AappRv86pmJxhbn+dMJ8XyJvQD/iGLF96g5pTe9FaXMaRQ33oBN2J/tS2F4e8gJAso5nb61p7gcMZLm3gW2Y7e1oo9TY+4Gk+IYls1r6C4AAyhRzAHL6vQkf9nuBwv3kuLnEWHi9rLYzSMdkiTmx/iOg3NRfEcUjSu0MYijJ8CXLFVGgux9puZPU0MDwuacM0cbMqC7MAbAevXyGpqQfgBhs+IzZLXAXRiSLgHMPDbnodjQEEzE1ynWJlUsciBRyGpsOWp3psTQAQDnTr7qCLqabIBcXvbnbe3O3nR1mI0oBfheE72eOO18zhT6X125WvV748xkxE8jGyA8tP2cIsw65iwIH/AJArPYBf+NRjsiu59yEfrUnIUkeRGW+SzZjsJGYSPqeVhl05HoBQgccHcpGoNrC5UBQMoc5mvpexI2OwAFRmOx+ckn2BoB1ovEuJX0UnxaadB0qExkv4Ry3oDkuMNgBoBsB560KaUKEnqzsri45ZrqSLozAAHKM9s3LVtF1JJ+FG7GIvd4iMAhVa2vtMeZIHpYDew3PKP7K4uFMVHAsbqxBKmQsT3YQkEZ7EFjrlA0A9bWjhOBWOSZVvlOtiQSWYkt8xvWnI6v0PPxRbr6v9EmJPCCNeX6cqju0vEVhhc31t86dS4lYUu9lHIE/M9b1hn2kdtzNJkifwA7g6N/a9/wAqzG5FI4ljCZXJ2a/M6a3ph33iv0NI4qbNrTdX+vdQkdNMBfrTdjekZX19aLmoSHYgHX8qLGwHnSrYdggcghWJyMRYNl0ax5gaU3vQGqRYWIcERowBIShDbeNpPESeuhHoAKzXiSN3hDKQxO3mSdrbirvwTFF+EvEVJCEPoDfwSM4tb609LtOE4JvvRky/tWBbIbkRFybAsdS4AJJ/DfrQgtvZjAynDLFHF3YQGSS1izuNBc7KAqjzJvsAL0vtKrO7bkk65txv19a1jEcfg4VhAGOeVl8KbFvMm2gPxJB6EjIeJdpnmcuUUDcAALv56nn16VCVKjqUnJ2yCm4dIoLFdBvyI91MDUtPjWIIvoeuo+O9RTCpIOUKFcoCydkW7tMRMQT4VhUDctM40BOl8qtvUni7QIVKd43tSHXLnY6lrakX0AuPU7VH8Al7uDMR+Iuu2+XIDr08XxqMx2NeQkFjYm9r6XAsDbrb50IEsROWJY6dAAAPgNAPSmTmlJXpGhIYUK4KFAenuzHCljxffRlpLlld2tlFxfKgN2yjS7E6kAC9XqKeO5sdeZ/81XuDYVu6VQt1FvaG469CdtTfa2u9SU8MqreCNGYbCRzGp11u4jc6D/L8KtyU2ZMNpcGWfa12tUzPFG2YRAKbbZjfP7wLL72rGMbis5J51vfabsbw+HBSY/GwOsgUu0S4mQguxsiZso1YkAnLpc72qpdg+yOA4z3oTDPhFhKlmXFGV2zBrKqvGAo0uWIPQDUkVGpGUrJpVn//AMwmHwgxWNkKNILwYZbd9JrYO9/3cfnbWrd2h7MYfC4h4YOCY/FIhA77vJ1DGwJy5IiCAdL31tU72o+zbBfchO6zQY2VVEcJxHes07gLHETILv4iASLWAJvYXqCTCGajYdwHUsucA3KkkA25EjWx8q3bjnYDg3DlwaYsOzzuImfvWUXyeKQryTPlB6B78qje0v2LBcXmilTD8PCB5JJXBMZGjKMx1vobkgC510AIGT8W4tJipM8pGgCqqgKiIPZREGiqOg9dyTTBvKvQPZn7OuDYuN5Io5mgj8AneVlEpQftGVdPADpmsASGsLC9Y4vDYsZxIQYMd3DLMI4s5Jsl7Zzmsb2GbLvrYUB3hmO7tfB+88Kp47gMwzFivxNtr2872Ds3i0gR5G1t4iT7THYAnqWv/uq59pfs1wfDYo2jweN4jK7WIR3UKALliYYzlF7AA7666U3wHZqKTDM8/BcZAg5nGItlXcsMQ0bKN9xY70BlfHONvipTI5vyUcgPL62AFMe9rcuF/Zdw6LAfecWrqzAyKJp+5yq5/YRyNoqvlKBjb2idNqS7LfZ/w/GM/wDw8HdoPE2H4k2JYE+yCixi17HUnkd6Aw5pKmsR2Ykiwa4qdliWT9yh1kk6kLe4Tnc/qL672e+yvhuIxWKKicwQkQ5Xcq3fjxyWsA2QI0YF9yz8gKoPaHsVisRxFo8Pg8WsBkEUckyTMAoOUu0jjRCbtvsaAoFLYSHOwBNhuT0A3reeN/ZZw1ZcNhIVczysGdu9YlII7NLIV2GbRB5yabUnxn7M+Hfe48LDHiAoTvcQ8TGRlViVhSzXtmKuSQCR3Y08VwBjGPx+Y2UWUWAHkNBUfnrceIdhOGo+SHBzyW0JlXianNtvHhWW23iBtQ7R/ZNBeCOKHupJZFW6YppLKPFKSkkQJUIrWII1y9bUBhjGi16C7UfZpw7DBBFhZZWbUgtjSoUf5sNh5db8jas+7bcKwuFg8OCMckhyo5kxwy2sScuJwsStppYMbXBtUgz8VyjILmhQHt6OMDao/tHxdcJh5Jm/CNB1bZR7zpUkGrI/tf46skiYVWNo/HJYX8RHhX2hsNbf5l6VXkn0xs16DSvU5441x4/Qz/jeITFM7SrMA7FyqznICTfRXRreVRcXCMOpDJ94UjYidAR7xDUgsaHTMxPQIP8AuqzcR4RCgRGlOXCoWmCqLtNIcuUvm/iCraxsIpCOoywnkle/B9LrNJ2fpuhd1bk6St3+yuwYBphljxuKjk/Ckk91fyD+AK3k1gf4r6VEp2alSQvPie7cHTIxln/5Wsh12ZwfI1MrBFzkb/av/dUlheF4fuZJXkkCg93HlUEmQ+LQZtQq7jqy1MM05fCuSrV9k6LDeaTkoLwXn8m/fzK3jOHxS27x8VJbbPOrWvvvEbXtRpsIki5ZJMW6/wALYkEabaGIirPjsFBHlgDteO+c5QS0pPjuc+y2CAbDKxHtUTCcLildY0dizkKBkXcm38dcSyzTpM0YdFoZYlOWKvHmXBBYzh8cWCZ+9xiIT3caCcMhAF5CVyKMviVbA6l/I1RUhvWz8dgwRmSLvXePDILxiMPGzalM+VvxOTIQRqNKjMDwrAAgvfuwbsfu67DcXvpfa/nWpScUk02z5ueLFlnOUGoR8E74/JS+CnFzSRwxTzAuQo/auAOpNj7IAJPkDU5xDhMchIJxkqgnKZJr3HI5WiNiRy5Xqz8O4Xg48+KjkN5WZYh3UeVFDAuVTOV/9MH+cVJR4xf/AKlx/wDhiHyaq8uWnSZs0Gji4ueSHUnxbkv0mVDCcDXEHLM+MMSgyOWnzAKguTlaKxbZR5sKh+G8DxHj7l5IlAzECRl8gDltdtbbVrbRQyIsUmIYtIRJ+7S4XXKLK19fa56ZansPwjCkkK1k08Pd22FgSSLk7nXrXUJSrfczamOF5PgiopeVv9+9jAYeA4kOTG0odjqVZgzEnmQbkkn86suK4A8SokuKxjSFczjvygW/sixDG9vFqdmWtzwfDsLGBIMnh/Fpuf11qv8AFeD4J3Z2l8TG5NwdT76jLOSjtyRpIYXkvJFuPrz6GNRdnkjYtG+JVm3KzgMb66kRXOtPpuykayyytPix3UYDt3gzma1siy5dgxVNvwOdrVpvDeCYUP3iyEhCCNBbNrl562tmt/lqP7XphvDAHKhDdgFBu5GlyWGoBPvZq4hOag5Sf0NmTBp8ueGPFCkt5c3Xl78zMyNP3+OI/wDu/wD+VHwvA4yrzCTGI5IjRllDszGzNfLGCVVBc67lBzqb/wAMgJCrI5LEADItySbAD9puTVhGEw2HjEolLGAd3H4FKmZiSXHj8XiGbl4YlHqwzk23J7I0dpabSQxqGDH/AFJOlz99yk8VwiwytGMTjny2DH7yF8f4hYI2x8O+4NMH4VHiXRCcVIxOVc+IVrFvWHQdfSpSXDQbmVyeZKqSf+eksdNDhsM8neSB5s0MREakgEDvnA7wfhbJe+8h6aRDLOUqNWfQ6HTaZzlC2l49W7KJxJIkncQlniViqs1iWA0zaC1ibkabEUKcQQ4UmxmmB/8AYT59/QrYfI0esX4gVQlFzEAkLe1yBoLnrb86wTHYTEySPJJFLndizfs3GpNzbTbyrYg/skGwO59RsDVD+0XiOGHEcKmKyvh0ivIHWRrB2LeERMD3hyBQToM1yNK61Gn6qdl/ZPa0tI5VBNuiB4PF93LYmYZBEP2ecEZpWv3ehGoWxc/yDrTfvjLh4xETLnZpZSpLnvAxjVWG65UFxffvWPOmZxPCpcPGZsK0DSzEM+G70LDGpsoZ5s4kYgljkF7KBYG95XEYzgCxsYo4nbxELJ97zWUZY1BCWuwXMST7TkXsBWdYUodJun2tOerWplFOlSXl8yNGBkuB3b3JsLqRqfWrHiMTh4pI4kmR3w0bMiXsGmBuza6E5zmA5iJQKpfY+bheWQ48eKZ2QBRLbDx927CRcp8ZMhRQtyQFJNTGEn4CIEXKc4DXeQTZyWbu1Zsl0AVS0pVQdo1uxzXnHiULJ13a09X0qUUop3XmNhE/8LfA09THrg4HmkJEkgaGJRowGW8ri+3hIQH/ANRulOMTiez5AULGoLrqv3wkRr4mu5RWBawTRX9vla4Ji8ZwHwkJHdcz5UXFENZcsaF2yGxZsx8O0Z1ubVzDAouy7V9u5M+F4lFRvxvwKrgu1CpEEZHvmaR2DDxO2l7HYBQqgfzH8VqWn7VZoGgVcneuC8pYkhF9kBQNrlid76dKsIm4Gruv/Dvh8uSMiPHHE5jZe8kdiqWBLOQo2AAFM8djeCMjyxQskkYljjw571lmJIXDzM5NlyqWZluLkeWtvRG+rxPL/i83ddzfw+VL6/UlMbhpC+WGN3hjAiiZAXUomgYOos2Y3ckc3NDC4Zw2adHjiQF5GKsvgXUgXt4m0UebCorseeDx4ZPvZjed3Jkzriv2aAhVVREmVjYFibjcCpCbG8BWNmijiZzncK4xlxcnu0AAI0ULc57Fi1iBaqHpk3bZ6i7clHF3cYJUqTv8jLC9rfHPI6nvJtAymwjQ6Mqgj+GyeSg06wnadUBkUMWXRcxFg5Bs2m+W1/W1LNi+BjvFBhZDZY2EeNMviChnkJKqCGLNZOQUAE0XFcT4JJ3mGAbDpIO8+8KszGN1kCpH3ZuTeIEsbEBnNvK544t2zzMeryQi4Rez54JqbjTS4aFIM0gN2cKc7Bl0AZU1ANy2vUdKjJJ5hvFIPVWHzFGgx3ADqY0IOZitsW7gC+RAhULewFz3gBLMb2tVZ4DjMEYpTiTAswKrDFKuKMCrqXY/d7sx1CqGbSxJuaqnp1J3Zu03a3cY1Du0/nfJesFxtI5u47wZ4FYlcwCyz5czLmJ9kELH55Wt7VQOIjnJLMkrMxJJKNqTqTtzNKLxHgVx4IipKh7nGJYIAGeKLu5B42LMFMi6BASDeonhLcK7ySUFQ5S8ccqYhoA0khGVkhTOGjhAv42VmfQgCpngUklfBxpO1ZYJTm4puTJDD4j7sDNNdGJ7uIHRszDxOAbGyLz/AInSlOJM0kcKw55IgmcEXa7v7VwL5StgmU6jITzofeuBg3McBayo9/vsSEgFpHjURymxzBQrFT4CdLioiH/B2nkkLBVtIYo3E/c3UiOASLEhk1AMrFXN7hdNanuV0dKJ/m03qv4mUU6VJeXvf7jiLhkrMq92y5iBdlYKLm1ySNAOZqpdq+JrPOe7P7GId1Fyuik+IjkXYs5/mtyq8xYrgZUF0gMyLY5RjY8O7MxJIBWR/AoAFwAS7G2gqkdrp8M+KkODQJhxZUsHGayi7EOxIJN+mltAb1OPEoHPaHamTWKMWqSIUJQo60KuPLPVz4UxhQdWI1Ua5QeptodRpXnv7S8SzcSnzeLKyrbUXCotxpr1+NegppszXtl20G3Xblvz8r15y7VM2J4jP3YzGSdlUdSGyDU9bbmr8t9KsyYEup0Icf7UTYxlMtgsa5Yo0AWKNedktqTuSTc/AVBkVLdpOEphZBEJ0mkA/aGPWNHP4A/4yOZGl9ORqKqg1haFdtXKAMBejxR86EKXueQ+fIUtD066+8f2oAuW1cC3pyE/rRANulAIgbg0k6FT9bU8MdJO2woAkTZTm3tr7+XwoijQsfQev9v6V2U5m0Fr8rn5ml4og72v4FG/pufeaA7H4Eud2+VNHa5pfGyBjcbfnTagDwxFmCqLkmwp3PhwLWIsFzAj1095/UV3CR5Uznd7qv8ALsx/T/dSsUI9/LpQHJ3YxsrIrkaiS1nW1tyPaFutIYLAF9WORObHXboNyamOH8Led+7TzzNyCDf1JvYDmTT3tVwyQJE3dGLIBCy6/h/dsfMg2v5CgK9MFCEKPCX3PtWUXF7db/kKZE1O4Dhj7mMsv4h1A3N+RvTLE8MJZhEC1vw/iAv05+ooCPBoVxlINjoRyNCgPUAwEskUmQrGACokc2RL6Zjci+U62P5Vifa+PBhhhuHAyhTaTEtq00h8JCaex6aE7dTa/tq4s7vDhA9owveMi7XuVW4G50Y69ab9hOCRR4dMTIGzTOYEceLuksbvbZXJS2Y7BhXeSTbKcMFGOxRn7PSJh/vBjYxZimfSxK6HTe1wRfa61CSpatX7ecTjj4cMOFKXYJDESA4jQgqzr7QByk2I5rfa1ZTJJeuC4TBoEUeMX/rR3F7KOtvjQBxYBV959W2+At8TQVNxz5HzG1GxBBk02vp6DQflTh4vEwtsfhcfRoA4F1zW8iOhFIqCKcOuS5FjpZh18/UfoetMzJl21H1yoBS1rmmbnS/Xb6+t6PNNcgcqIfE1th+g1J/WgAvhW/M6D05n9PjS0hyRhfxPqfIchScdma50Ua+4bCiMTI2vP8h/QCgDIuVcx3Oi/wD7H9Pf5VzCw52trbdiOSjUn4VzES5jpoALAeQ/U7+pNPcMe7T/ADONfJeQ951P+mgDMQ7Ei4UaAH2go0X8tz1vR1bXTl5cgPrSm5e+mlTXZbh4lxChiWUa5epvoCel/lQg1T7K+y4CZ5ha5zkH08N/QH4k1Ndukw7fwsMmY8/3bqQQOo1ruKLQYfJcISOZtceXWsz4nxxDDKVls+Vu5FiTIo0Z+iroSL6nKeVAXrE9n4pCThyHXfLbxDTa2h0rKO3GFSCZViYhrXOpBXy63p3g+2zLIGclHA9tb6nlpy13qqcV4k88rSSNmdjq3X4UBJph5MT4ntI1rEscrf7hufXpXKb8PxoVTr/ehQF1+0OHveJ4g62jVUHLaMH/AKmNLntHFgo44opZXCKLr0OhAzHb0qP7d4gx8QxQNwTJc23tlXL6aWqlYnF30A0H18fOjCWw67QcXM7g5FjVRYKDe5JuzEnUk+dQ1KywOurKw9QR86TC60JD7D11p1hFUm7XsNTa1/O19L2psd/rlTmDmLX0/SgEgbyabX01/Wn4e2ZurZR6bfpTCJvHejYp9FHle3rrQDjGSW0F7mmuISw315+tHR7jMd9h+tNpW1oDhGnnQvYevyrm5owGtz6/2oA0hsuXnuf0FBTlU6atz6AHX4n5edJjU6++paXhBEH3mV1jD6RR7ySW0uF5Ri3tn3XoCLgjzHyGp9Kdxq8r5VVpHOyqCdtdAKRJyrbmdT+g/O/vqZ7J8WbCyOyIGZlyZzvHmYDPtrqRpz0oCHWK+ysutr62B6Grx9nUaJIGmYDxXBPlca9P71VuKRP30kAJYrI/ivq3i9puV6s0HDSIs7M4jyFbplJuANweV77a3tQgfdtO0y4ubulk8CsczKdo1Us9iPK49TVR4djTiMXmeyhkdFUbIvcuqKPIaCosS5Vkt+Oy/wCkHMdfULSnATbEQ62u4F/U2/WhIzY0SlcVHldl6Ej4G1JUB0GhXKFAaN9o3FFxct4YRHGNSd5JGChcznkAoAC8h66VPh3dxyq0uoXxWAuCRsDbz+VWbjDeAMFuG/DoLa89dapuIhYm557Dr/QdKhEtU6LHN2khlmPe4b7wndd3GmbuwpK+KTQE57gf821xY+I4pgJCzf4ay2BPgnZVW/s7LsNdTroKhMJhMo/L+v15VNJj5Dhmwq5ViuXbKtmduWdtyotoNPfpaSBJeMYDMG/w8jYkfeGtmBBta1sp1BFtiNqPFxLh9hfAPmvbTEyZQLC9idSSb6aaW9arDG1dV9R60Ba8Pi+GkBhgwpNrBsW5scxJBXIbrYAe+u8RxXD5A4GFRCT4WXFMCu2ljGRbwgC40zNVPjNiT0pK9AXRp+HkErhY9LgA4yXTcLYZdRsd+uuoAcdme0mFwRYjCxs7zFmMn7QLARdI4y41J5udx+VSThcojWaSNlibRWIsGIGgW+9/LoehpDGYqSViZGud+gF+g91QBbjWIjfEzSRLkjaRmRR+FS11Hwpi5rpOg8qKKkHTtS3eM7F3Ja3U/Aenl0FIUq+gy/H1oDr7X6mhnPIkenrehK2i/XM0kzUA5wUpVtCdd/OtAXG4WLASZmzzulsn4FJ21G77aDQc77VnkIHXWplcQGiJkNo0ByLzeS1h7h1oQQDGuwPlZT0IPwN6JXQaEi+PfNI5ta7E29TTejzSlmLHckk+pNzRKAFChQoC38b3l+utMJP3vw/6VoUKhcEy5F+S+/504h3b0/ShQqTkrOI3+PzokW4+udChQkH8VJVyhQGyfbF+54P/AOwf+iOsgTdaFCoB3Ebn1NJ8qFCpAItx60KFCgDPy9KIa5QoA8e9L478H8ooUKAa0KFCgBQoUKAFChQqAf/Z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132" name="Shape 132" descr="http://www.monstertruckninja.com/wp-content/uploads/2012/04/Mission-Impossible-3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2064" y="2873875"/>
            <a:ext cx="2375446" cy="3517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 descr="data:image/jpeg;base64,/9j/4AAQSkZJRgABAQAAAQABAAD/2wCEAAkGBxQSEhUUExQWFRUXGSAXGRgYFxgZGBwaGBgdFxgdHBgYHCggHBolHBgcITEhJSkrLi4uGB8zODMsNygtLisBCgoKDg0OGhAQGy0kHCQtLC8sMCwsLjcvLC8wLC8vMiw0LCw0LC8sLCwwLCwyLC8sLSwsLCwsLCwsNCwsLCwsLP/AABEIAREAuAMBIgACEQEDEQH/xAAcAAAABwEBAAAAAAAAAAAAAAAAAgMEBQYHAQj/xABHEAACAQIEAwUFBQYEBQIHAQABAgMAEQQSITEFQVEGEyJhcTKBkbHwBxRCocEjM1Jy0eEVYoKSJKKy0vFjc0NTVHSDwuMW/8QAGgEBAAMBAQEAAAAAAAAAAAAAAAEDBAIFBv/EAC8RAAICAQMBBgYABwAAAAAAAAABAhEDBCExEgUTQVGB8CJhcZGhsRQVIzIz0fH/2gAMAwEAAhEDEQA/AO9ksSJXCE2jxMfdk+bC8Z9Q4X4mnWC4pj1jaGKUIsQOZ2ABRcwW2cKWtmOwF6q3Y7N3fd38cT2HW3tKfTX8q0CB4mxM0hdVimiIkzEKFcgMbltLZ+e1bnHa2eVGVPpRn3ayIxrd5RLnTP3gztzIN1YZ9CCDf5GsxmfU2OnSrh274wxKxLKWyE6BAqANr4WvmY3vc2sLaHWwpdZJ7s9HEmo0wVyjObk0WuSwFChQoAUKFCgBQrtq5QHa5QrtqA5QrtcoAUKFdoDlelPsR4wcVw5Y2N3w57k/ye1GfSxy/wCivNlq1T7A+ImHGlL+CdcjD/Mt2Q/9Q/1URzJbG44XCfdllsQQz51A3F7Br1iPbnAH75Kbe2bj4/OvQk5OlrWv4r9OdZT2w4Ue9D6FAbA9dx8NBrV+J2ZM66argoSYHJH7taFS2MiuLctudCtBiInsdxRYpY3a57yPI38yaD5Uy49xku5K5V9QGbflmNgf71LcJ4SYcTPgpgA0b5kJH5jyOh99Ts3ZPCQQtisS0khfN3cMdlBK6eJzoNevLka5n/YW4/8AKYriXuxNySeZ3pKnOPJMjHKFuScoAAFzsAOlFGFa17cr+4b/ANaxHqiFCu2p/hMFn050AxCGlFw5O2tTWH4fYi2nX1+uVWjg3ABOCQdeeg35+tAZ+2DYcrjrRsNhM9xcA8gdL+/rWlQdmLGxXby09bcvr3DjvZ+JUzLGA1tgx/v8DehFmXzQshswsaTp7j1IJHT8qZ0JOUKFCgBS+FwrSGyikacQRtbNY5Nj0NAGm4e632NuhB+VNrVOjBKUDRjI489DzAIvz/SmGOi2YC19COjDegGarV7+zO64hHGhVgfgb1TYY71dOw65Zl63qUcyZ6VxEJJDprpYqfZZT+tR/EuFoyHTQ/EGpLh0l40/lHytS8sQZSOtSpNM4ljUkzPuI8LgyadN6FSPaHgVlujN56jQc7Lz99CtSla5MMotOmjPe3sjQYjh801lxBiCTgEE2vZS1uZqaxGHM+BkiAzMh7xTporjI++vQ7c6yDCzyTtJ3rs7nxZmNzceZrWfs+4nnEJY+EjuX9/g/wC01K3gVzfTkX2Kpwj7N2kMkzNHGi6d5K9kD+0bX1NtAPQ3OtHxacMXDoHlklxAXLkjQZVK6AMx3HI2OoPOrUOGo0OIwGNm7vLiO9jkCljYaZSAN8vzpPAcP4bhj+xwzYlxtJiDZb9QlvmBVbx+CLln4bav34GFPEQ1jvU92fgzEKdGGx/tzFSfbrDlsa8mVVz2NkFl9kCwHTSnvZXBm9yBWVnop2kywcL7NLILlasvZ3gAgYtvfnpf0NS/D0GQWsPr50u0saDMzgKOtEDi8IuTpa5+r3oS9ngRY6i99dfX40+4NxuCY2R1J231qbyA0BR8R2Dw8q2MY+FvlWZ9uPsubDqZYLlRqQdbf2r0RGtJ4vCB1KkXBFqA8XvGRcEbb0Wtg7f/AGdtG7SQr4DflfT+tZPisKUaxFSBAGnmEmI8AIAP8W1wOo67U67O4UyTWW21+fp9etJY+FFlkU3GUsABtcEAanlv+VAP+E4nMWQi3P4XP9vfTjiWEzXsOh9+UA/E3pp2Yw2Z3bkBbbcn+1T5QFz5WHw/80IK7gYdauHZnD2kVvOohcLlk8j+tXjs3gdb9Pz6V3ErmbH2fbNCh5gWqTqJ7Ofu7VKkVw+SyPBTeJxSzzssRIHMn2QBpf0+dcqV4lhCFKgHKd9dDQrQna2MLST3R5tw0XdyI23I1Y+znFBhpJI2vlcgrYXs22w+tK0bjfFMJhoiyYCFiORCk+p8P61EdqYsPLDhuJQIqZWWOVFAAGbbQcwTb0I6VdGVPgzzhabTsmO0FpO6mAuJkBJ/zAWYW9wqH7q1T0QLYSQDxNEe9UDfKdGA+dSOFwbokZw8UZLIGaZ7EhvxAX9m1T19Ko57tzlfr79TKu3WCKhHZSAw0JBF7HlekezvEoQlnOUirJ9pvA8RiVjaGYYl1uHj2FjtkY2W+m2lZPxLgWKQKGikVjoFKkEjy61gkn1Ns9bG49CSe6RfeM9uY4FCx+MkciLD66VTMX2ixOKb2tPgPj/WotuzWJC5miYc7W19fypmuFytlkUg+Vhry35VB2aRwBhBYtMnUgML+nr5/Q0rgfacNlXMDy3/AFrPeHLgpCgTDxhQACcguTbfa9qtOC4BhRZ40Cn/AC+G/uFSQaZhZcwuKdCoTgGiWqavUEjHi0YZCDWBdsOzF5MyDUG9hsev15Vv2N8QNUzi/CM5v6/CpRBiOE4eYcQGGgOnuIP5gr+VI4zhHe4nVrZtSbjerbj8CXxhjXaNQWttdrka/wAoP+4VHcT4WkbZyLc7/OgH33GHDw2j5bk8z8qY4SP8R5m/xo+AR8SL2IjXX1NPpYwABrUkHVwgb1q29n0sAG6/oP71VsLLerbwSYH3bcq7TOZI0nglsgsbk6mpOoLgkunQVO1XLk6jwI4xLo1+lCm3FZ8qH867XcOCrIrZTeEcUwuMOX7jlRiUz5QxBtpfKNvOq52o4cMJwieG/tYvKDtopBH5LVyn486+FckQ6Kov+en5VHS8WkXDM8kMeIAvIFkAvm300Py51oqXtmRyj57+dDXsHxFXSIkhgR3bHWx/CdDra+uvwqcg4Y/jQBrKSDqQp6XubW0v7x60h2cxUeOwqYhY44GDFZAugUD4X0t8af4o/wDGRMLmKeJ4mOts66qSNhcAj4VDluIwSSvjw9RGDB93NHG4uJLkFfZ8I2J5GojjIR8Th8i20JK3vY5rbnrapji5eKGKRQMySgi/8BFntfyvaoBcWZsar5FUKoUKuvMnU8yb71VkdqzRgSUqLNxHh6kE25fodvOsm7Ydk813W2np+lbDi5jbW1qqvGMPmVjffly+jVRpMj4QO6axvfzrROFY0FBrVM4rAAzAix5e6n/BpztehBqnCOIADzqXjxl6ofD5jVkwclqEk6NRUTxIgKxNgLEk+W5pw+Myi1VjtFje9Qw3sJNG/kGsmx5jw+rioJKlwGAkSTMLNKxfUHY2yix6Jk996U4phkkWzC//AJqYkTKgGo5noCdSPztVf4li7A/E26ev1vUkC+BiAUAAWGm1R3E4rEi3v9aT4TxLMcu3OnOL1Bvvt+tSQQsUlvd/WpzhHEcpH161W8bdGIIsRuNiKTixljRMk23h3Fl7vMNcvitfe3L31L8N7TpIfFZaxjh/GyFI8vr69Kbp2hZQLHW5+FgKnZkO1wbzx3Ep3THMNqFYTxHtO5BGbT1vvrQotiGrNGfBFira6m229t7dd6sn+HRFO7yOMw0d7jxW6XpdHmZR3aLCObNvby57a6jnTbEyRwZZJpnkNswttp05Ve5OWxijBRVvj5lV+zhu6mxeE0XcqNc1xzN9NioFreztuamcVK74ScIcskV3U6C2mu+nxqs4fGj/ABSPEqVjVvbDG1wxygAbsxuNhyubAXrRosCqSOWItJ4QvUHe46a2rrJ8L+xXgvJGlwrXp4P7lT4TDJi0V2LJCABnkJzNoL5QeXnz+TMSIuOdUOgCgX0Psg/M1YeKYSXFxqMmSSOYgC5C5RfI22otY+vlpVM+0HgM8coxGHPeXAzqu4I023II6VTldmnTrp/2XPiztlshBJqMkwwWE94QQd7n1/Wssm4jxKU2jVidjYEkf6R/Sk8Eca7Mk0+Sxsystmvpy9DVRqsLx0PG5Kksl/f7jSnBccpOtx51aZoou6Cls3U258zVYw3dq5APPS/11qSC6cNcFd7n8zU0mKtpz5VX+G+G3Lp09x+rVJz6W9OlQSGxXEDrUbh8QC+puTp5hV1Onm1h7qTxswFhe5J2t5X+G9Mo5NCw0voDzty9+5oB9xPHgX26/wBvjVN4rjdCCRc/XxrvFsdm0O2vMW+udVTH4y/OgJfg+IOcnl+m1WnhPHu4YuqK0lrIXFwh/iC7FhyvtVD4c5A9d+tOHxdjp7/WgH3GsQWYsxzFiSSdTc7n41DfeNaUxOIuN6i3koCew2K+V/hTJsRqKdYbEYaPCMTmlxUl1A1EUKbXP/zJW5DZfXeGR9aAfYjEHfyoU0kkv6/lXKA9QCJp1B+8XVwGGbw5r8gNqQlCMrYYle9iN0G/hPI33H5U14OoOEliNycPMVHUAn+/5U74nMI8Vgpj/wDEvCbnqL30FjcgC9/juNfjR52zVv5X67fhkVxrsoFh7yTdDmumpy7sL/xEXty0v62qKTvooZlFiVF+dra2v63FKLB+9iOtxcD3/lpamfZ+64Z4wMzRsbC9hYm4118971xKbkt/dncMShLZbNflE3DGMzH+KzU2m4ffbTz526U9QWA+FKC96oto2dKYlh4MosaoP2i9lUOXEqSpXwyHqv4SfS1veK0WiugYEEAg6EEXBHpUWdUjz6cfh9gzub2ukZYbXtfrbWqxx3FQNmEQk7wa7Cw9a2v7UeF95h44IisID5/CANgVA02HiNUKDhkCnulszC2ZgALeluf560BXezXaFxaKa66XFx+evzq+YPGZlF7EfX9KiO0PCo5VFrBkHhI/tUJHi5EjsLkkWB6HbnyA191ASnEsbmZj+E/sk9Af2je8i3+jzqMxnECtwL67fCmEmOuNB4V8K36Dnr6VBcV4pfQE360BziXEeXOolXubmkHlJNzRc9CSSXEV18TTBZK6z0A8WW9OsFFB3crzSEOukUSg3dj+Jm2WNefMnQc6jI5LUm81ALF+VEEmtIZqWMOxsSDoDbQsLXA62uKAk+DYQTyBdQo1Y6bdPftXan+FYQYWC59ttW8tNAPQXrtCDd0neFpGUKL2uraknfUbk29LUjxR2laMz5QyHMq5SCCNb6m4JItSxzpKe7UyC+hIJAvudBYnzNLYfAO7F5Qcy3Hsk33538Qt0tvWq0tzzqcl0/8AB/h8a5XMyKGIFyPPb1rvC4skz307xQQLm/h0OmwGtdwayk5pATbYaDy2+vdzdthSZFfmL315EbAVRJrg1RTdMcxn8tKUrgrtVmhArhNAmoTtHxQRxnWgM4+1rj+dlRNAtxcGxN/0rOcDJiB4oyWQ3N9N+YNP+0uMMsrEnnUdg+Kd2jJ0bN8QB+n51JBPrxFrHvNDbn/aoHE8YymwNhe/LloPTc/E1H47iwJveoLE4q+xoB7xHimbY61EO5O9coAUJOUKPlopFAAGu3otXif/AA/BYLKuXGY+ZNW3hw4PIcmktz5HpaxApBqUwXBGlkiSN0YyBSSCbIWJAVtPaAFza+/lUXWgQSnhsWHjUlXkAnxJAu4RjlVBobADU2IN/SgKzi+Bn7xJDhyzhHyBmAUHUrq17C4115X6VO4HgMkUiJNJG6QguvdnMA0mpBaw18INtdxSnbNEmxi4fDle5OVysZBRLKQSNbBiDc/6acyYgRII0UBdh/e3OhBCdq8cxKougO9j05fXShR8ciOmW+u4fz5jzv8ApQoDfoON4h5MglA3t4RrpoBpr19xqQweLkbLI/eZGbKCWy6EEg5R7ROmpNhfbSozs9hEkm9glRfcAqba9LDXlck+l6nOF4tpEkZggs4FlfOunhYajQctuRtetWSk6SPPxdTVti0uGlaVSWAjtsrE7a+/1o/DsVHnKKxZudzcjU7+d/0pfCJlZkHs6FfnYeWtCYZS+gtbMLCxvz16mqG/A1KPihSCcm6tbMvOxAsdt6bY/jcUQ8TAnoDWe9pu3FkkAPiDhR0UczWa4vtC7m7Enrqa4Lkavx3t+F0Uj3VReP8AappRv86pmJxhbn+dMJ8XyJvQD/iGLF96g5pTe9FaXMaRQ33oBN2J/tS2F4e8gJAso5nb61p7gcMZLm3gW2Y7e1oo9TY+4Gk+IYls1r6C4AAyhRzAHL6vQkf9nuBwv3kuLnEWHi9rLYzSMdkiTmx/iOg3NRfEcUjSu0MYijJ8CXLFVGgux9puZPU0MDwuacM0cbMqC7MAbAevXyGpqQfgBhs+IzZLXAXRiSLgHMPDbnodjQEEzE1ynWJlUsciBRyGpsOWp3psTQAQDnTr7qCLqabIBcXvbnbe3O3nR1mI0oBfheE72eOO18zhT6X125WvV748xkxE8jGyA8tP2cIsw65iwIH/AJArPYBf+NRjsiu59yEfrUnIUkeRGW+SzZjsJGYSPqeVhl05HoBQgccHcpGoNrC5UBQMoc5mvpexI2OwAFRmOx+ckn2BoB1ovEuJX0UnxaadB0qExkv4Ry3oDkuMNgBoBsB560KaUKEnqzsri45ZrqSLozAAHKM9s3LVtF1JJ+FG7GIvd4iMAhVa2vtMeZIHpYDew3PKP7K4uFMVHAsbqxBKmQsT3YQkEZ7EFjrlA0A9bWjhOBWOSZVvlOtiQSWYkt8xvWnI6v0PPxRbr6v9EmJPCCNeX6cqju0vEVhhc31t86dS4lYUu9lHIE/M9b1hn2kdtzNJkifwA7g6N/a9/wAqzG5FI4ljCZXJ2a/M6a3ph33iv0NI4qbNrTdX+vdQkdNMBfrTdjekZX19aLmoSHYgHX8qLGwHnSrYdggcghWJyMRYNl0ax5gaU3vQGqRYWIcERowBIShDbeNpPESeuhHoAKzXiSN3hDKQxO3mSdrbirvwTFF+EvEVJCEPoDfwSM4tb609LtOE4JvvRky/tWBbIbkRFybAsdS4AJJ/DfrQgtvZjAynDLFHF3YQGSS1izuNBc7KAqjzJvsAL0vtKrO7bkk65txv19a1jEcfg4VhAGOeVl8KbFvMm2gPxJB6EjIeJdpnmcuUUDcAALv56nn16VCVKjqUnJ2yCm4dIoLFdBvyI91MDUtPjWIIvoeuo+O9RTCpIOUKFcoCydkW7tMRMQT4VhUDctM40BOl8qtvUni7QIVKd43tSHXLnY6lrakX0AuPU7VH8Al7uDMR+Iuu2+XIDr08XxqMx2NeQkFjYm9r6XAsDbrb50IEsROWJY6dAAAPgNAPSmTmlJXpGhIYUK4KFAenuzHCljxffRlpLlld2tlFxfKgN2yjS7E6kAC9XqKeO5sdeZ/81XuDYVu6VQt1FvaG469CdtTfa2u9SU8MqreCNGYbCRzGp11u4jc6D/L8KtyU2ZMNpcGWfa12tUzPFG2YRAKbbZjfP7wLL72rGMbis5J51vfabsbw+HBSY/GwOsgUu0S4mQguxsiZso1YkAnLpc72qpdg+yOA4z3oTDPhFhKlmXFGV2zBrKqvGAo0uWIPQDUkVGpGUrJpVn//AMwmHwgxWNkKNILwYZbd9JrYO9/3cfnbWrd2h7MYfC4h4YOCY/FIhA77vJ1DGwJy5IiCAdL31tU72o+zbBfchO6zQY2VVEcJxHes07gLHETILv4iASLWAJvYXqCTCGajYdwHUsucA3KkkA25EjWx8q3bjnYDg3DlwaYsOzzuImfvWUXyeKQryTPlB6B78qje0v2LBcXmilTD8PCB5JJXBMZGjKMx1vobkgC510AIGT8W4tJipM8pGgCqqgKiIPZREGiqOg9dyTTBvKvQPZn7OuDYuN5Io5mgj8AneVlEpQftGVdPADpmsASGsLC9Y4vDYsZxIQYMd3DLMI4s5Jsl7Zzmsb2GbLvrYUB3hmO7tfB+88Kp47gMwzFivxNtr2872Ds3i0gR5G1t4iT7THYAnqWv/uq59pfs1wfDYo2jweN4jK7WIR3UKALliYYzlF7AA7666U3wHZqKTDM8/BcZAg5nGItlXcsMQ0bKN9xY70BlfHONvipTI5vyUcgPL62AFMe9rcuF/Zdw6LAfecWrqzAyKJp+5yq5/YRyNoqvlKBjb2idNqS7LfZ/w/GM/wDw8HdoPE2H4k2JYE+yCixi17HUnkd6Aw5pKmsR2Ykiwa4qdliWT9yh1kk6kLe4Tnc/qL672e+yvhuIxWKKicwQkQ5Xcq3fjxyWsA2QI0YF9yz8gKoPaHsVisRxFo8Pg8WsBkEUckyTMAoOUu0jjRCbtvsaAoFLYSHOwBNhuT0A3reeN/ZZw1ZcNhIVczysGdu9YlII7NLIV2GbRB5yabUnxn7M+Hfe48LDHiAoTvcQ8TGRlViVhSzXtmKuSQCR3Y08VwBjGPx+Y2UWUWAHkNBUfnrceIdhOGo+SHBzyW0JlXianNtvHhWW23iBtQ7R/ZNBeCOKHupJZFW6YppLKPFKSkkQJUIrWII1y9bUBhjGi16C7UfZpw7DBBFhZZWbUgtjSoUf5sNh5db8jas+7bcKwuFg8OCMckhyo5kxwy2sScuJwsStppYMbXBtUgz8VyjILmhQHt6OMDao/tHxdcJh5Jm/CNB1bZR7zpUkGrI/tf46skiYVWNo/HJYX8RHhX2hsNbf5l6VXkn0xs16DSvU5441x4/Qz/jeITFM7SrMA7FyqznICTfRXRreVRcXCMOpDJ94UjYidAR7xDUgsaHTMxPQIP8AuqzcR4RCgRGlOXCoWmCqLtNIcuUvm/iCraxsIpCOoywnkle/B9LrNJ2fpuhd1bk6St3+yuwYBphljxuKjk/Ckk91fyD+AK3k1gf4r6VEp2alSQvPie7cHTIxln/5Wsh12ZwfI1MrBFzkb/av/dUlheF4fuZJXkkCg93HlUEmQ+LQZtQq7jqy1MM05fCuSrV9k6LDeaTkoLwXn8m/fzK3jOHxS27x8VJbbPOrWvvvEbXtRpsIki5ZJMW6/wALYkEabaGIirPjsFBHlgDteO+c5QS0pPjuc+y2CAbDKxHtUTCcLildY0dizkKBkXcm38dcSyzTpM0YdFoZYlOWKvHmXBBYzh8cWCZ+9xiIT3caCcMhAF5CVyKMviVbA6l/I1RUhvWz8dgwRmSLvXePDILxiMPGzalM+VvxOTIQRqNKjMDwrAAgvfuwbsfu67DcXvpfa/nWpScUk02z5ueLFlnOUGoR8E74/JS+CnFzSRwxTzAuQo/auAOpNj7IAJPkDU5xDhMchIJxkqgnKZJr3HI5WiNiRy5Xqz8O4Xg48+KjkN5WZYh3UeVFDAuVTOV/9MH+cVJR4xf/AKlx/wDhiHyaq8uWnSZs0Gji4ueSHUnxbkv0mVDCcDXEHLM+MMSgyOWnzAKguTlaKxbZR5sKh+G8DxHj7l5IlAzECRl8gDltdtbbVrbRQyIsUmIYtIRJ+7S4XXKLK19fa56ZansPwjCkkK1k08Pd22FgSSLk7nXrXUJSrfczamOF5PgiopeVv9+9jAYeA4kOTG0odjqVZgzEnmQbkkn86suK4A8SokuKxjSFczjvygW/sixDG9vFqdmWtzwfDsLGBIMnh/Fpuf11qv8AFeD4J3Z2l8TG5NwdT76jLOSjtyRpIYXkvJFuPrz6GNRdnkjYtG+JVm3KzgMb66kRXOtPpuykayyytPix3UYDt3gzma1siy5dgxVNvwOdrVpvDeCYUP3iyEhCCNBbNrl562tmt/lqP7XphvDAHKhDdgFBu5GlyWGoBPvZq4hOag5Sf0NmTBp8ueGPFCkt5c3Xl78zMyNP3+OI/wDu/wD+VHwvA4yrzCTGI5IjRllDszGzNfLGCVVBc67lBzqb/wAMgJCrI5LEADItySbAD9puTVhGEw2HjEolLGAd3H4FKmZiSXHj8XiGbl4YlHqwzk23J7I0dpabSQxqGDH/AFJOlz99yk8VwiwytGMTjny2DH7yF8f4hYI2x8O+4NMH4VHiXRCcVIxOVc+IVrFvWHQdfSpSXDQbmVyeZKqSf+eksdNDhsM8neSB5s0MREakgEDvnA7wfhbJe+8h6aRDLOUqNWfQ6HTaZzlC2l49W7KJxJIkncQlniViqs1iWA0zaC1ibkabEUKcQQ4UmxmmB/8AYT59/QrYfI0esX4gVQlFzEAkLe1yBoLnrb86wTHYTEySPJJFLndizfs3GpNzbTbyrYg/skGwO59RsDVD+0XiOGHEcKmKyvh0ivIHWRrB2LeERMD3hyBQToM1yNK61Gn6qdl/ZPa0tI5VBNuiB4PF93LYmYZBEP2ecEZpWv3ehGoWxc/yDrTfvjLh4xETLnZpZSpLnvAxjVWG65UFxffvWPOmZxPCpcPGZsK0DSzEM+G70LDGpsoZ5s4kYgljkF7KBYG95XEYzgCxsYo4nbxELJ97zWUZY1BCWuwXMST7TkXsBWdYUodJun2tOerWplFOlSXl8yNGBkuB3b3JsLqRqfWrHiMTh4pI4kmR3w0bMiXsGmBuza6E5zmA5iJQKpfY+bheWQ48eKZ2QBRLbDx927CRcp8ZMhRQtyQFJNTGEn4CIEXKc4DXeQTZyWbu1Zsl0AVS0pVQdo1uxzXnHiULJ13a09X0qUUop3XmNhE/8LfA09THrg4HmkJEkgaGJRowGW8ri+3hIQH/ANRulOMTiez5AULGoLrqv3wkRr4mu5RWBawTRX9vla4Ji8ZwHwkJHdcz5UXFENZcsaF2yGxZsx8O0Z1ubVzDAouy7V9u5M+F4lFRvxvwKrgu1CpEEZHvmaR2DDxO2l7HYBQqgfzH8VqWn7VZoGgVcneuC8pYkhF9kBQNrlid76dKsIm4Gruv/Dvh8uSMiPHHE5jZe8kdiqWBLOQo2AAFM8djeCMjyxQskkYljjw571lmJIXDzM5NlyqWZluLkeWtvRG+rxPL/i83ddzfw+VL6/UlMbhpC+WGN3hjAiiZAXUomgYOos2Y3ckc3NDC4Zw2adHjiQF5GKsvgXUgXt4m0UebCorseeDx4ZPvZjed3Jkzriv2aAhVVREmVjYFibjcCpCbG8BWNmijiZzncK4xlxcnu0AAI0ULc57Fi1iBaqHpk3bZ6i7clHF3cYJUqTv8jLC9rfHPI6nvJtAymwjQ6Mqgj+GyeSg06wnadUBkUMWXRcxFg5Bs2m+W1/W1LNi+BjvFBhZDZY2EeNMviChnkJKqCGLNZOQUAE0XFcT4JJ3mGAbDpIO8+8KszGN1kCpH3ZuTeIEsbEBnNvK544t2zzMeryQi4Rez54JqbjTS4aFIM0gN2cKc7Bl0AZU1ANy2vUdKjJJ5hvFIPVWHzFGgx3ADqY0IOZitsW7gC+RAhULewFz3gBLMb2tVZ4DjMEYpTiTAswKrDFKuKMCrqXY/d7sx1CqGbSxJuaqnp1J3Zu03a3cY1Du0/nfJesFxtI5u47wZ4FYlcwCyz5czLmJ9kELH55Wt7VQOIjnJLMkrMxJJKNqTqTtzNKLxHgVx4IipKh7nGJYIAGeKLu5B42LMFMi6BASDeonhLcK7ySUFQ5S8ccqYhoA0khGVkhTOGjhAv42VmfQgCpngUklfBxpO1ZYJTm4puTJDD4j7sDNNdGJ7uIHRszDxOAbGyLz/AInSlOJM0kcKw55IgmcEXa7v7VwL5StgmU6jITzofeuBg3McBayo9/vsSEgFpHjURymxzBQrFT4CdLioiH/B2nkkLBVtIYo3E/c3UiOASLEhk1AMrFXN7hdNanuV0dKJ/m03qv4mUU6VJeXvf7jiLhkrMq92y5iBdlYKLm1ySNAOZqpdq+JrPOe7P7GId1Fyuik+IjkXYs5/mtyq8xYrgZUF0gMyLY5RjY8O7MxJIBWR/AoAFwAS7G2gqkdrp8M+KkODQJhxZUsHGayi7EOxIJN+mltAb1OPEoHPaHamTWKMWqSIUJQo60KuPLPVz4UxhQdWI1Ua5QeptodRpXnv7S8SzcSnzeLKyrbUXCotxpr1+NegppszXtl20G3Xblvz8r15y7VM2J4jP3YzGSdlUdSGyDU9bbmr8t9KsyYEup0Icf7UTYxlMtgsa5Yo0AWKNedktqTuSTc/AVBkVLdpOEphZBEJ0mkA/aGPWNHP4A/4yOZGl9ORqKqg1haFdtXKAMBejxR86EKXueQ+fIUtD066+8f2oAuW1cC3pyE/rRANulAIgbg0k6FT9bU8MdJO2woAkTZTm3tr7+XwoijQsfQev9v6V2U5m0Fr8rn5ml4og72v4FG/pufeaA7H4Eud2+VNHa5pfGyBjcbfnTagDwxFmCqLkmwp3PhwLWIsFzAj1095/UV3CR5Uznd7qv8ALsx/T/dSsUI9/LpQHJ3YxsrIrkaiS1nW1tyPaFutIYLAF9WORObHXboNyamOH8Led+7TzzNyCDf1JvYDmTT3tVwyQJE3dGLIBCy6/h/dsfMg2v5CgK9MFCEKPCX3PtWUXF7db/kKZE1O4Dhj7mMsv4h1A3N+RvTLE8MJZhEC1vw/iAv05+ooCPBoVxlINjoRyNCgPUAwEskUmQrGACokc2RL6Zjci+U62P5Vifa+PBhhhuHAyhTaTEtq00h8JCaex6aE7dTa/tq4s7vDhA9owveMi7XuVW4G50Y69ab9hOCRR4dMTIGzTOYEceLuksbvbZXJS2Y7BhXeSTbKcMFGOxRn7PSJh/vBjYxZimfSxK6HTe1wRfa61CSpatX7ecTjj4cMOFKXYJDESA4jQgqzr7QByk2I5rfa1ZTJJeuC4TBoEUeMX/rR3F7KOtvjQBxYBV959W2+At8TQVNxz5HzG1GxBBk02vp6DQflTh4vEwtsfhcfRoA4F1zW8iOhFIqCKcOuS5FjpZh18/UfoetMzJl21H1yoBS1rmmbnS/Xb6+t6PNNcgcqIfE1th+g1J/WgAvhW/M6D05n9PjS0hyRhfxPqfIchScdma50Ua+4bCiMTI2vP8h/QCgDIuVcx3Oi/wD7H9Pf5VzCw52trbdiOSjUn4VzES5jpoALAeQ/U7+pNPcMe7T/ADONfJeQ951P+mgDMQ7Ei4UaAH2go0X8tz1vR1bXTl5cgPrSm5e+mlTXZbh4lxChiWUa5epvoCel/lQg1T7K+y4CZ5ha5zkH08N/QH4k1Ndukw7fwsMmY8/3bqQQOo1ruKLQYfJcISOZtceXWsz4nxxDDKVls+Vu5FiTIo0Z+iroSL6nKeVAXrE9n4pCThyHXfLbxDTa2h0rKO3GFSCZViYhrXOpBXy63p3g+2zLIGclHA9tb6nlpy13qqcV4k88rSSNmdjq3X4UBJph5MT4ntI1rEscrf7hufXpXKb8PxoVTr/ehQF1+0OHveJ4g62jVUHLaMH/AKmNLntHFgo44opZXCKLr0OhAzHb0qP7d4gx8QxQNwTJc23tlXL6aWqlYnF30A0H18fOjCWw67QcXM7g5FjVRYKDe5JuzEnUk+dQ1KywOurKw9QR86TC60JD7D11p1hFUm7XsNTa1/O19L2psd/rlTmDmLX0/SgEgbyabX01/Wn4e2ZurZR6bfpTCJvHejYp9FHle3rrQDjGSW0F7mmuISw315+tHR7jMd9h+tNpW1oDhGnnQvYevyrm5owGtz6/2oA0hsuXnuf0FBTlU6atz6AHX4n5edJjU6++paXhBEH3mV1jD6RR7ySW0uF5Ri3tn3XoCLgjzHyGp9Kdxq8r5VVpHOyqCdtdAKRJyrbmdT+g/O/vqZ7J8WbCyOyIGZlyZzvHmYDPtrqRpz0oCHWK+ysutr62B6Grx9nUaJIGmYDxXBPlca9P71VuKRP30kAJYrI/ivq3i9puV6s0HDSIs7M4jyFbplJuANweV77a3tQgfdtO0y4ubulk8CsczKdo1Us9iPK49TVR4djTiMXmeyhkdFUbIvcuqKPIaCosS5Vkt+Oy/wCkHMdfULSnATbEQ62u4F/U2/WhIzY0SlcVHldl6Ej4G1JUB0GhXKFAaN9o3FFxct4YRHGNSd5JGChcznkAoAC8h66VPh3dxyq0uoXxWAuCRsDbz+VWbjDeAMFuG/DoLa89dapuIhYm557Dr/QdKhEtU6LHN2khlmPe4b7wndd3GmbuwpK+KTQE57gf821xY+I4pgJCzf4ay2BPgnZVW/s7LsNdTroKhMJhMo/L+v15VNJj5Dhmwq5ViuXbKtmduWdtyotoNPfpaSBJeMYDMG/w8jYkfeGtmBBta1sp1BFtiNqPFxLh9hfAPmvbTEyZQLC9idSSb6aaW9arDG1dV9R60Ba8Pi+GkBhgwpNrBsW5scxJBXIbrYAe+u8RxXD5A4GFRCT4WXFMCu2ljGRbwgC40zNVPjNiT0pK9AXRp+HkErhY9LgA4yXTcLYZdRsd+uuoAcdme0mFwRYjCxs7zFmMn7QLARdI4y41J5udx+VSThcojWaSNlibRWIsGIGgW+9/LoehpDGYqSViZGud+gF+g91QBbjWIjfEzSRLkjaRmRR+FS11Hwpi5rpOg8qKKkHTtS3eM7F3Ja3U/Aenl0FIUq+gy/H1oDr7X6mhnPIkenrehK2i/XM0kzUA5wUpVtCdd/OtAXG4WLASZmzzulsn4FJ21G77aDQc77VnkIHXWplcQGiJkNo0ByLzeS1h7h1oQQDGuwPlZT0IPwN6JXQaEi+PfNI5ta7E29TTejzSlmLHckk+pNzRKAFChQoC38b3l+utMJP3vw/6VoUKhcEy5F+S+/504h3b0/ShQqTkrOI3+PzokW4+udChQkH8VJVyhQGyfbF+54P/AOwf+iOsgTdaFCoB3Ebn1NJ8qFCpAItx60KFCgDPy9KIa5QoA8e9L478H8ooUKAa0KFCgBQoUKAFChQqAf/Z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976204" y="69730"/>
            <a:ext cx="7345599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3200" b="1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we know:</a:t>
            </a:r>
          </a:p>
          <a:p>
            <a:pPr lvl="0" algn="ctr">
              <a:buSzPct val="25000"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95% of sample means are within 1.96 times the standard error (</a:t>
            </a:r>
            <a:r>
              <a:rPr lang="en-US" sz="3200" dirty="0" err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sd</a:t>
            </a: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of this distribution)</a:t>
            </a: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1681" y="1913640"/>
            <a:ext cx="7960406" cy="48359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Shape 141"/>
          <p:cNvCxnSpPr/>
          <p:nvPr/>
        </p:nvCxnSpPr>
        <p:spPr>
          <a:xfrm>
            <a:off x="5167734" y="2381848"/>
            <a:ext cx="74772" cy="3414781"/>
          </a:xfrm>
          <a:prstGeom prst="straightConnector1">
            <a:avLst/>
          </a:prstGeom>
          <a:noFill/>
          <a:ln w="5715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algn="l" rotWithShape="0">
              <a:srgbClr val="000000">
                <a:alpha val="40000"/>
              </a:srgbClr>
            </a:outerShdw>
          </a:effectLst>
        </p:spPr>
      </p:cxnSp>
      <p:grpSp>
        <p:nvGrpSpPr>
          <p:cNvPr id="9" name="Group 8"/>
          <p:cNvGrpSpPr/>
          <p:nvPr/>
        </p:nvGrpSpPr>
        <p:grpSpPr>
          <a:xfrm>
            <a:off x="4347602" y="2381848"/>
            <a:ext cx="1640264" cy="194608"/>
            <a:chOff x="2450969" y="3690047"/>
            <a:chExt cx="1640264" cy="194608"/>
          </a:xfrm>
        </p:grpSpPr>
        <p:cxnSp>
          <p:nvCxnSpPr>
            <p:cNvPr id="10" name="Shape 157"/>
            <p:cNvCxnSpPr/>
            <p:nvPr/>
          </p:nvCxnSpPr>
          <p:spPr>
            <a:xfrm>
              <a:off x="2450969" y="3780148"/>
              <a:ext cx="1640264" cy="9427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hape 158"/>
            <p:cNvCxnSpPr/>
            <p:nvPr/>
          </p:nvCxnSpPr>
          <p:spPr>
            <a:xfrm>
              <a:off x="3287991" y="3690047"/>
              <a:ext cx="0" cy="19460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 descr="data:image/jpeg;base64,/9j/4AAQSkZJRgABAQAAAQABAAD/2wCEAAkGBxQSEhUUExQWFRUXGSAXGRgYFxgZGBwaGBgdFxgdHBgYHCggHBolHBgcITEhJSkrLi4uGB8zODMsNygtLisBCgoKDg0OGhAQGy0kHCQtLC8sMCwsLjcvLC8wLC8vMiw0LCw0LC8sLCwwLCwyLC8sLSwsLCwsLCwsNCwsLCwsLP/AABEIAREAuAMBIgACEQEDEQH/xAAcAAAABwEBAAAAAAAAAAAAAAAAAgMEBQYHAQj/xABHEAACAQIEAwUFBQYEBQIHAQABAgMAEQQSITEFQVEGEyJhcTKBkbHwBxRCocEjM1Jy0eEVYoKSJKKy0vFjc0NTVHSDwuMW/8QAGgEBAAMBAQEAAAAAAAAAAAAAAAEDBAIFBv/EAC8RAAICAQMBBgYABwAAAAAAAAABAhEDBCExEgUTQVGB8CJhcZGhsRQVIzIz0fH/2gAMAwEAAhEDEQA/AO9ksSJXCE2jxMfdk+bC8Z9Q4X4mnWC4pj1jaGKUIsQOZ2ABRcwW2cKWtmOwF6q3Y7N3fd38cT2HW3tKfTX8q0CB4mxM0hdVimiIkzEKFcgMbltLZ+e1bnHa2eVGVPpRn3ayIxrd5RLnTP3gztzIN1YZ9CCDf5GsxmfU2OnSrh274wxKxLKWyE6BAqANr4WvmY3vc2sLaHWwpdZJ7s9HEmo0wVyjObk0WuSwFChQoAUKFCgBQrtq5QHa5QrtqA5QrtcoAUKFdoDlelPsR4wcVw5Y2N3w57k/ye1GfSxy/wCivNlq1T7A+ImHGlL+CdcjD/Mt2Q/9Q/1URzJbG44XCfdllsQQz51A3F7Br1iPbnAH75Kbe2bj4/OvQk5OlrWv4r9OdZT2w4Ue9D6FAbA9dx8NBrV+J2ZM66argoSYHJH7taFS2MiuLctudCtBiInsdxRYpY3a57yPI38yaD5Uy49xku5K5V9QGbflmNgf71LcJ4SYcTPgpgA0b5kJH5jyOh99Ts3ZPCQQtisS0khfN3cMdlBK6eJzoNevLka5n/YW4/8AKYriXuxNySeZ3pKnOPJMjHKFuScoAAFzsAOlFGFa17cr+4b/ANaxHqiFCu2p/hMFn050AxCGlFw5O2tTWH4fYi2nX1+uVWjg3ABOCQdeeg35+tAZ+2DYcrjrRsNhM9xcA8gdL+/rWlQdmLGxXby09bcvr3DjvZ+JUzLGA1tgx/v8DehFmXzQshswsaTp7j1IJHT8qZ0JOUKFCgBS+FwrSGyikacQRtbNY5Nj0NAGm4e632NuhB+VNrVOjBKUDRjI489DzAIvz/SmGOi2YC19COjDegGarV7+zO64hHGhVgfgb1TYY71dOw65Zl63qUcyZ6VxEJJDprpYqfZZT+tR/EuFoyHTQ/EGpLh0l40/lHytS8sQZSOtSpNM4ljUkzPuI8LgyadN6FSPaHgVlujN56jQc7Lz99CtSla5MMotOmjPe3sjQYjh801lxBiCTgEE2vZS1uZqaxGHM+BkiAzMh7xTporjI++vQ7c6yDCzyTtJ3rs7nxZmNzceZrWfs+4nnEJY+EjuX9/g/wC01K3gVzfTkX2Kpwj7N2kMkzNHGi6d5K9kD+0bX1NtAPQ3OtHxacMXDoHlklxAXLkjQZVK6AMx3HI2OoPOrUOGo0OIwGNm7vLiO9jkCljYaZSAN8vzpPAcP4bhj+xwzYlxtJiDZb9QlvmBVbx+CLln4bav34GFPEQ1jvU92fgzEKdGGx/tzFSfbrDlsa8mVVz2NkFl9kCwHTSnvZXBm9yBWVnop2kywcL7NLILlasvZ3gAgYtvfnpf0NS/D0GQWsPr50u0saDMzgKOtEDi8IuTpa5+r3oS9ngRY6i99dfX40+4NxuCY2R1J231qbyA0BR8R2Dw8q2MY+FvlWZ9uPsubDqZYLlRqQdbf2r0RGtJ4vCB1KkXBFqA8XvGRcEbb0Wtg7f/AGdtG7SQr4DflfT+tZPisKUaxFSBAGnmEmI8AIAP8W1wOo67U67O4UyTWW21+fp9etJY+FFlkU3GUsABtcEAanlv+VAP+E4nMWQi3P4XP9vfTjiWEzXsOh9+UA/E3pp2Yw2Z3bkBbbcn+1T5QFz5WHw/80IK7gYdauHZnD2kVvOohcLlk8j+tXjs3gdb9Pz6V3ErmbH2fbNCh5gWqTqJ7Ofu7VKkVw+SyPBTeJxSzzssRIHMn2QBpf0+dcqV4lhCFKgHKd9dDQrQna2MLST3R5tw0XdyI23I1Y+znFBhpJI2vlcgrYXs22w+tK0bjfFMJhoiyYCFiORCk+p8P61EdqYsPLDhuJQIqZWWOVFAAGbbQcwTb0I6VdGVPgzzhabTsmO0FpO6mAuJkBJ/zAWYW9wqH7q1T0QLYSQDxNEe9UDfKdGA+dSOFwbokZw8UZLIGaZ7EhvxAX9m1T19Ko57tzlfr79TKu3WCKhHZSAw0JBF7HlekezvEoQlnOUirJ9pvA8RiVjaGYYl1uHj2FjtkY2W+m2lZPxLgWKQKGikVjoFKkEjy61gkn1Ns9bG49CSe6RfeM9uY4FCx+MkciLD66VTMX2ixOKb2tPgPj/WotuzWJC5miYc7W19fypmuFytlkUg+Vhry35VB2aRwBhBYtMnUgML+nr5/Q0rgfacNlXMDy3/AFrPeHLgpCgTDxhQACcguTbfa9qtOC4BhRZ40Cn/AC+G/uFSQaZhZcwuKdCoTgGiWqavUEjHi0YZCDWBdsOzF5MyDUG9hsev15Vv2N8QNUzi/CM5v6/CpRBiOE4eYcQGGgOnuIP5gr+VI4zhHe4nVrZtSbjerbj8CXxhjXaNQWttdrka/wAoP+4VHcT4WkbZyLc7/OgH33GHDw2j5bk8z8qY4SP8R5m/xo+AR8SL2IjXX1NPpYwABrUkHVwgb1q29n0sAG6/oP71VsLLerbwSYH3bcq7TOZI0nglsgsbk6mpOoLgkunQVO1XLk6jwI4xLo1+lCm3FZ8qH867XcOCrIrZTeEcUwuMOX7jlRiUz5QxBtpfKNvOq52o4cMJwieG/tYvKDtopBH5LVyn486+FckQ6Kov+en5VHS8WkXDM8kMeIAvIFkAvm300Py51oqXtmRyj57+dDXsHxFXSIkhgR3bHWx/CdDra+uvwqcg4Y/jQBrKSDqQp6XubW0v7x60h2cxUeOwqYhY44GDFZAugUD4X0t8af4o/wDGRMLmKeJ4mOts66qSNhcAj4VDluIwSSvjw9RGDB93NHG4uJLkFfZ8I2J5GojjIR8Th8i20JK3vY5rbnrapji5eKGKRQMySgi/8BFntfyvaoBcWZsar5FUKoUKuvMnU8yb71VkdqzRgSUqLNxHh6kE25fodvOsm7Ydk813W2np+lbDi5jbW1qqvGMPmVjffly+jVRpMj4QO6axvfzrROFY0FBrVM4rAAzAix5e6n/BpztehBqnCOIADzqXjxl6ofD5jVkwclqEk6NRUTxIgKxNgLEk+W5pw+Myi1VjtFje9Qw3sJNG/kGsmx5jw+rioJKlwGAkSTMLNKxfUHY2yix6Jk996U4phkkWzC//AJqYkTKgGo5noCdSPztVf4li7A/E26ev1vUkC+BiAUAAWGm1R3E4rEi3v9aT4TxLMcu3OnOL1Bvvt+tSQQsUlvd/WpzhHEcpH161W8bdGIIsRuNiKTixljRMk23h3Fl7vMNcvitfe3L31L8N7TpIfFZaxjh/GyFI8vr69Kbp2hZQLHW5+FgKnZkO1wbzx3Ep3THMNqFYTxHtO5BGbT1vvrQotiGrNGfBFira6m229t7dd6sn+HRFO7yOMw0d7jxW6XpdHmZR3aLCObNvby57a6jnTbEyRwZZJpnkNswttp05Ve5OWxijBRVvj5lV+zhu6mxeE0XcqNc1xzN9NioFreztuamcVK74ScIcskV3U6C2mu+nxqs4fGj/ABSPEqVjVvbDG1wxygAbsxuNhyubAXrRosCqSOWItJ4QvUHe46a2rrJ8L+xXgvJGlwrXp4P7lT4TDJi0V2LJCABnkJzNoL5QeXnz+TMSIuOdUOgCgX0Psg/M1YeKYSXFxqMmSSOYgC5C5RfI22otY+vlpVM+0HgM8coxGHPeXAzqu4I023II6VTldmnTrp/2XPiztlshBJqMkwwWE94QQd7n1/Wssm4jxKU2jVidjYEkf6R/Sk8Eca7Mk0+Sxsystmvpy9DVRqsLx0PG5Kksl/f7jSnBccpOtx51aZoou6Cls3U258zVYw3dq5APPS/11qSC6cNcFd7n8zU0mKtpz5VX+G+G3Lp09x+rVJz6W9OlQSGxXEDrUbh8QC+puTp5hV1Onm1h7qTxswFhe5J2t5X+G9Mo5NCw0voDzty9+5oB9xPHgX26/wBvjVN4rjdCCRc/XxrvFsdm0O2vMW+udVTH4y/OgJfg+IOcnl+m1WnhPHu4YuqK0lrIXFwh/iC7FhyvtVD4c5A9d+tOHxdjp7/WgH3GsQWYsxzFiSSdTc7n41DfeNaUxOIuN6i3koCew2K+V/hTJsRqKdYbEYaPCMTmlxUl1A1EUKbXP/zJW5DZfXeGR9aAfYjEHfyoU0kkv6/lXKA9QCJp1B+8XVwGGbw5r8gNqQlCMrYYle9iN0G/hPI33H5U14OoOEliNycPMVHUAn+/5U74nMI8Vgpj/wDEvCbnqL30FjcgC9/juNfjR52zVv5X67fhkVxrsoFh7yTdDmumpy7sL/xEXty0v62qKTvooZlFiVF+dra2v63FKLB+9iOtxcD3/lpamfZ+64Z4wMzRsbC9hYm4118971xKbkt/dncMShLZbNflE3DGMzH+KzU2m4ffbTz526U9QWA+FKC96oto2dKYlh4MosaoP2i9lUOXEqSpXwyHqv4SfS1veK0WiugYEEAg6EEXBHpUWdUjz6cfh9gzub2ukZYbXtfrbWqxx3FQNmEQk7wa7Cw9a2v7UeF95h44IisID5/CANgVA02HiNUKDhkCnulszC2ZgALeluf560BXezXaFxaKa66XFx+evzq+YPGZlF7EfX9KiO0PCo5VFrBkHhI/tUJHi5EjsLkkWB6HbnyA191ASnEsbmZj+E/sk9Af2je8i3+jzqMxnECtwL67fCmEmOuNB4V8K36Dnr6VBcV4pfQE360BziXEeXOolXubmkHlJNzRc9CSSXEV18TTBZK6z0A8WW9OsFFB3crzSEOukUSg3dj+Jm2WNefMnQc6jI5LUm81ALF+VEEmtIZqWMOxsSDoDbQsLXA62uKAk+DYQTyBdQo1Y6bdPftXan+FYQYWC59ttW8tNAPQXrtCDd0neFpGUKL2uraknfUbk29LUjxR2laMz5QyHMq5SCCNb6m4JItSxzpKe7UyC+hIJAvudBYnzNLYfAO7F5Qcy3Hsk33538Qt0tvWq0tzzqcl0/8AB/h8a5XMyKGIFyPPb1rvC4skz307xQQLm/h0OmwGtdwayk5pATbYaDy2+vdzdthSZFfmL315EbAVRJrg1RTdMcxn8tKUrgrtVmhArhNAmoTtHxQRxnWgM4+1rj+dlRNAtxcGxN/0rOcDJiB4oyWQ3N9N+YNP+0uMMsrEnnUdg+Kd2jJ0bN8QB+n51JBPrxFrHvNDbn/aoHE8YymwNhe/LloPTc/E1H47iwJveoLE4q+xoB7xHimbY61EO5O9coAUJOUKPlopFAAGu3otXif/AA/BYLKuXGY+ZNW3hw4PIcmktz5HpaxApBqUwXBGlkiSN0YyBSSCbIWJAVtPaAFza+/lUXWgQSnhsWHjUlXkAnxJAu4RjlVBobADU2IN/SgKzi+Bn7xJDhyzhHyBmAUHUrq17C4115X6VO4HgMkUiJNJG6QguvdnMA0mpBaw18INtdxSnbNEmxi4fDle5OVysZBRLKQSNbBiDc/6acyYgRII0UBdh/e3OhBCdq8cxKougO9j05fXShR8ciOmW+u4fz5jzv8ApQoDfoON4h5MglA3t4RrpoBpr19xqQweLkbLI/eZGbKCWy6EEg5R7ROmpNhfbSozs9hEkm9glRfcAqba9LDXlck+l6nOF4tpEkZggs4FlfOunhYajQctuRtetWSk6SPPxdTVti0uGlaVSWAjtsrE7a+/1o/DsVHnKKxZudzcjU7+d/0pfCJlZkHs6FfnYeWtCYZS+gtbMLCxvz16mqG/A1KPihSCcm6tbMvOxAsdt6bY/jcUQ8TAnoDWe9pu3FkkAPiDhR0UczWa4vtC7m7Enrqa4Lkavx3t+F0Uj3VReP8AappRv86pmJxhbn+dMJ8XyJvQD/iGLF96g5pTe9FaXMaRQ33oBN2J/tS2F4e8gJAso5nb61p7gcMZLm3gW2Y7e1oo9TY+4Gk+IYls1r6C4AAyhRzAHL6vQkf9nuBwv3kuLnEWHi9rLYzSMdkiTmx/iOg3NRfEcUjSu0MYijJ8CXLFVGgux9puZPU0MDwuacM0cbMqC7MAbAevXyGpqQfgBhs+IzZLXAXRiSLgHMPDbnodjQEEzE1ynWJlUsciBRyGpsOWp3psTQAQDnTr7qCLqabIBcXvbnbe3O3nR1mI0oBfheE72eOO18zhT6X125WvV748xkxE8jGyA8tP2cIsw65iwIH/AJArPYBf+NRjsiu59yEfrUnIUkeRGW+SzZjsJGYSPqeVhl05HoBQgccHcpGoNrC5UBQMoc5mvpexI2OwAFRmOx+ckn2BoB1ovEuJX0UnxaadB0qExkv4Ry3oDkuMNgBoBsB560KaUKEnqzsri45ZrqSLozAAHKM9s3LVtF1JJ+FG7GIvd4iMAhVa2vtMeZIHpYDew3PKP7K4uFMVHAsbqxBKmQsT3YQkEZ7EFjrlA0A9bWjhOBWOSZVvlOtiQSWYkt8xvWnI6v0PPxRbr6v9EmJPCCNeX6cqju0vEVhhc31t86dS4lYUu9lHIE/M9b1hn2kdtzNJkifwA7g6N/a9/wAqzG5FI4ljCZXJ2a/M6a3ph33iv0NI4qbNrTdX+vdQkdNMBfrTdjekZX19aLmoSHYgHX8qLGwHnSrYdggcghWJyMRYNl0ax5gaU3vQGqRYWIcERowBIShDbeNpPESeuhHoAKzXiSN3hDKQxO3mSdrbirvwTFF+EvEVJCEPoDfwSM4tb609LtOE4JvvRky/tWBbIbkRFybAsdS4AJJ/DfrQgtvZjAynDLFHF3YQGSS1izuNBc7KAqjzJvsAL0vtKrO7bkk65txv19a1jEcfg4VhAGOeVl8KbFvMm2gPxJB6EjIeJdpnmcuUUDcAALv56nn16VCVKjqUnJ2yCm4dIoLFdBvyI91MDUtPjWIIvoeuo+O9RTCpIOUKFcoCydkW7tMRMQT4VhUDctM40BOl8qtvUni7QIVKd43tSHXLnY6lrakX0AuPU7VH8Al7uDMR+Iuu2+XIDr08XxqMx2NeQkFjYm9r6XAsDbrb50IEsROWJY6dAAAPgNAPSmTmlJXpGhIYUK4KFAenuzHCljxffRlpLlld2tlFxfKgN2yjS7E6kAC9XqKeO5sdeZ/81XuDYVu6VQt1FvaG469CdtTfa2u9SU8MqreCNGYbCRzGp11u4jc6D/L8KtyU2ZMNpcGWfa12tUzPFG2YRAKbbZjfP7wLL72rGMbis5J51vfabsbw+HBSY/GwOsgUu0S4mQguxsiZso1YkAnLpc72qpdg+yOA4z3oTDPhFhKlmXFGV2zBrKqvGAo0uWIPQDUkVGpGUrJpVn//AMwmHwgxWNkKNILwYZbd9JrYO9/3cfnbWrd2h7MYfC4h4YOCY/FIhA77vJ1DGwJy5IiCAdL31tU72o+zbBfchO6zQY2VVEcJxHes07gLHETILv4iASLWAJvYXqCTCGajYdwHUsucA3KkkA25EjWx8q3bjnYDg3DlwaYsOzzuImfvWUXyeKQryTPlB6B78qje0v2LBcXmilTD8PCB5JJXBMZGjKMx1vobkgC510AIGT8W4tJipM8pGgCqqgKiIPZREGiqOg9dyTTBvKvQPZn7OuDYuN5Io5mgj8AneVlEpQftGVdPADpmsASGsLC9Y4vDYsZxIQYMd3DLMI4s5Jsl7Zzmsb2GbLvrYUB3hmO7tfB+88Kp47gMwzFivxNtr2872Ds3i0gR5G1t4iT7THYAnqWv/uq59pfs1wfDYo2jweN4jK7WIR3UKALliYYzlF7AA7666U3wHZqKTDM8/BcZAg5nGItlXcsMQ0bKN9xY70BlfHONvipTI5vyUcgPL62AFMe9rcuF/Zdw6LAfecWrqzAyKJp+5yq5/YRyNoqvlKBjb2idNqS7LfZ/w/GM/wDw8HdoPE2H4k2JYE+yCixi17HUnkd6Aw5pKmsR2Ykiwa4qdliWT9yh1kk6kLe4Tnc/qL672e+yvhuIxWKKicwQkQ5Xcq3fjxyWsA2QI0YF9yz8gKoPaHsVisRxFo8Pg8WsBkEUckyTMAoOUu0jjRCbtvsaAoFLYSHOwBNhuT0A3reeN/ZZw1ZcNhIVczysGdu9YlII7NLIV2GbRB5yabUnxn7M+Hfe48LDHiAoTvcQ8TGRlViVhSzXtmKuSQCR3Y08VwBjGPx+Y2UWUWAHkNBUfnrceIdhOGo+SHBzyW0JlXianNtvHhWW23iBtQ7R/ZNBeCOKHupJZFW6YppLKPFKSkkQJUIrWII1y9bUBhjGi16C7UfZpw7DBBFhZZWbUgtjSoUf5sNh5db8jas+7bcKwuFg8OCMckhyo5kxwy2sScuJwsStppYMbXBtUgz8VyjILmhQHt6OMDao/tHxdcJh5Jm/CNB1bZR7zpUkGrI/tf46skiYVWNo/HJYX8RHhX2hsNbf5l6VXkn0xs16DSvU5441x4/Qz/jeITFM7SrMA7FyqznICTfRXRreVRcXCMOpDJ94UjYidAR7xDUgsaHTMxPQIP8AuqzcR4RCgRGlOXCoWmCqLtNIcuUvm/iCraxsIpCOoywnkle/B9LrNJ2fpuhd1bk6St3+yuwYBphljxuKjk/Ckk91fyD+AK3k1gf4r6VEp2alSQvPie7cHTIxln/5Wsh12ZwfI1MrBFzkb/av/dUlheF4fuZJXkkCg93HlUEmQ+LQZtQq7jqy1MM05fCuSrV9k6LDeaTkoLwXn8m/fzK3jOHxS27x8VJbbPOrWvvvEbXtRpsIki5ZJMW6/wALYkEabaGIirPjsFBHlgDteO+c5QS0pPjuc+y2CAbDKxHtUTCcLildY0dizkKBkXcm38dcSyzTpM0YdFoZYlOWKvHmXBBYzh8cWCZ+9xiIT3caCcMhAF5CVyKMviVbA6l/I1RUhvWz8dgwRmSLvXePDILxiMPGzalM+VvxOTIQRqNKjMDwrAAgvfuwbsfu67DcXvpfa/nWpScUk02z5ueLFlnOUGoR8E74/JS+CnFzSRwxTzAuQo/auAOpNj7IAJPkDU5xDhMchIJxkqgnKZJr3HI5WiNiRy5Xqz8O4Xg48+KjkN5WZYh3UeVFDAuVTOV/9MH+cVJR4xf/AKlx/wDhiHyaq8uWnSZs0Gji4ueSHUnxbkv0mVDCcDXEHLM+MMSgyOWnzAKguTlaKxbZR5sKh+G8DxHj7l5IlAzECRl8gDltdtbbVrbRQyIsUmIYtIRJ+7S4XXKLK19fa56ZansPwjCkkK1k08Pd22FgSSLk7nXrXUJSrfczamOF5PgiopeVv9+9jAYeA4kOTG0odjqVZgzEnmQbkkn86suK4A8SokuKxjSFczjvygW/sixDG9vFqdmWtzwfDsLGBIMnh/Fpuf11qv8AFeD4J3Z2l8TG5NwdT76jLOSjtyRpIYXkvJFuPrz6GNRdnkjYtG+JVm3KzgMb66kRXOtPpuykayyytPix3UYDt3gzma1siy5dgxVNvwOdrVpvDeCYUP3iyEhCCNBbNrl562tmt/lqP7XphvDAHKhDdgFBu5GlyWGoBPvZq4hOag5Sf0NmTBp8ueGPFCkt5c3Xl78zMyNP3+OI/wDu/wD+VHwvA4yrzCTGI5IjRllDszGzNfLGCVVBc67lBzqb/wAMgJCrI5LEADItySbAD9puTVhGEw2HjEolLGAd3H4FKmZiSXHj8XiGbl4YlHqwzk23J7I0dpabSQxqGDH/AFJOlz99yk8VwiwytGMTjny2DH7yF8f4hYI2x8O+4NMH4VHiXRCcVIxOVc+IVrFvWHQdfSpSXDQbmVyeZKqSf+eksdNDhsM8neSB5s0MREakgEDvnA7wfhbJe+8h6aRDLOUqNWfQ6HTaZzlC2l49W7KJxJIkncQlniViqs1iWA0zaC1ibkabEUKcQQ4UmxmmB/8AYT59/QrYfI0esX4gVQlFzEAkLe1yBoLnrb86wTHYTEySPJJFLndizfs3GpNzbTbyrYg/skGwO59RsDVD+0XiOGHEcKmKyvh0ivIHWRrB2LeERMD3hyBQToM1yNK61Gn6qdl/ZPa0tI5VBNuiB4PF93LYmYZBEP2ecEZpWv3ehGoWxc/yDrTfvjLh4xETLnZpZSpLnvAxjVWG65UFxffvWPOmZxPCpcPGZsK0DSzEM+G70LDGpsoZ5s4kYgljkF7KBYG95XEYzgCxsYo4nbxELJ97zWUZY1BCWuwXMST7TkXsBWdYUodJun2tOerWplFOlSXl8yNGBkuB3b3JsLqRqfWrHiMTh4pI4kmR3w0bMiXsGmBuza6E5zmA5iJQKpfY+bheWQ48eKZ2QBRLbDx927CRcp8ZMhRQtyQFJNTGEn4CIEXKc4DXeQTZyWbu1Zsl0AVS0pVQdo1uxzXnHiULJ13a09X0qUUop3XmNhE/8LfA09THrg4HmkJEkgaGJRowGW8ri+3hIQH/ANRulOMTiez5AULGoLrqv3wkRr4mu5RWBawTRX9vla4Ji8ZwHwkJHdcz5UXFENZcsaF2yGxZsx8O0Z1ubVzDAouy7V9u5M+F4lFRvxvwKrgu1CpEEZHvmaR2DDxO2l7HYBQqgfzH8VqWn7VZoGgVcneuC8pYkhF9kBQNrlid76dKsIm4Gruv/Dvh8uSMiPHHE5jZe8kdiqWBLOQo2AAFM8djeCMjyxQskkYljjw571lmJIXDzM5NlyqWZluLkeWtvRG+rxPL/i83ddzfw+VL6/UlMbhpC+WGN3hjAiiZAXUomgYOos2Y3ckc3NDC4Zw2adHjiQF5GKsvgXUgXt4m0UebCorseeDx4ZPvZjed3Jkzriv2aAhVVREmVjYFibjcCpCbG8BWNmijiZzncK4xlxcnu0AAI0ULc57Fi1iBaqHpk3bZ6i7clHF3cYJUqTv8jLC9rfHPI6nvJtAymwjQ6Mqgj+GyeSg06wnadUBkUMWXRcxFg5Bs2m+W1/W1LNi+BjvFBhZDZY2EeNMviChnkJKqCGLNZOQUAE0XFcT4JJ3mGAbDpIO8+8KszGN1kCpH3ZuTeIEsbEBnNvK544t2zzMeryQi4Rez54JqbjTS4aFIM0gN2cKc7Bl0AZU1ANy2vUdKjJJ5hvFIPVWHzFGgx3ADqY0IOZitsW7gC+RAhULewFz3gBLMb2tVZ4DjMEYpTiTAswKrDFKuKMCrqXY/d7sx1CqGbSxJuaqnp1J3Zu03a3cY1Du0/nfJesFxtI5u47wZ4FYlcwCyz5czLmJ9kELH55Wt7VQOIjnJLMkrMxJJKNqTqTtzNKLxHgVx4IipKh7nGJYIAGeKLu5B42LMFMi6BASDeonhLcK7ySUFQ5S8ccqYhoA0khGVkhTOGjhAv42VmfQgCpngUklfBxpO1ZYJTm4puTJDD4j7sDNNdGJ7uIHRszDxOAbGyLz/AInSlOJM0kcKw55IgmcEXa7v7VwL5StgmU6jITzofeuBg3McBayo9/vsSEgFpHjURymxzBQrFT4CdLioiH/B2nkkLBVtIYo3E/c3UiOASLEhk1AMrFXN7hdNanuV0dKJ/m03qv4mUU6VJeXvf7jiLhkrMq92y5iBdlYKLm1ySNAOZqpdq+JrPOe7P7GId1Fyuik+IjkXYs5/mtyq8xYrgZUF0gMyLY5RjY8O7MxJIBWR/AoAFwAS7G2gqkdrp8M+KkODQJhxZUsHGayi7EOxIJN+mltAb1OPEoHPaHamTWKMWqSIUJQo60KuPLPVz4UxhQdWI1Ua5QeptodRpXnv7S8SzcSnzeLKyrbUXCotxpr1+NegppszXtl20G3Xblvz8r15y7VM2J4jP3YzGSdlUdSGyDU9bbmr8t9KsyYEup0Icf7UTYxlMtgsa5Yo0AWKNedktqTuSTc/AVBkVLdpOEphZBEJ0mkA/aGPWNHP4A/4yOZGl9ORqKqg1haFdtXKAMBejxR86EKXueQ+fIUtD066+8f2oAuW1cC3pyE/rRANulAIgbg0k6FT9bU8MdJO2woAkTZTm3tr7+XwoijQsfQev9v6V2U5m0Fr8rn5ml4og72v4FG/pufeaA7H4Eud2+VNHa5pfGyBjcbfnTagDwxFmCqLkmwp3PhwLWIsFzAj1095/UV3CR5Uznd7qv8ALsx/T/dSsUI9/LpQHJ3YxsrIrkaiS1nW1tyPaFutIYLAF9WORObHXboNyamOH8Led+7TzzNyCDf1JvYDmTT3tVwyQJE3dGLIBCy6/h/dsfMg2v5CgK9MFCEKPCX3PtWUXF7db/kKZE1O4Dhj7mMsv4h1A3N+RvTLE8MJZhEC1vw/iAv05+ooCPBoVxlINjoRyNCgPUAwEskUmQrGACokc2RL6Zjci+U62P5Vifa+PBhhhuHAyhTaTEtq00h8JCaex6aE7dTa/tq4s7vDhA9owveMi7XuVW4G50Y69ab9hOCRR4dMTIGzTOYEceLuksbvbZXJS2Y7BhXeSTbKcMFGOxRn7PSJh/vBjYxZimfSxK6HTe1wRfa61CSpatX7ecTjj4cMOFKXYJDESA4jQgqzr7QByk2I5rfa1ZTJJeuC4TBoEUeMX/rR3F7KOtvjQBxYBV959W2+At8TQVNxz5HzG1GxBBk02vp6DQflTh4vEwtsfhcfRoA4F1zW8iOhFIqCKcOuS5FjpZh18/UfoetMzJl21H1yoBS1rmmbnS/Xb6+t6PNNcgcqIfE1th+g1J/WgAvhW/M6D05n9PjS0hyRhfxPqfIchScdma50Ua+4bCiMTI2vP8h/QCgDIuVcx3Oi/wD7H9Pf5VzCw52trbdiOSjUn4VzES5jpoALAeQ/U7+pNPcMe7T/ADONfJeQ951P+mgDMQ7Ei4UaAH2go0X8tz1vR1bXTl5cgPrSm5e+mlTXZbh4lxChiWUa5epvoCel/lQg1T7K+y4CZ5ha5zkH08N/QH4k1Ndukw7fwsMmY8/3bqQQOo1ruKLQYfJcISOZtceXWsz4nxxDDKVls+Vu5FiTIo0Z+iroSL6nKeVAXrE9n4pCThyHXfLbxDTa2h0rKO3GFSCZViYhrXOpBXy63p3g+2zLIGclHA9tb6nlpy13qqcV4k88rSSNmdjq3X4UBJph5MT4ntI1rEscrf7hufXpXKb8PxoVTr/ehQF1+0OHveJ4g62jVUHLaMH/AKmNLntHFgo44opZXCKLr0OhAzHb0qP7d4gx8QxQNwTJc23tlXL6aWqlYnF30A0H18fOjCWw67QcXM7g5FjVRYKDe5JuzEnUk+dQ1KywOurKw9QR86TC60JD7D11p1hFUm7XsNTa1/O19L2psd/rlTmDmLX0/SgEgbyabX01/Wn4e2ZurZR6bfpTCJvHejYp9FHle3rrQDjGSW0F7mmuISw315+tHR7jMd9h+tNpW1oDhGnnQvYevyrm5owGtz6/2oA0hsuXnuf0FBTlU6atz6AHX4n5edJjU6++paXhBEH3mV1jD6RR7ySW0uF5Ri3tn3XoCLgjzHyGp9Kdxq8r5VVpHOyqCdtdAKRJyrbmdT+g/O/vqZ7J8WbCyOyIGZlyZzvHmYDPtrqRpz0oCHWK+ysutr62B6Grx9nUaJIGmYDxXBPlca9P71VuKRP30kAJYrI/ivq3i9puV6s0HDSIs7M4jyFbplJuANweV77a3tQgfdtO0y4ubulk8CsczKdo1Us9iPK49TVR4djTiMXmeyhkdFUbIvcuqKPIaCosS5Vkt+Oy/wCkHMdfULSnATbEQ62u4F/U2/WhIzY0SlcVHldl6Ej4G1JUB0GhXKFAaN9o3FFxct4YRHGNSd5JGChcznkAoAC8h66VPh3dxyq0uoXxWAuCRsDbz+VWbjDeAMFuG/DoLa89dapuIhYm557Dr/QdKhEtU6LHN2khlmPe4b7wndd3GmbuwpK+KTQE57gf821xY+I4pgJCzf4ay2BPgnZVW/s7LsNdTroKhMJhMo/L+v15VNJj5Dhmwq5ViuXbKtmduWdtyotoNPfpaSBJeMYDMG/w8jYkfeGtmBBta1sp1BFtiNqPFxLh9hfAPmvbTEyZQLC9idSSb6aaW9arDG1dV9R60Ba8Pi+GkBhgwpNrBsW5scxJBXIbrYAe+u8RxXD5A4GFRCT4WXFMCu2ljGRbwgC40zNVPjNiT0pK9AXRp+HkErhY9LgA4yXTcLYZdRsd+uuoAcdme0mFwRYjCxs7zFmMn7QLARdI4y41J5udx+VSThcojWaSNlibRWIsGIGgW+9/LoehpDGYqSViZGud+gF+g91QBbjWIjfEzSRLkjaRmRR+FS11Hwpi5rpOg8qKKkHTtS3eM7F3Ja3U/Aenl0FIUq+gy/H1oDr7X6mhnPIkenrehK2i/XM0kzUA5wUpVtCdd/OtAXG4WLASZmzzulsn4FJ21G77aDQc77VnkIHXWplcQGiJkNo0ByLzeS1h7h1oQQDGuwPlZT0IPwN6JXQaEi+PfNI5ta7E29TTejzSlmLHckk+pNzRKAFChQoC38b3l+utMJP3vw/6VoUKhcEy5F+S+/504h3b0/ShQqTkrOI3+PzokW4+udChQkH8VJVyhQGyfbF+54P/AOwf+iOsgTdaFCoB3Ebn1NJ8qFCpAItx60KFCgDPy9KIa5QoA8e9L478H8ooUKAa0KFCgBQoUKAFChQqAf/Z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976204" y="69730"/>
            <a:ext cx="7345599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3200" b="1" i="1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reverse is also true!</a:t>
            </a:r>
            <a:endParaRPr lang="en-US" sz="3200" b="1" i="1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lvl="0" algn="ctr">
              <a:buSzPct val="25000"/>
            </a:pPr>
            <a:r>
              <a:rPr lang="en-US" sz="32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For 95% of sample means, the true mean is within 1.96 times the standard error.</a:t>
            </a:r>
            <a:endParaRPr lang="en-US" sz="32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1681" y="1913640"/>
            <a:ext cx="7960406" cy="48359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Shape 141"/>
          <p:cNvCxnSpPr/>
          <p:nvPr/>
        </p:nvCxnSpPr>
        <p:spPr>
          <a:xfrm>
            <a:off x="5167734" y="2381848"/>
            <a:ext cx="74772" cy="3414781"/>
          </a:xfrm>
          <a:prstGeom prst="straightConnector1">
            <a:avLst/>
          </a:prstGeom>
          <a:noFill/>
          <a:ln w="5715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algn="l" rotWithShape="0">
              <a:srgbClr val="000000">
                <a:alpha val="40000"/>
              </a:srgbClr>
            </a:outerShdw>
          </a:effectLst>
        </p:spPr>
      </p:cxnSp>
      <p:grpSp>
        <p:nvGrpSpPr>
          <p:cNvPr id="15" name="Group 14"/>
          <p:cNvGrpSpPr/>
          <p:nvPr/>
        </p:nvGrpSpPr>
        <p:grpSpPr>
          <a:xfrm>
            <a:off x="3828871" y="5330311"/>
            <a:ext cx="1640264" cy="194608"/>
            <a:chOff x="2450969" y="3690047"/>
            <a:chExt cx="1640264" cy="194608"/>
          </a:xfrm>
        </p:grpSpPr>
        <p:cxnSp>
          <p:nvCxnSpPr>
            <p:cNvPr id="9" name="Shape 157"/>
            <p:cNvCxnSpPr/>
            <p:nvPr/>
          </p:nvCxnSpPr>
          <p:spPr>
            <a:xfrm>
              <a:off x="2450969" y="3780148"/>
              <a:ext cx="1640264" cy="9427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hape 158"/>
            <p:cNvCxnSpPr/>
            <p:nvPr/>
          </p:nvCxnSpPr>
          <p:spPr>
            <a:xfrm>
              <a:off x="3287991" y="3690047"/>
              <a:ext cx="0" cy="19460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57964" y="5083450"/>
            <a:ext cx="1640264" cy="194608"/>
            <a:chOff x="2450969" y="3690047"/>
            <a:chExt cx="1640264" cy="194608"/>
          </a:xfrm>
        </p:grpSpPr>
        <p:cxnSp>
          <p:nvCxnSpPr>
            <p:cNvPr id="24" name="Shape 157"/>
            <p:cNvCxnSpPr/>
            <p:nvPr/>
          </p:nvCxnSpPr>
          <p:spPr>
            <a:xfrm>
              <a:off x="2450969" y="3780148"/>
              <a:ext cx="1640264" cy="9427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hape 158"/>
            <p:cNvCxnSpPr/>
            <p:nvPr/>
          </p:nvCxnSpPr>
          <p:spPr>
            <a:xfrm>
              <a:off x="3287991" y="3690047"/>
              <a:ext cx="0" cy="19460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736174" y="4728586"/>
            <a:ext cx="1640264" cy="194608"/>
            <a:chOff x="2450969" y="3690047"/>
            <a:chExt cx="1640264" cy="194608"/>
          </a:xfrm>
        </p:grpSpPr>
        <p:cxnSp>
          <p:nvCxnSpPr>
            <p:cNvPr id="27" name="Shape 157"/>
            <p:cNvCxnSpPr/>
            <p:nvPr/>
          </p:nvCxnSpPr>
          <p:spPr>
            <a:xfrm>
              <a:off x="2450969" y="3780148"/>
              <a:ext cx="1640264" cy="9427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hape 158"/>
            <p:cNvCxnSpPr/>
            <p:nvPr/>
          </p:nvCxnSpPr>
          <p:spPr>
            <a:xfrm>
              <a:off x="3287991" y="3690047"/>
              <a:ext cx="0" cy="19460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5065354" y="4483949"/>
            <a:ext cx="1640264" cy="194608"/>
            <a:chOff x="2450969" y="3690047"/>
            <a:chExt cx="1640264" cy="194608"/>
          </a:xfrm>
        </p:grpSpPr>
        <p:cxnSp>
          <p:nvCxnSpPr>
            <p:cNvPr id="30" name="Shape 157"/>
            <p:cNvCxnSpPr/>
            <p:nvPr/>
          </p:nvCxnSpPr>
          <p:spPr>
            <a:xfrm>
              <a:off x="2450969" y="3780148"/>
              <a:ext cx="1640264" cy="9427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hape 158"/>
            <p:cNvCxnSpPr/>
            <p:nvPr/>
          </p:nvCxnSpPr>
          <p:spPr>
            <a:xfrm>
              <a:off x="3287991" y="3690047"/>
              <a:ext cx="0" cy="19460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074990" y="5588524"/>
            <a:ext cx="1640264" cy="194608"/>
            <a:chOff x="2450969" y="3690047"/>
            <a:chExt cx="1640264" cy="194608"/>
          </a:xfrm>
        </p:grpSpPr>
        <p:cxnSp>
          <p:nvCxnSpPr>
            <p:cNvPr id="33" name="Shape 157"/>
            <p:cNvCxnSpPr/>
            <p:nvPr/>
          </p:nvCxnSpPr>
          <p:spPr>
            <a:xfrm>
              <a:off x="2450969" y="3780148"/>
              <a:ext cx="1640264" cy="9427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hape 158"/>
            <p:cNvCxnSpPr/>
            <p:nvPr/>
          </p:nvCxnSpPr>
          <p:spPr>
            <a:xfrm>
              <a:off x="3287991" y="3690047"/>
              <a:ext cx="0" cy="19460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67734" y="5521564"/>
            <a:ext cx="1640264" cy="194608"/>
            <a:chOff x="2450969" y="3690047"/>
            <a:chExt cx="1640264" cy="194608"/>
          </a:xfrm>
        </p:grpSpPr>
        <p:cxnSp>
          <p:nvCxnSpPr>
            <p:cNvPr id="36" name="Shape 157"/>
            <p:cNvCxnSpPr/>
            <p:nvPr/>
          </p:nvCxnSpPr>
          <p:spPr>
            <a:xfrm>
              <a:off x="2450969" y="3780148"/>
              <a:ext cx="1640264" cy="9427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hape 158"/>
            <p:cNvCxnSpPr/>
            <p:nvPr/>
          </p:nvCxnSpPr>
          <p:spPr>
            <a:xfrm>
              <a:off x="3287991" y="3690047"/>
              <a:ext cx="0" cy="19460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4160382" y="3729326"/>
            <a:ext cx="1640264" cy="194608"/>
            <a:chOff x="2450969" y="3690047"/>
            <a:chExt cx="1640264" cy="194608"/>
          </a:xfrm>
        </p:grpSpPr>
        <p:cxnSp>
          <p:nvCxnSpPr>
            <p:cNvPr id="39" name="Shape 157"/>
            <p:cNvCxnSpPr/>
            <p:nvPr/>
          </p:nvCxnSpPr>
          <p:spPr>
            <a:xfrm>
              <a:off x="2450969" y="3780148"/>
              <a:ext cx="1640264" cy="9427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hape 158"/>
            <p:cNvCxnSpPr/>
            <p:nvPr/>
          </p:nvCxnSpPr>
          <p:spPr>
            <a:xfrm>
              <a:off x="3287991" y="3690047"/>
              <a:ext cx="0" cy="19460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773125" y="4012130"/>
            <a:ext cx="1640264" cy="194608"/>
            <a:chOff x="2450969" y="3690047"/>
            <a:chExt cx="1640264" cy="194608"/>
          </a:xfrm>
        </p:grpSpPr>
        <p:cxnSp>
          <p:nvCxnSpPr>
            <p:cNvPr id="42" name="Shape 157"/>
            <p:cNvCxnSpPr/>
            <p:nvPr/>
          </p:nvCxnSpPr>
          <p:spPr>
            <a:xfrm>
              <a:off x="2450969" y="3780148"/>
              <a:ext cx="1640264" cy="9427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hape 158"/>
            <p:cNvCxnSpPr/>
            <p:nvPr/>
          </p:nvCxnSpPr>
          <p:spPr>
            <a:xfrm>
              <a:off x="3287991" y="3690047"/>
              <a:ext cx="0" cy="19460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732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 descr="data:image/jpeg;base64,/9j/4AAQSkZJRgABAQAAAQABAAD/2wCEAAkGBxQSEhUUExQWFRUXGSAXGRgYFxgZGBwaGBgdFxgdHBgYHCggHBolHBgcITEhJSkrLi4uGB8zODMsNygtLisBCgoKDg0OGhAQGy0kHCQtLC8sMCwsLjcvLC8wLC8vMiw0LCw0LC8sLCwwLCwyLC8sLSwsLCwsLCwsNCwsLCwsLP/AABEIAREAuAMBIgACEQEDEQH/xAAcAAAABwEBAAAAAAAAAAAAAAAAAgMEBQYHAQj/xABHEAACAQIEAwUFBQYEBQIHAQABAgMAEQQSITEFQVEGEyJhcTKBkbHwBxRCocEjM1Jy0eEVYoKSJKKy0vFjc0NTVHSDwuMW/8QAGgEBAAMBAQEAAAAAAAAAAAAAAAEDBAIFBv/EAC8RAAICAQMBBgYABwAAAAAAAAABAhEDBCExEgUTQVGB8CJhcZGhsRQVIzIz0fH/2gAMAwEAAhEDEQA/AO9ksSJXCE2jxMfdk+bC8Z9Q4X4mnWC4pj1jaGKUIsQOZ2ABRcwW2cKWtmOwF6q3Y7N3fd38cT2HW3tKfTX8q0CB4mxM0hdVimiIkzEKFcgMbltLZ+e1bnHa2eVGVPpRn3ayIxrd5RLnTP3gztzIN1YZ9CCDf5GsxmfU2OnSrh274wxKxLKWyE6BAqANr4WvmY3vc2sLaHWwpdZJ7s9HEmo0wVyjObk0WuSwFChQoAUKFCgBQrtq5QHa5QrtqA5QrtcoAUKFdoDlelPsR4wcVw5Y2N3w57k/ye1GfSxy/wCivNlq1T7A+ImHGlL+CdcjD/Mt2Q/9Q/1URzJbG44XCfdllsQQz51A3F7Br1iPbnAH75Kbe2bj4/OvQk5OlrWv4r9OdZT2w4Ue9D6FAbA9dx8NBrV+J2ZM66argoSYHJH7taFS2MiuLctudCtBiInsdxRYpY3a57yPI38yaD5Uy49xku5K5V9QGbflmNgf71LcJ4SYcTPgpgA0b5kJH5jyOh99Ts3ZPCQQtisS0khfN3cMdlBK6eJzoNevLka5n/YW4/8AKYriXuxNySeZ3pKnOPJMjHKFuScoAAFzsAOlFGFa17cr+4b/ANaxHqiFCu2p/hMFn050AxCGlFw5O2tTWH4fYi2nX1+uVWjg3ABOCQdeeg35+tAZ+2DYcrjrRsNhM9xcA8gdL+/rWlQdmLGxXby09bcvr3DjvZ+JUzLGA1tgx/v8DehFmXzQshswsaTp7j1IJHT8qZ0JOUKFCgBS+FwrSGyikacQRtbNY5Nj0NAGm4e632NuhB+VNrVOjBKUDRjI489DzAIvz/SmGOi2YC19COjDegGarV7+zO64hHGhVgfgb1TYY71dOw65Zl63qUcyZ6VxEJJDprpYqfZZT+tR/EuFoyHTQ/EGpLh0l40/lHytS8sQZSOtSpNM4ljUkzPuI8LgyadN6FSPaHgVlujN56jQc7Lz99CtSla5MMotOmjPe3sjQYjh801lxBiCTgEE2vZS1uZqaxGHM+BkiAzMh7xTporjI++vQ7c6yDCzyTtJ3rs7nxZmNzceZrWfs+4nnEJY+EjuX9/g/wC01K3gVzfTkX2Kpwj7N2kMkzNHGi6d5K9kD+0bX1NtAPQ3OtHxacMXDoHlklxAXLkjQZVK6AMx3HI2OoPOrUOGo0OIwGNm7vLiO9jkCljYaZSAN8vzpPAcP4bhj+xwzYlxtJiDZb9QlvmBVbx+CLln4bav34GFPEQ1jvU92fgzEKdGGx/tzFSfbrDlsa8mVVz2NkFl9kCwHTSnvZXBm9yBWVnop2kywcL7NLILlasvZ3gAgYtvfnpf0NS/D0GQWsPr50u0saDMzgKOtEDi8IuTpa5+r3oS9ngRY6i99dfX40+4NxuCY2R1J231qbyA0BR8R2Dw8q2MY+FvlWZ9uPsubDqZYLlRqQdbf2r0RGtJ4vCB1KkXBFqA8XvGRcEbb0Wtg7f/AGdtG7SQr4DflfT+tZPisKUaxFSBAGnmEmI8AIAP8W1wOo67U67O4UyTWW21+fp9etJY+FFlkU3GUsABtcEAanlv+VAP+E4nMWQi3P4XP9vfTjiWEzXsOh9+UA/E3pp2Yw2Z3bkBbbcn+1T5QFz5WHw/80IK7gYdauHZnD2kVvOohcLlk8j+tXjs3gdb9Pz6V3ErmbH2fbNCh5gWqTqJ7Ofu7VKkVw+SyPBTeJxSzzssRIHMn2QBpf0+dcqV4lhCFKgHKd9dDQrQna2MLST3R5tw0XdyI23I1Y+znFBhpJI2vlcgrYXs22w+tK0bjfFMJhoiyYCFiORCk+p8P61EdqYsPLDhuJQIqZWWOVFAAGbbQcwTb0I6VdGVPgzzhabTsmO0FpO6mAuJkBJ/zAWYW9wqH7q1T0QLYSQDxNEe9UDfKdGA+dSOFwbokZw8UZLIGaZ7EhvxAX9m1T19Ko57tzlfr79TKu3WCKhHZSAw0JBF7HlekezvEoQlnOUirJ9pvA8RiVjaGYYl1uHj2FjtkY2W+m2lZPxLgWKQKGikVjoFKkEjy61gkn1Ns9bG49CSe6RfeM9uY4FCx+MkciLD66VTMX2ixOKb2tPgPj/WotuzWJC5miYc7W19fypmuFytlkUg+Vhry35VB2aRwBhBYtMnUgML+nr5/Q0rgfacNlXMDy3/AFrPeHLgpCgTDxhQACcguTbfa9qtOC4BhRZ40Cn/AC+G/uFSQaZhZcwuKdCoTgGiWqavUEjHi0YZCDWBdsOzF5MyDUG9hsev15Vv2N8QNUzi/CM5v6/CpRBiOE4eYcQGGgOnuIP5gr+VI4zhHe4nVrZtSbjerbj8CXxhjXaNQWttdrka/wAoP+4VHcT4WkbZyLc7/OgH33GHDw2j5bk8z8qY4SP8R5m/xo+AR8SL2IjXX1NPpYwABrUkHVwgb1q29n0sAG6/oP71VsLLerbwSYH3bcq7TOZI0nglsgsbk6mpOoLgkunQVO1XLk6jwI4xLo1+lCm3FZ8qH867XcOCrIrZTeEcUwuMOX7jlRiUz5QxBtpfKNvOq52o4cMJwieG/tYvKDtopBH5LVyn486+FckQ6Kov+en5VHS8WkXDM8kMeIAvIFkAvm300Py51oqXtmRyj57+dDXsHxFXSIkhgR3bHWx/CdDra+uvwqcg4Y/jQBrKSDqQp6XubW0v7x60h2cxUeOwqYhY44GDFZAugUD4X0t8af4o/wDGRMLmKeJ4mOts66qSNhcAj4VDluIwSSvjw9RGDB93NHG4uJLkFfZ8I2J5GojjIR8Th8i20JK3vY5rbnrapji5eKGKRQMySgi/8BFntfyvaoBcWZsar5FUKoUKuvMnU8yb71VkdqzRgSUqLNxHh6kE25fodvOsm7Ydk813W2np+lbDi5jbW1qqvGMPmVjffly+jVRpMj4QO6axvfzrROFY0FBrVM4rAAzAix5e6n/BpztehBqnCOIADzqXjxl6ofD5jVkwclqEk6NRUTxIgKxNgLEk+W5pw+Myi1VjtFje9Qw3sJNG/kGsmx5jw+rioJKlwGAkSTMLNKxfUHY2yix6Jk996U4phkkWzC//AJqYkTKgGo5noCdSPztVf4li7A/E26ev1vUkC+BiAUAAWGm1R3E4rEi3v9aT4TxLMcu3OnOL1Bvvt+tSQQsUlvd/WpzhHEcpH161W8bdGIIsRuNiKTixljRMk23h3Fl7vMNcvitfe3L31L8N7TpIfFZaxjh/GyFI8vr69Kbp2hZQLHW5+FgKnZkO1wbzx3Ep3THMNqFYTxHtO5BGbT1vvrQotiGrNGfBFira6m229t7dd6sn+HRFO7yOMw0d7jxW6XpdHmZR3aLCObNvby57a6jnTbEyRwZZJpnkNswttp05Ve5OWxijBRVvj5lV+zhu6mxeE0XcqNc1xzN9NioFreztuamcVK74ScIcskV3U6C2mu+nxqs4fGj/ABSPEqVjVvbDG1wxygAbsxuNhyubAXrRosCqSOWItJ4QvUHe46a2rrJ8L+xXgvJGlwrXp4P7lT4TDJi0V2LJCABnkJzNoL5QeXnz+TMSIuOdUOgCgX0Psg/M1YeKYSXFxqMmSSOYgC5C5RfI22otY+vlpVM+0HgM8coxGHPeXAzqu4I023II6VTldmnTrp/2XPiztlshBJqMkwwWE94QQd7n1/Wssm4jxKU2jVidjYEkf6R/Sk8Eca7Mk0+Sxsystmvpy9DVRqsLx0PG5Kksl/f7jSnBccpOtx51aZoou6Cls3U258zVYw3dq5APPS/11qSC6cNcFd7n8zU0mKtpz5VX+G+G3Lp09x+rVJz6W9OlQSGxXEDrUbh8QC+puTp5hV1Onm1h7qTxswFhe5J2t5X+G9Mo5NCw0voDzty9+5oB9xPHgX26/wBvjVN4rjdCCRc/XxrvFsdm0O2vMW+udVTH4y/OgJfg+IOcnl+m1WnhPHu4YuqK0lrIXFwh/iC7FhyvtVD4c5A9d+tOHxdjp7/WgH3GsQWYsxzFiSSdTc7n41DfeNaUxOIuN6i3koCew2K+V/hTJsRqKdYbEYaPCMTmlxUl1A1EUKbXP/zJW5DZfXeGR9aAfYjEHfyoU0kkv6/lXKA9QCJp1B+8XVwGGbw5r8gNqQlCMrYYle9iN0G/hPI33H5U14OoOEliNycPMVHUAn+/5U74nMI8Vgpj/wDEvCbnqL30FjcgC9/juNfjR52zVv5X67fhkVxrsoFh7yTdDmumpy7sL/xEXty0v62qKTvooZlFiVF+dra2v63FKLB+9iOtxcD3/lpamfZ+64Z4wMzRsbC9hYm4118971xKbkt/dncMShLZbNflE3DGMzH+KzU2m4ffbTz526U9QWA+FKC96oto2dKYlh4MosaoP2i9lUOXEqSpXwyHqv4SfS1veK0WiugYEEAg6EEXBHpUWdUjz6cfh9gzub2ukZYbXtfrbWqxx3FQNmEQk7wa7Cw9a2v7UeF95h44IisID5/CANgVA02HiNUKDhkCnulszC2ZgALeluf560BXezXaFxaKa66XFx+evzq+YPGZlF7EfX9KiO0PCo5VFrBkHhI/tUJHi5EjsLkkWB6HbnyA191ASnEsbmZj+E/sk9Af2je8i3+jzqMxnECtwL67fCmEmOuNB4V8K36Dnr6VBcV4pfQE360BziXEeXOolXubmkHlJNzRc9CSSXEV18TTBZK6z0A8WW9OsFFB3crzSEOukUSg3dj+Jm2WNefMnQc6jI5LUm81ALF+VEEmtIZqWMOxsSDoDbQsLXA62uKAk+DYQTyBdQo1Y6bdPftXan+FYQYWC59ttW8tNAPQXrtCDd0neFpGUKL2uraknfUbk29LUjxR2laMz5QyHMq5SCCNb6m4JItSxzpKe7UyC+hIJAvudBYnzNLYfAO7F5Qcy3Hsk33538Qt0tvWq0tzzqcl0/8AB/h8a5XMyKGIFyPPb1rvC4skz307xQQLm/h0OmwGtdwayk5pATbYaDy2+vdzdthSZFfmL315EbAVRJrg1RTdMcxn8tKUrgrtVmhArhNAmoTtHxQRxnWgM4+1rj+dlRNAtxcGxN/0rOcDJiB4oyWQ3N9N+YNP+0uMMsrEnnUdg+Kd2jJ0bN8QB+n51JBPrxFrHvNDbn/aoHE8YymwNhe/LloPTc/E1H47iwJveoLE4q+xoB7xHimbY61EO5O9coAUJOUKPlopFAAGu3otXif/AA/BYLKuXGY+ZNW3hw4PIcmktz5HpaxApBqUwXBGlkiSN0YyBSSCbIWJAVtPaAFza+/lUXWgQSnhsWHjUlXkAnxJAu4RjlVBobADU2IN/SgKzi+Bn7xJDhyzhHyBmAUHUrq17C4115X6VO4HgMkUiJNJG6QguvdnMA0mpBaw18INtdxSnbNEmxi4fDle5OVysZBRLKQSNbBiDc/6acyYgRII0UBdh/e3OhBCdq8cxKougO9j05fXShR8ciOmW+u4fz5jzv8ApQoDfoON4h5MglA3t4RrpoBpr19xqQweLkbLI/eZGbKCWy6EEg5R7ROmpNhfbSozs9hEkm9glRfcAqba9LDXlck+l6nOF4tpEkZggs4FlfOunhYajQctuRtetWSk6SPPxdTVti0uGlaVSWAjtsrE7a+/1o/DsVHnKKxZudzcjU7+d/0pfCJlZkHs6FfnYeWtCYZS+gtbMLCxvz16mqG/A1KPihSCcm6tbMvOxAsdt6bY/jcUQ8TAnoDWe9pu3FkkAPiDhR0UczWa4vtC7m7Enrqa4Lkavx3t+F0Uj3VReP8AappRv86pmJxhbn+dMJ8XyJvQD/iGLF96g5pTe9FaXMaRQ33oBN2J/tS2F4e8gJAso5nb61p7gcMZLm3gW2Y7e1oo9TY+4Gk+IYls1r6C4AAyhRzAHL6vQkf9nuBwv3kuLnEWHi9rLYzSMdkiTmx/iOg3NRfEcUjSu0MYijJ8CXLFVGgux9puZPU0MDwuacM0cbMqC7MAbAevXyGpqQfgBhs+IzZLXAXRiSLgHMPDbnodjQEEzE1ynWJlUsciBRyGpsOWp3psTQAQDnTr7qCLqabIBcXvbnbe3O3nR1mI0oBfheE72eOO18zhT6X125WvV748xkxE8jGyA8tP2cIsw65iwIH/AJArPYBf+NRjsiu59yEfrUnIUkeRGW+SzZjsJGYSPqeVhl05HoBQgccHcpGoNrC5UBQMoc5mvpexI2OwAFRmOx+ckn2BoB1ovEuJX0UnxaadB0qExkv4Ry3oDkuMNgBoBsB560KaUKEnqzsri45ZrqSLozAAHKM9s3LVtF1JJ+FG7GIvd4iMAhVa2vtMeZIHpYDew3PKP7K4uFMVHAsbqxBKmQsT3YQkEZ7EFjrlA0A9bWjhOBWOSZVvlOtiQSWYkt8xvWnI6v0PPxRbr6v9EmJPCCNeX6cqju0vEVhhc31t86dS4lYUu9lHIE/M9b1hn2kdtzNJkifwA7g6N/a9/wAqzG5FI4ljCZXJ2a/M6a3ph33iv0NI4qbNrTdX+vdQkdNMBfrTdjekZX19aLmoSHYgHX8qLGwHnSrYdggcghWJyMRYNl0ax5gaU3vQGqRYWIcERowBIShDbeNpPESeuhHoAKzXiSN3hDKQxO3mSdrbirvwTFF+EvEVJCEPoDfwSM4tb609LtOE4JvvRky/tWBbIbkRFybAsdS4AJJ/DfrQgtvZjAynDLFHF3YQGSS1izuNBc7KAqjzJvsAL0vtKrO7bkk65txv19a1jEcfg4VhAGOeVl8KbFvMm2gPxJB6EjIeJdpnmcuUUDcAALv56nn16VCVKjqUnJ2yCm4dIoLFdBvyI91MDUtPjWIIvoeuo+O9RTCpIOUKFcoCydkW7tMRMQT4VhUDctM40BOl8qtvUni7QIVKd43tSHXLnY6lrakX0AuPU7VH8Al7uDMR+Iuu2+XIDr08XxqMx2NeQkFjYm9r6XAsDbrb50IEsROWJY6dAAAPgNAPSmTmlJXpGhIYUK4KFAenuzHCljxffRlpLlld2tlFxfKgN2yjS7E6kAC9XqKeO5sdeZ/81XuDYVu6VQt1FvaG469CdtTfa2u9SU8MqreCNGYbCRzGp11u4jc6D/L8KtyU2ZMNpcGWfa12tUzPFG2YRAKbbZjfP7wLL72rGMbis5J51vfabsbw+HBSY/GwOsgUu0S4mQguxsiZso1YkAnLpc72qpdg+yOA4z3oTDPhFhKlmXFGV2zBrKqvGAo0uWIPQDUkVGpGUrJpVn//AMwmHwgxWNkKNILwYZbd9JrYO9/3cfnbWrd2h7MYfC4h4YOCY/FIhA77vJ1DGwJy5IiCAdL31tU72o+zbBfchO6zQY2VVEcJxHes07gLHETILv4iASLWAJvYXqCTCGajYdwHUsucA3KkkA25EjWx8q3bjnYDg3DlwaYsOzzuImfvWUXyeKQryTPlB6B78qje0v2LBcXmilTD8PCB5JJXBMZGjKMx1vobkgC510AIGT8W4tJipM8pGgCqqgKiIPZREGiqOg9dyTTBvKvQPZn7OuDYuN5Io5mgj8AneVlEpQftGVdPADpmsASGsLC9Y4vDYsZxIQYMd3DLMI4s5Jsl7Zzmsb2GbLvrYUB3hmO7tfB+88Kp47gMwzFivxNtr2872Ds3i0gR5G1t4iT7THYAnqWv/uq59pfs1wfDYo2jweN4jK7WIR3UKALliYYzlF7AA7666U3wHZqKTDM8/BcZAg5nGItlXcsMQ0bKN9xY70BlfHONvipTI5vyUcgPL62AFMe9rcuF/Zdw6LAfecWrqzAyKJp+5yq5/YRyNoqvlKBjb2idNqS7LfZ/w/GM/wDw8HdoPE2H4k2JYE+yCixi17HUnkd6Aw5pKmsR2Ykiwa4qdliWT9yh1kk6kLe4Tnc/qL672e+yvhuIxWKKicwQkQ5Xcq3fjxyWsA2QI0YF9yz8gKoPaHsVisRxFo8Pg8WsBkEUckyTMAoOUu0jjRCbtvsaAoFLYSHOwBNhuT0A3reeN/ZZw1ZcNhIVczysGdu9YlII7NLIV2GbRB5yabUnxn7M+Hfe48LDHiAoTvcQ8TGRlViVhSzXtmKuSQCR3Y08VwBjGPx+Y2UWUWAHkNBUfnrceIdhOGo+SHBzyW0JlXianNtvHhWW23iBtQ7R/ZNBeCOKHupJZFW6YppLKPFKSkkQJUIrWII1y9bUBhjGi16C7UfZpw7DBBFhZZWbUgtjSoUf5sNh5db8jas+7bcKwuFg8OCMckhyo5kxwy2sScuJwsStppYMbXBtUgz8VyjILmhQHt6OMDao/tHxdcJh5Jm/CNB1bZR7zpUkGrI/tf46skiYVWNo/HJYX8RHhX2hsNbf5l6VXkn0xs16DSvU5441x4/Qz/jeITFM7SrMA7FyqznICTfRXRreVRcXCMOpDJ94UjYidAR7xDUgsaHTMxPQIP8AuqzcR4RCgRGlOXCoWmCqLtNIcuUvm/iCraxsIpCOoywnkle/B9LrNJ2fpuhd1bk6St3+yuwYBphljxuKjk/Ckk91fyD+AK3k1gf4r6VEp2alSQvPie7cHTIxln/5Wsh12ZwfI1MrBFzkb/av/dUlheF4fuZJXkkCg93HlUEmQ+LQZtQq7jqy1MM05fCuSrV9k6LDeaTkoLwXn8m/fzK3jOHxS27x8VJbbPOrWvvvEbXtRpsIki5ZJMW6/wALYkEabaGIirPjsFBHlgDteO+c5QS0pPjuc+y2CAbDKxHtUTCcLildY0dizkKBkXcm38dcSyzTpM0YdFoZYlOWKvHmXBBYzh8cWCZ+9xiIT3caCcMhAF5CVyKMviVbA6l/I1RUhvWz8dgwRmSLvXePDILxiMPGzalM+VvxOTIQRqNKjMDwrAAgvfuwbsfu67DcXvpfa/nWpScUk02z5ueLFlnOUGoR8E74/JS+CnFzSRwxTzAuQo/auAOpNj7IAJPkDU5xDhMchIJxkqgnKZJr3HI5WiNiRy5Xqz8O4Xg48+KjkN5WZYh3UeVFDAuVTOV/9MH+cVJR4xf/AKlx/wDhiHyaq8uWnSZs0Gji4ueSHUnxbkv0mVDCcDXEHLM+MMSgyOWnzAKguTlaKxbZR5sKh+G8DxHj7l5IlAzECRl8gDltdtbbVrbRQyIsUmIYtIRJ+7S4XXKLK19fa56ZansPwjCkkK1k08Pd22FgSSLk7nXrXUJSrfczamOF5PgiopeVv9+9jAYeA4kOTG0odjqVZgzEnmQbkkn86suK4A8SokuKxjSFczjvygW/sixDG9vFqdmWtzwfDsLGBIMnh/Fpuf11qv8AFeD4J3Z2l8TG5NwdT76jLOSjtyRpIYXkvJFuPrz6GNRdnkjYtG+JVm3KzgMb66kRXOtPpuykayyytPix3UYDt3gzma1siy5dgxVNvwOdrVpvDeCYUP3iyEhCCNBbNrl562tmt/lqP7XphvDAHKhDdgFBu5GlyWGoBPvZq4hOag5Sf0NmTBp8ueGPFCkt5c3Xl78zMyNP3+OI/wDu/wD+VHwvA4yrzCTGI5IjRllDszGzNfLGCVVBc67lBzqb/wAMgJCrI5LEADItySbAD9puTVhGEw2HjEolLGAd3H4FKmZiSXHj8XiGbl4YlHqwzk23J7I0dpabSQxqGDH/AFJOlz99yk8VwiwytGMTjny2DH7yF8f4hYI2x8O+4NMH4VHiXRCcVIxOVc+IVrFvWHQdfSpSXDQbmVyeZKqSf+eksdNDhsM8neSB5s0MREakgEDvnA7wfhbJe+8h6aRDLOUqNWfQ6HTaZzlC2l49W7KJxJIkncQlniViqs1iWA0zaC1ibkabEUKcQQ4UmxmmB/8AYT59/QrYfI0esX4gVQlFzEAkLe1yBoLnrb86wTHYTEySPJJFLndizfs3GpNzbTbyrYg/skGwO59RsDVD+0XiOGHEcKmKyvh0ivIHWRrB2LeERMD3hyBQToM1yNK61Gn6qdl/ZPa0tI5VBNuiB4PF93LYmYZBEP2ecEZpWv3ehGoWxc/yDrTfvjLh4xETLnZpZSpLnvAxjVWG65UFxffvWPOmZxPCpcPGZsK0DSzEM+G70LDGpsoZ5s4kYgljkF7KBYG95XEYzgCxsYo4nbxELJ97zWUZY1BCWuwXMST7TkXsBWdYUodJun2tOerWplFOlSXl8yNGBkuB3b3JsLqRqfWrHiMTh4pI4kmR3w0bMiXsGmBuza6E5zmA5iJQKpfY+bheWQ48eKZ2QBRLbDx927CRcp8ZMhRQtyQFJNTGEn4CIEXKc4DXeQTZyWbu1Zsl0AVS0pVQdo1uxzXnHiULJ13a09X0qUUop3XmNhE/8LfA09THrg4HmkJEkgaGJRowGW8ri+3hIQH/ANRulOMTiez5AULGoLrqv3wkRr4mu5RWBawTRX9vla4Ji8ZwHwkJHdcz5UXFENZcsaF2yGxZsx8O0Z1ubVzDAouy7V9u5M+F4lFRvxvwKrgu1CpEEZHvmaR2DDxO2l7HYBQqgfzH8VqWn7VZoGgVcneuC8pYkhF9kBQNrlid76dKsIm4Gruv/Dvh8uSMiPHHE5jZe8kdiqWBLOQo2AAFM8djeCMjyxQskkYljjw571lmJIXDzM5NlyqWZluLkeWtvRG+rxPL/i83ddzfw+VL6/UlMbhpC+WGN3hjAiiZAXUomgYOos2Y3ckc3NDC4Zw2adHjiQF5GKsvgXUgXt4m0UebCorseeDx4ZPvZjed3Jkzriv2aAhVVREmVjYFibjcCpCbG8BWNmijiZzncK4xlxcnu0AAI0ULc57Fi1iBaqHpk3bZ6i7clHF3cYJUqTv8jLC9rfHPI6nvJtAymwjQ6Mqgj+GyeSg06wnadUBkUMWXRcxFg5Bs2m+W1/W1LNi+BjvFBhZDZY2EeNMviChnkJKqCGLNZOQUAE0XFcT4JJ3mGAbDpIO8+8KszGN1kCpH3ZuTeIEsbEBnNvK544t2zzMeryQi4Rez54JqbjTS4aFIM0gN2cKc7Bl0AZU1ANy2vUdKjJJ5hvFIPVWHzFGgx3ADqY0IOZitsW7gC+RAhULewFz3gBLMb2tVZ4DjMEYpTiTAswKrDFKuKMCrqXY/d7sx1CqGbSxJuaqnp1J3Zu03a3cY1Du0/nfJesFxtI5u47wZ4FYlcwCyz5czLmJ9kELH55Wt7VQOIjnJLMkrMxJJKNqTqTtzNKLxHgVx4IipKh7nGJYIAGeKLu5B42LMFMi6BASDeonhLcK7ySUFQ5S8ccqYhoA0khGVkhTOGjhAv42VmfQgCpngUklfBxpO1ZYJTm4puTJDD4j7sDNNdGJ7uIHRszDxOAbGyLz/AInSlOJM0kcKw55IgmcEXa7v7VwL5StgmU6jITzofeuBg3McBayo9/vsSEgFpHjURymxzBQrFT4CdLioiH/B2nkkLBVtIYo3E/c3UiOASLEhk1AMrFXN7hdNanuV0dKJ/m03qv4mUU6VJeXvf7jiLhkrMq92y5iBdlYKLm1ySNAOZqpdq+JrPOe7P7GId1Fyuik+IjkXYs5/mtyq8xYrgZUF0gMyLY5RjY8O7MxJIBWR/AoAFwAS7G2gqkdrp8M+KkODQJhxZUsHGayi7EOxIJN+mltAb1OPEoHPaHamTWKMWqSIUJQo60KuPLPVz4UxhQdWI1Ua5QeptodRpXnv7S8SzcSnzeLKyrbUXCotxpr1+NegppszXtl20G3Xblvz8r15y7VM2J4jP3YzGSdlUdSGyDU9bbmr8t9KsyYEup0Icf7UTYxlMtgsa5Yo0AWKNedktqTuSTc/AVBkVLdpOEphZBEJ0mkA/aGPWNHP4A/4yOZGl9ORqKqg1haFdtXKAMBejxR86EKXueQ+fIUtD066+8f2oAuW1cC3pyE/rRANulAIgbg0k6FT9bU8MdJO2woAkTZTm3tr7+XwoijQsfQev9v6V2U5m0Fr8rn5ml4og72v4FG/pufeaA7H4Eud2+VNHa5pfGyBjcbfnTagDwxFmCqLkmwp3PhwLWIsFzAj1095/UV3CR5Uznd7qv8ALsx/T/dSsUI9/LpQHJ3YxsrIrkaiS1nW1tyPaFutIYLAF9WORObHXboNyamOH8Led+7TzzNyCDf1JvYDmTT3tVwyQJE3dGLIBCy6/h/dsfMg2v5CgK9MFCEKPCX3PtWUXF7db/kKZE1O4Dhj7mMsv4h1A3N+RvTLE8MJZhEC1vw/iAv05+ooCPBoVxlINjoRyNCgPUAwEskUmQrGACokc2RL6Zjci+U62P5Vifa+PBhhhuHAyhTaTEtq00h8JCaex6aE7dTa/tq4s7vDhA9owveMi7XuVW4G50Y69ab9hOCRR4dMTIGzTOYEceLuksbvbZXJS2Y7BhXeSTbKcMFGOxRn7PSJh/vBjYxZimfSxK6HTe1wRfa61CSpatX7ecTjj4cMOFKXYJDESA4jQgqzr7QByk2I5rfa1ZTJJeuC4TBoEUeMX/rR3F7KOtvjQBxYBV959W2+At8TQVNxz5HzG1GxBBk02vp6DQflTh4vEwtsfhcfRoA4F1zW8iOhFIqCKcOuS5FjpZh18/UfoetMzJl21H1yoBS1rmmbnS/Xb6+t6PNNcgcqIfE1th+g1J/WgAvhW/M6D05n9PjS0hyRhfxPqfIchScdma50Ua+4bCiMTI2vP8h/QCgDIuVcx3Oi/wD7H9Pf5VzCw52trbdiOSjUn4VzES5jpoALAeQ/U7+pNPcMe7T/ADONfJeQ951P+mgDMQ7Ei4UaAH2go0X8tz1vR1bXTl5cgPrSm5e+mlTXZbh4lxChiWUa5epvoCel/lQg1T7K+y4CZ5ha5zkH08N/QH4k1Ndukw7fwsMmY8/3bqQQOo1ruKLQYfJcISOZtceXWsz4nxxDDKVls+Vu5FiTIo0Z+iroSL6nKeVAXrE9n4pCThyHXfLbxDTa2h0rKO3GFSCZViYhrXOpBXy63p3g+2zLIGclHA9tb6nlpy13qqcV4k88rSSNmdjq3X4UBJph5MT4ntI1rEscrf7hufXpXKb8PxoVTr/ehQF1+0OHveJ4g62jVUHLaMH/AKmNLntHFgo44opZXCKLr0OhAzHb0qP7d4gx8QxQNwTJc23tlXL6aWqlYnF30A0H18fOjCWw67QcXM7g5FjVRYKDe5JuzEnUk+dQ1KywOurKw9QR86TC60JD7D11p1hFUm7XsNTa1/O19L2psd/rlTmDmLX0/SgEgbyabX01/Wn4e2ZurZR6bfpTCJvHejYp9FHle3rrQDjGSW0F7mmuISw315+tHR7jMd9h+tNpW1oDhGnnQvYevyrm5owGtz6/2oA0hsuXnuf0FBTlU6atz6AHX4n5edJjU6++paXhBEH3mV1jD6RR7ySW0uF5Ri3tn3XoCLgjzHyGp9Kdxq8r5VVpHOyqCdtdAKRJyrbmdT+g/O/vqZ7J8WbCyOyIGZlyZzvHmYDPtrqRpz0oCHWK+ysutr62B6Grx9nUaJIGmYDxXBPlca9P71VuKRP30kAJYrI/ivq3i9puV6s0HDSIs7M4jyFbplJuANweV77a3tQgfdtO0y4ubulk8CsczKdo1Us9iPK49TVR4djTiMXmeyhkdFUbIvcuqKPIaCosS5Vkt+Oy/wCkHMdfULSnATbEQ62u4F/U2/WhIzY0SlcVHldl6Ej4G1JUB0GhXKFAaN9o3FFxct4YRHGNSd5JGChcznkAoAC8h66VPh3dxyq0uoXxWAuCRsDbz+VWbjDeAMFuG/DoLa89dapuIhYm557Dr/QdKhEtU6LHN2khlmPe4b7wndd3GmbuwpK+KTQE57gf821xY+I4pgJCzf4ay2BPgnZVW/s7LsNdTroKhMJhMo/L+v15VNJj5Dhmwq5ViuXbKtmduWdtyotoNPfpaSBJeMYDMG/w8jYkfeGtmBBta1sp1BFtiNqPFxLh9hfAPmvbTEyZQLC9idSSb6aaW9arDG1dV9R60Ba8Pi+GkBhgwpNrBsW5scxJBXIbrYAe+u8RxXD5A4GFRCT4WXFMCu2ljGRbwgC40zNVPjNiT0pK9AXRp+HkErhY9LgA4yXTcLYZdRsd+uuoAcdme0mFwRYjCxs7zFmMn7QLARdI4y41J5udx+VSThcojWaSNlibRWIsGIGgW+9/LoehpDGYqSViZGud+gF+g91QBbjWIjfEzSRLkjaRmRR+FS11Hwpi5rpOg8qKKkHTtS3eM7F3Ja3U/Aenl0FIUq+gy/H1oDr7X6mhnPIkenrehK2i/XM0kzUA5wUpVtCdd/OtAXG4WLASZmzzulsn4FJ21G77aDQc77VnkIHXWplcQGiJkNo0ByLzeS1h7h1oQQDGuwPlZT0IPwN6JXQaEi+PfNI5ta7E29TTejzSlmLHckk+pNzRKAFChQoC38b3l+utMJP3vw/6VoUKhcEy5F+S+/504h3b0/ShQqTkrOI3+PzokW4+udChQkH8VJVyhQGyfbF+54P/AOwf+iOsgTdaFCoB3Ebn1NJ8qFCpAItx60KFCgDPy9KIa5QoA8e9L478H8ooUKAa0KFCgBQoUKAFChQqAf/Z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348792" y="69730"/>
            <a:ext cx="8672660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3200" b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will confidence intervals tell us</a:t>
            </a:r>
            <a:r>
              <a:rPr lang="en-US" sz="3200" b="1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?</a:t>
            </a:r>
          </a:p>
          <a:p>
            <a:pPr lvl="0" algn="ctr">
              <a:buSzPct val="25000"/>
            </a:pPr>
            <a:r>
              <a:rPr lang="en-US" sz="32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95% of the time, this </a:t>
            </a:r>
            <a:r>
              <a:rPr lang="en-US" sz="3200" i="1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confidence interval </a:t>
            </a:r>
            <a:r>
              <a:rPr lang="en-US" sz="32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around the </a:t>
            </a:r>
            <a:r>
              <a:rPr lang="en-US" sz="3200" b="1" i="1" dirty="0" smtClean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sample mean </a:t>
            </a:r>
            <a:r>
              <a:rPr lang="en-US" sz="32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will include the </a:t>
            </a:r>
            <a:r>
              <a:rPr lang="en-US" sz="3200" b="1" i="1" dirty="0" smtClean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true mean</a:t>
            </a:r>
            <a:endParaRPr lang="en-US" sz="3200" b="1" i="1" dirty="0">
              <a:solidFill>
                <a:srgbClr val="FF0000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1681" y="1913640"/>
            <a:ext cx="7960406" cy="48359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Shape 141"/>
          <p:cNvCxnSpPr/>
          <p:nvPr/>
        </p:nvCxnSpPr>
        <p:spPr>
          <a:xfrm>
            <a:off x="5167734" y="2381848"/>
            <a:ext cx="74772" cy="3414781"/>
          </a:xfrm>
          <a:prstGeom prst="straightConnector1">
            <a:avLst/>
          </a:prstGeom>
          <a:noFill/>
          <a:ln w="5715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algn="l" rotWithShape="0">
              <a:srgbClr val="000000">
                <a:alpha val="40000"/>
              </a:srgbClr>
            </a:outerShdw>
          </a:effectLst>
        </p:spPr>
      </p:cxnSp>
      <p:grpSp>
        <p:nvGrpSpPr>
          <p:cNvPr id="15" name="Group 14"/>
          <p:cNvGrpSpPr/>
          <p:nvPr/>
        </p:nvGrpSpPr>
        <p:grpSpPr>
          <a:xfrm>
            <a:off x="3828871" y="5330311"/>
            <a:ext cx="1640264" cy="194608"/>
            <a:chOff x="2450969" y="3690047"/>
            <a:chExt cx="1640264" cy="194608"/>
          </a:xfrm>
        </p:grpSpPr>
        <p:cxnSp>
          <p:nvCxnSpPr>
            <p:cNvPr id="9" name="Shape 157"/>
            <p:cNvCxnSpPr/>
            <p:nvPr/>
          </p:nvCxnSpPr>
          <p:spPr>
            <a:xfrm>
              <a:off x="2450969" y="3780148"/>
              <a:ext cx="1640264" cy="9427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hape 158"/>
            <p:cNvCxnSpPr/>
            <p:nvPr/>
          </p:nvCxnSpPr>
          <p:spPr>
            <a:xfrm>
              <a:off x="3287991" y="3690047"/>
              <a:ext cx="0" cy="19460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57964" y="5083450"/>
            <a:ext cx="1640264" cy="194608"/>
            <a:chOff x="2450969" y="3690047"/>
            <a:chExt cx="1640264" cy="194608"/>
          </a:xfrm>
        </p:grpSpPr>
        <p:cxnSp>
          <p:nvCxnSpPr>
            <p:cNvPr id="24" name="Shape 157"/>
            <p:cNvCxnSpPr/>
            <p:nvPr/>
          </p:nvCxnSpPr>
          <p:spPr>
            <a:xfrm>
              <a:off x="2450969" y="3780148"/>
              <a:ext cx="1640264" cy="9427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hape 158"/>
            <p:cNvCxnSpPr/>
            <p:nvPr/>
          </p:nvCxnSpPr>
          <p:spPr>
            <a:xfrm>
              <a:off x="3287991" y="3690047"/>
              <a:ext cx="0" cy="19460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736174" y="4728586"/>
            <a:ext cx="1640264" cy="194608"/>
            <a:chOff x="2450969" y="3690047"/>
            <a:chExt cx="1640264" cy="194608"/>
          </a:xfrm>
        </p:grpSpPr>
        <p:cxnSp>
          <p:nvCxnSpPr>
            <p:cNvPr id="27" name="Shape 157"/>
            <p:cNvCxnSpPr/>
            <p:nvPr/>
          </p:nvCxnSpPr>
          <p:spPr>
            <a:xfrm>
              <a:off x="2450969" y="3780148"/>
              <a:ext cx="1640264" cy="9427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hape 158"/>
            <p:cNvCxnSpPr/>
            <p:nvPr/>
          </p:nvCxnSpPr>
          <p:spPr>
            <a:xfrm>
              <a:off x="3287991" y="3690047"/>
              <a:ext cx="0" cy="19460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5065354" y="4483949"/>
            <a:ext cx="1640264" cy="194608"/>
            <a:chOff x="2450969" y="3690047"/>
            <a:chExt cx="1640264" cy="194608"/>
          </a:xfrm>
        </p:grpSpPr>
        <p:cxnSp>
          <p:nvCxnSpPr>
            <p:cNvPr id="30" name="Shape 157"/>
            <p:cNvCxnSpPr/>
            <p:nvPr/>
          </p:nvCxnSpPr>
          <p:spPr>
            <a:xfrm>
              <a:off x="2450969" y="3780148"/>
              <a:ext cx="1640264" cy="9427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hape 158"/>
            <p:cNvCxnSpPr/>
            <p:nvPr/>
          </p:nvCxnSpPr>
          <p:spPr>
            <a:xfrm>
              <a:off x="3287991" y="3690047"/>
              <a:ext cx="0" cy="19460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074990" y="5588524"/>
            <a:ext cx="1640264" cy="194608"/>
            <a:chOff x="2450969" y="3690047"/>
            <a:chExt cx="1640264" cy="194608"/>
          </a:xfrm>
        </p:grpSpPr>
        <p:cxnSp>
          <p:nvCxnSpPr>
            <p:cNvPr id="33" name="Shape 157"/>
            <p:cNvCxnSpPr/>
            <p:nvPr/>
          </p:nvCxnSpPr>
          <p:spPr>
            <a:xfrm>
              <a:off x="2450969" y="3780148"/>
              <a:ext cx="1640264" cy="9427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hape 158"/>
            <p:cNvCxnSpPr/>
            <p:nvPr/>
          </p:nvCxnSpPr>
          <p:spPr>
            <a:xfrm>
              <a:off x="3287991" y="3690047"/>
              <a:ext cx="0" cy="19460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67734" y="5521564"/>
            <a:ext cx="1640264" cy="194608"/>
            <a:chOff x="2450969" y="3690047"/>
            <a:chExt cx="1640264" cy="194608"/>
          </a:xfrm>
        </p:grpSpPr>
        <p:cxnSp>
          <p:nvCxnSpPr>
            <p:cNvPr id="36" name="Shape 157"/>
            <p:cNvCxnSpPr/>
            <p:nvPr/>
          </p:nvCxnSpPr>
          <p:spPr>
            <a:xfrm>
              <a:off x="2450969" y="3780148"/>
              <a:ext cx="1640264" cy="9427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hape 158"/>
            <p:cNvCxnSpPr/>
            <p:nvPr/>
          </p:nvCxnSpPr>
          <p:spPr>
            <a:xfrm>
              <a:off x="3287991" y="3690047"/>
              <a:ext cx="0" cy="19460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4160382" y="3729326"/>
            <a:ext cx="1640264" cy="194608"/>
            <a:chOff x="2450969" y="3690047"/>
            <a:chExt cx="1640264" cy="194608"/>
          </a:xfrm>
        </p:grpSpPr>
        <p:cxnSp>
          <p:nvCxnSpPr>
            <p:cNvPr id="39" name="Shape 157"/>
            <p:cNvCxnSpPr/>
            <p:nvPr/>
          </p:nvCxnSpPr>
          <p:spPr>
            <a:xfrm>
              <a:off x="2450969" y="3780148"/>
              <a:ext cx="1640264" cy="9427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hape 158"/>
            <p:cNvCxnSpPr/>
            <p:nvPr/>
          </p:nvCxnSpPr>
          <p:spPr>
            <a:xfrm>
              <a:off x="3287991" y="3690047"/>
              <a:ext cx="0" cy="19460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773125" y="4012130"/>
            <a:ext cx="1640264" cy="194608"/>
            <a:chOff x="2450969" y="3690047"/>
            <a:chExt cx="1640264" cy="194608"/>
          </a:xfrm>
        </p:grpSpPr>
        <p:cxnSp>
          <p:nvCxnSpPr>
            <p:cNvPr id="42" name="Shape 157"/>
            <p:cNvCxnSpPr/>
            <p:nvPr/>
          </p:nvCxnSpPr>
          <p:spPr>
            <a:xfrm>
              <a:off x="2450969" y="3780148"/>
              <a:ext cx="1640264" cy="9427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hape 158"/>
            <p:cNvCxnSpPr/>
            <p:nvPr/>
          </p:nvCxnSpPr>
          <p:spPr>
            <a:xfrm>
              <a:off x="3287991" y="3690047"/>
              <a:ext cx="0" cy="19460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141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161080" y="228600"/>
            <a:ext cx="6773119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 b="1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 </a:t>
            </a:r>
            <a:r>
              <a:rPr lang="en-US" sz="4800" b="1" i="1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question (again)…</a:t>
            </a:r>
            <a:endParaRPr lang="en-US" sz="4800" b="1" i="1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838200" y="1600200"/>
            <a:ext cx="7904148" cy="26776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Let’s say we got property tax rates for 20 random counties in Georgia (out of 159).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average was 8.085% (with a s.d. of .88)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close is this to the actual mean?</a:t>
            </a:r>
          </a:p>
        </p:txBody>
      </p:sp>
    </p:spTree>
    <p:extLst>
      <p:ext uri="{BB962C8B-B14F-4D97-AF65-F5344CB8AC3E}">
        <p14:creationId xmlns:p14="http://schemas.microsoft.com/office/powerpoint/2010/main" val="317313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1645</Words>
  <Application>Microsoft Office PowerPoint</Application>
  <PresentationFormat>On-screen Show (4:3)</PresentationFormat>
  <Paragraphs>179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Noto Sans Symbols</vt:lpstr>
      <vt:lpstr>Calibri</vt:lpstr>
      <vt:lpstr>Gill Sans MT</vt:lpstr>
      <vt:lpstr>Office Theme</vt:lpstr>
      <vt:lpstr>Confidence intervals/proportions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Confidence intervals/proportions</dc:title>
  <dc:creator>Gerald Shannon</dc:creator>
  <cp:lastModifiedBy>Jerry Shannon</cp:lastModifiedBy>
  <cp:revision>8</cp:revision>
  <dcterms:modified xsi:type="dcterms:W3CDTF">2017-10-06T19:22:26Z</dcterms:modified>
</cp:coreProperties>
</file>