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Gill Sans MT" panose="020B050202010402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5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2" name="Shape 16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9" name="Shape 16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9" name="Shape 17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8" name="Shape 1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1: 29.6 stores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2: 1,536.6 people</a:t>
            </a:r>
          </a:p>
        </p:txBody>
      </p:sp>
      <p:sp>
        <p:nvSpPr>
          <p:cNvPr id="202" name="Shape 2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98" name="Shape 9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rgbClr val="000000"/>
                </a:solidFill>
                <a:latin typeface="Calibri"/>
                <a:ea typeface="Calibri"/>
                <a:cs typeface="Calibri"/>
                <a:sym typeface="Calibri"/>
              </a:rPr>
              <a:t>2</a:t>
            </a:fld>
            <a:endParaRPr lang="en-US" sz="1200">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6" name="Shape 1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6" name="Shape 1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285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9" name="Shape 11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27" name="Shape 12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44" name="Shape 14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2" name="Shape 15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ill Sans MT"/>
                <a:ea typeface="Gill Sans MT"/>
                <a:cs typeface="Gill Sans MT"/>
                <a:sym typeface="Gill Sans MT"/>
              </a:rPr>
              <a:t>‹#›</a:t>
            </a:fld>
            <a:endParaRPr lang="en-US" sz="1200" b="0" i="0" u="none" strike="noStrike" cap="none">
              <a:solidFill>
                <a:srgbClr val="888888"/>
              </a:solidFill>
              <a:latin typeface="Gill Sans MT"/>
              <a:ea typeface="Gill Sans MT"/>
              <a:cs typeface="Gill Sans MT"/>
              <a:sym typeface="Gill Sans M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Gill Sans MT"/>
                <a:ea typeface="Gill Sans MT"/>
                <a:cs typeface="Gill Sans MT"/>
                <a:sym typeface="Gill Sans MT"/>
              </a:defRPr>
            </a:lvl1pPr>
            <a:lvl2pPr marL="457200" marR="0" lvl="1" indent="0" algn="ctr" rtl="0">
              <a:spcBef>
                <a:spcPts val="560"/>
              </a:spcBef>
              <a:buClr>
                <a:srgbClr val="888888"/>
              </a:buClr>
              <a:buFont typeface="Arial"/>
              <a:buNone/>
              <a:defRPr sz="2800" b="0" i="0" u="none" strike="noStrike" cap="none">
                <a:solidFill>
                  <a:srgbClr val="888888"/>
                </a:solidFill>
                <a:latin typeface="Gill Sans MT"/>
                <a:ea typeface="Gill Sans MT"/>
                <a:cs typeface="Gill Sans MT"/>
                <a:sym typeface="Gill Sans MT"/>
              </a:defRPr>
            </a:lvl2pPr>
            <a:lvl3pPr marL="914400" marR="0" lvl="2" indent="0" algn="ctr" rtl="0">
              <a:spcBef>
                <a:spcPts val="480"/>
              </a:spcBef>
              <a:buClr>
                <a:srgbClr val="888888"/>
              </a:buClr>
              <a:buFont typeface="Arial"/>
              <a:buNone/>
              <a:defRPr sz="2400" b="0" i="0" u="none" strike="noStrike" cap="none">
                <a:solidFill>
                  <a:srgbClr val="888888"/>
                </a:solidFill>
                <a:latin typeface="Gill Sans MT"/>
                <a:ea typeface="Gill Sans MT"/>
                <a:cs typeface="Gill Sans MT"/>
                <a:sym typeface="Gill Sans MT"/>
              </a:defRPr>
            </a:lvl3pPr>
            <a:lvl4pPr marL="1371600" marR="0" lvl="3"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4pPr>
            <a:lvl5pPr marL="1828800" marR="0" lvl="4"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5pPr>
            <a:lvl6pPr marL="2286000" marR="0" lvl="5"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6pPr>
            <a:lvl7pPr marL="2743200" marR="0" lvl="6"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7pPr>
            <a:lvl8pPr marL="3200400" marR="0" lvl="7"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8pPr>
            <a:lvl9pPr marL="3657600" marR="0" lvl="8"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Gill Sans MT"/>
              <a:buNone/>
              <a:defRPr sz="4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1pPr>
            <a:lvl2pPr marL="457200" marR="0" lvl="1" indent="0" algn="l" rtl="0">
              <a:spcBef>
                <a:spcPts val="360"/>
              </a:spcBef>
              <a:buClr>
                <a:srgbClr val="888888"/>
              </a:buClr>
              <a:buFont typeface="Arial"/>
              <a:buNone/>
              <a:defRPr sz="1800" b="0" i="0" u="none" strike="noStrike" cap="none">
                <a:solidFill>
                  <a:srgbClr val="888888"/>
                </a:solidFill>
                <a:latin typeface="Gill Sans MT"/>
                <a:ea typeface="Gill Sans MT"/>
                <a:cs typeface="Gill Sans MT"/>
                <a:sym typeface="Gill Sans MT"/>
              </a:defRPr>
            </a:lvl2pPr>
            <a:lvl3pPr marL="914400" marR="0" lvl="2" indent="0" algn="l" rtl="0">
              <a:spcBef>
                <a:spcPts val="320"/>
              </a:spcBef>
              <a:buClr>
                <a:srgbClr val="888888"/>
              </a:buClr>
              <a:buFont typeface="Arial"/>
              <a:buNone/>
              <a:defRPr sz="1600" b="0" i="0" u="none" strike="noStrike" cap="none">
                <a:solidFill>
                  <a:srgbClr val="888888"/>
                </a:solidFill>
                <a:latin typeface="Gill Sans MT"/>
                <a:ea typeface="Gill Sans MT"/>
                <a:cs typeface="Gill Sans MT"/>
                <a:sym typeface="Gill Sans MT"/>
              </a:defRPr>
            </a:lvl3pPr>
            <a:lvl4pPr marL="1371600" marR="0" lvl="3"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4pPr>
            <a:lvl5pPr marL="1828800" marR="0" lvl="4"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5pPr>
            <a:lvl6pPr marL="2286000" marR="0" lvl="5"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6pPr>
            <a:lvl7pPr marL="2743200" marR="0" lvl="6"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7pPr>
            <a:lvl8pPr marL="3200400" marR="0" lvl="7"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8pPr>
            <a:lvl9pPr marL="3657600" marR="0" lvl="8"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ill Sans MT"/>
                <a:ea typeface="Gill Sans MT"/>
                <a:cs typeface="Gill Sans MT"/>
                <a:sym typeface="Gill Sans MT"/>
              </a:defRPr>
            </a:lvl1pPr>
            <a:lvl2pPr marL="457200" marR="0" lvl="1" indent="0" algn="l" rtl="0">
              <a:spcBef>
                <a:spcPts val="400"/>
              </a:spcBef>
              <a:buClr>
                <a:schemeClr val="dk1"/>
              </a:buClr>
              <a:buFont typeface="Arial"/>
              <a:buNone/>
              <a:defRPr sz="2000" b="1" i="0" u="none" strike="noStrike" cap="none">
                <a:solidFill>
                  <a:schemeClr val="dk1"/>
                </a:solidFill>
                <a:latin typeface="Gill Sans MT"/>
                <a:ea typeface="Gill Sans MT"/>
                <a:cs typeface="Gill Sans MT"/>
                <a:sym typeface="Gill Sans MT"/>
              </a:defRPr>
            </a:lvl2pPr>
            <a:lvl3pPr marL="914400" marR="0" lvl="2" indent="0" algn="l" rtl="0">
              <a:spcBef>
                <a:spcPts val="360"/>
              </a:spcBef>
              <a:buClr>
                <a:schemeClr val="dk1"/>
              </a:buClr>
              <a:buFont typeface="Arial"/>
              <a:buNone/>
              <a:defRPr sz="1800" b="1" i="0" u="none" strike="noStrike" cap="none">
                <a:solidFill>
                  <a:schemeClr val="dk1"/>
                </a:solidFill>
                <a:latin typeface="Gill Sans MT"/>
                <a:ea typeface="Gill Sans MT"/>
                <a:cs typeface="Gill Sans MT"/>
                <a:sym typeface="Gill Sans MT"/>
              </a:defRPr>
            </a:lvl3pPr>
            <a:lvl4pPr marL="1371600" marR="0" lvl="3"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4pPr>
            <a:lvl5pPr marL="1828800" marR="0" lvl="4"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5pPr>
            <a:lvl6pPr marL="2286000" marR="0" lvl="5"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6pPr>
            <a:lvl7pPr marL="2743200" marR="0" lvl="6"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7pPr>
            <a:lvl8pPr marL="3200400" marR="0" lvl="7"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8pPr>
            <a:lvl9pPr marL="3657600" marR="0" lvl="8"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ill Sans MT"/>
                <a:ea typeface="Gill Sans MT"/>
                <a:cs typeface="Gill Sans MT"/>
                <a:sym typeface="Gill Sans MT"/>
              </a:defRPr>
            </a:lvl1pPr>
            <a:lvl2pPr marL="457200" marR="0" lvl="1" indent="0" algn="l" rtl="0">
              <a:spcBef>
                <a:spcPts val="400"/>
              </a:spcBef>
              <a:buClr>
                <a:schemeClr val="dk1"/>
              </a:buClr>
              <a:buFont typeface="Arial"/>
              <a:buNone/>
              <a:defRPr sz="2000" b="1" i="0" u="none" strike="noStrike" cap="none">
                <a:solidFill>
                  <a:schemeClr val="dk1"/>
                </a:solidFill>
                <a:latin typeface="Gill Sans MT"/>
                <a:ea typeface="Gill Sans MT"/>
                <a:cs typeface="Gill Sans MT"/>
                <a:sym typeface="Gill Sans MT"/>
              </a:defRPr>
            </a:lvl2pPr>
            <a:lvl3pPr marL="914400" marR="0" lvl="2" indent="0" algn="l" rtl="0">
              <a:spcBef>
                <a:spcPts val="360"/>
              </a:spcBef>
              <a:buClr>
                <a:schemeClr val="dk1"/>
              </a:buClr>
              <a:buFont typeface="Arial"/>
              <a:buNone/>
              <a:defRPr sz="1800" b="1" i="0" u="none" strike="noStrike" cap="none">
                <a:solidFill>
                  <a:schemeClr val="dk1"/>
                </a:solidFill>
                <a:latin typeface="Gill Sans MT"/>
                <a:ea typeface="Gill Sans MT"/>
                <a:cs typeface="Gill Sans MT"/>
                <a:sym typeface="Gill Sans MT"/>
              </a:defRPr>
            </a:lvl3pPr>
            <a:lvl4pPr marL="1371600" marR="0" lvl="3"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4pPr>
            <a:lvl5pPr marL="1828800" marR="0" lvl="4"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5pPr>
            <a:lvl6pPr marL="2286000" marR="0" lvl="5"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6pPr>
            <a:lvl7pPr marL="2743200" marR="0" lvl="6"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7pPr>
            <a:lvl8pPr marL="3200400" marR="0" lvl="7"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8pPr>
            <a:lvl9pPr marL="3657600" marR="0" lvl="8"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Gill Sans MT"/>
              <a:buNone/>
              <a:defRPr sz="2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ill Sans MT"/>
                <a:ea typeface="Gill Sans MT"/>
                <a:cs typeface="Gill Sans MT"/>
                <a:sym typeface="Gill Sans MT"/>
              </a:defRPr>
            </a:lvl1pPr>
            <a:lvl2pPr marL="457200" marR="0" lvl="1" indent="0" algn="l" rtl="0">
              <a:spcBef>
                <a:spcPts val="240"/>
              </a:spcBef>
              <a:buClr>
                <a:schemeClr val="dk1"/>
              </a:buClr>
              <a:buFont typeface="Arial"/>
              <a:buNone/>
              <a:defRPr sz="1200" b="0" i="0" u="none" strike="noStrike" cap="none">
                <a:solidFill>
                  <a:schemeClr val="dk1"/>
                </a:solidFill>
                <a:latin typeface="Gill Sans MT"/>
                <a:ea typeface="Gill Sans MT"/>
                <a:cs typeface="Gill Sans MT"/>
                <a:sym typeface="Gill Sans MT"/>
              </a:defRPr>
            </a:lvl2pPr>
            <a:lvl3pPr marL="914400" marR="0" lvl="2" indent="0" algn="l" rtl="0">
              <a:spcBef>
                <a:spcPts val="200"/>
              </a:spcBef>
              <a:buClr>
                <a:schemeClr val="dk1"/>
              </a:buClr>
              <a:buFont typeface="Arial"/>
              <a:buNone/>
              <a:defRPr sz="1000" b="0" i="0" u="none" strike="noStrike" cap="none">
                <a:solidFill>
                  <a:schemeClr val="dk1"/>
                </a:solidFill>
                <a:latin typeface="Gill Sans MT"/>
                <a:ea typeface="Gill Sans MT"/>
                <a:cs typeface="Gill Sans MT"/>
                <a:sym typeface="Gill Sans MT"/>
              </a:defRPr>
            </a:lvl3pPr>
            <a:lvl4pPr marL="1371600" marR="0" lvl="3"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4pPr>
            <a:lvl5pPr marL="1828800" marR="0" lvl="4"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5pPr>
            <a:lvl6pPr marL="2286000" marR="0" lvl="5"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6pPr>
            <a:lvl7pPr marL="2743200" marR="0" lvl="6"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7pPr>
            <a:lvl8pPr marL="3200400" marR="0" lvl="7"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8pPr>
            <a:lvl9pPr marL="3657600" marR="0" lvl="8"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Gill Sans MT"/>
              <a:buNone/>
              <a:defRPr sz="2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Gill Sans MT"/>
                <a:ea typeface="Gill Sans MT"/>
                <a:cs typeface="Gill Sans MT"/>
                <a:sym typeface="Gill Sans MT"/>
              </a:defRPr>
            </a:lvl1pPr>
            <a:lvl2pPr marL="457200" marR="0" lvl="1" indent="0" algn="l" rtl="0">
              <a:spcBef>
                <a:spcPts val="560"/>
              </a:spcBef>
              <a:buClr>
                <a:schemeClr val="dk1"/>
              </a:buClr>
              <a:buFont typeface="Arial"/>
              <a:buNone/>
              <a:defRPr sz="2800" b="0" i="0" u="none" strike="noStrike" cap="none">
                <a:solidFill>
                  <a:schemeClr val="dk1"/>
                </a:solidFill>
                <a:latin typeface="Gill Sans MT"/>
                <a:ea typeface="Gill Sans MT"/>
                <a:cs typeface="Gill Sans MT"/>
                <a:sym typeface="Gill Sans MT"/>
              </a:defRPr>
            </a:lvl2pPr>
            <a:lvl3pPr marL="914400" marR="0" lvl="2" indent="0" algn="l" rtl="0">
              <a:spcBef>
                <a:spcPts val="480"/>
              </a:spcBef>
              <a:buClr>
                <a:schemeClr val="dk1"/>
              </a:buClr>
              <a:buFont typeface="Arial"/>
              <a:buNone/>
              <a:defRPr sz="2400" b="0" i="0" u="none" strike="noStrike" cap="none">
                <a:solidFill>
                  <a:schemeClr val="dk1"/>
                </a:solidFill>
                <a:latin typeface="Gill Sans MT"/>
                <a:ea typeface="Gill Sans MT"/>
                <a:cs typeface="Gill Sans MT"/>
                <a:sym typeface="Gill Sans MT"/>
              </a:defRPr>
            </a:lvl3pPr>
            <a:lvl4pPr marL="1371600" marR="0" lvl="3"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4pPr>
            <a:lvl5pPr marL="1828800" marR="0" lvl="4"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5pPr>
            <a:lvl6pPr marL="2286000" marR="0" lvl="5"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6pPr>
            <a:lvl7pPr marL="2743200" marR="0" lvl="6"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7pPr>
            <a:lvl8pPr marL="3200400" marR="0" lvl="7"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8pPr>
            <a:lvl9pPr marL="3657600" marR="0" lvl="8"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ill Sans MT"/>
                <a:ea typeface="Gill Sans MT"/>
                <a:cs typeface="Gill Sans MT"/>
                <a:sym typeface="Gill Sans MT"/>
              </a:defRPr>
            </a:lvl1pPr>
            <a:lvl2pPr marL="457200" marR="0" lvl="1" indent="0" algn="l" rtl="0">
              <a:spcBef>
                <a:spcPts val="240"/>
              </a:spcBef>
              <a:buClr>
                <a:schemeClr val="dk1"/>
              </a:buClr>
              <a:buFont typeface="Arial"/>
              <a:buNone/>
              <a:defRPr sz="1200" b="0" i="0" u="none" strike="noStrike" cap="none">
                <a:solidFill>
                  <a:schemeClr val="dk1"/>
                </a:solidFill>
                <a:latin typeface="Gill Sans MT"/>
                <a:ea typeface="Gill Sans MT"/>
                <a:cs typeface="Gill Sans MT"/>
                <a:sym typeface="Gill Sans MT"/>
              </a:defRPr>
            </a:lvl2pPr>
            <a:lvl3pPr marL="914400" marR="0" lvl="2" indent="0" algn="l" rtl="0">
              <a:spcBef>
                <a:spcPts val="200"/>
              </a:spcBef>
              <a:buClr>
                <a:schemeClr val="dk1"/>
              </a:buClr>
              <a:buFont typeface="Arial"/>
              <a:buNone/>
              <a:defRPr sz="1000" b="0" i="0" u="none" strike="noStrike" cap="none">
                <a:solidFill>
                  <a:schemeClr val="dk1"/>
                </a:solidFill>
                <a:latin typeface="Gill Sans MT"/>
                <a:ea typeface="Gill Sans MT"/>
                <a:cs typeface="Gill Sans MT"/>
                <a:sym typeface="Gill Sans MT"/>
              </a:defRPr>
            </a:lvl3pPr>
            <a:lvl4pPr marL="1371600" marR="0" lvl="3"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4pPr>
            <a:lvl5pPr marL="1828800" marR="0" lvl="4"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5pPr>
            <a:lvl6pPr marL="2286000" marR="0" lvl="5"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6pPr>
            <a:lvl7pPr marL="2743200" marR="0" lvl="6"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7pPr>
            <a:lvl8pPr marL="3200400" marR="0" lvl="7"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8pPr>
            <a:lvl9pPr marL="3657600" marR="0" lvl="8"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ill Sans MT"/>
                <a:ea typeface="Gill Sans MT"/>
                <a:cs typeface="Gill Sans MT"/>
                <a:sym typeface="Gill Sans MT"/>
              </a:rPr>
              <a:t>‹#›</a:t>
            </a:fld>
            <a:endParaRPr lang="en-US" sz="1200" b="0" i="0" u="none" strike="noStrike" cap="none">
              <a:solidFill>
                <a:srgbClr val="888888"/>
              </a:solidFill>
              <a:latin typeface="Gill Sans MT"/>
              <a:ea typeface="Gill Sans MT"/>
              <a:cs typeface="Gill Sans MT"/>
              <a:sym typeface="Gill Sans M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371600" y="312737"/>
            <a:ext cx="6324600" cy="1363799"/>
          </a:xfrm>
          <a:prstGeom prst="rect">
            <a:avLst/>
          </a:prstGeom>
          <a:solidFill>
            <a:srgbClr val="262626">
              <a:alpha val="61960"/>
            </a:srgbClr>
          </a:solidFill>
          <a:ln>
            <a:noFill/>
          </a:ln>
        </p:spPr>
        <p:txBody>
          <a:bodyPr lIns="91425" tIns="45700" rIns="91425" bIns="45700" anchor="ctr" anchorCtr="0">
            <a:noAutofit/>
          </a:bodyPr>
          <a:lstStyle/>
          <a:p>
            <a:pPr marL="0" marR="0" lvl="0" indent="0" algn="ctr" rtl="0">
              <a:spcBef>
                <a:spcPts val="0"/>
              </a:spcBef>
              <a:buClr>
                <a:srgbClr val="FFFF66"/>
              </a:buClr>
              <a:buSzPct val="25000"/>
              <a:buFont typeface="Gill Sans MT"/>
              <a:buNone/>
            </a:pPr>
            <a:r>
              <a:rPr lang="en-US" sz="4400" b="0" i="0" u="none" strike="noStrike" cap="none">
                <a:solidFill>
                  <a:srgbClr val="FFFF66"/>
                </a:solidFill>
                <a:latin typeface="Gill Sans MT"/>
                <a:ea typeface="Gill Sans MT"/>
                <a:cs typeface="Gill Sans MT"/>
                <a:sym typeface="Gill Sans MT"/>
              </a:rPr>
              <a:t>Sampling</a:t>
            </a:r>
            <a:br>
              <a:rPr lang="en-US" sz="4400" b="0" i="0" u="none" strike="noStrike" cap="none">
                <a:solidFill>
                  <a:srgbClr val="FFFF66"/>
                </a:solidFill>
                <a:latin typeface="Gill Sans MT"/>
                <a:ea typeface="Gill Sans MT"/>
                <a:cs typeface="Gill Sans MT"/>
                <a:sym typeface="Gill Sans MT"/>
              </a:rPr>
            </a:br>
            <a:endParaRPr lang="en-US" sz="4400" b="0" i="0" u="none" strike="noStrike" cap="none">
              <a:solidFill>
                <a:srgbClr val="FFFF66"/>
              </a:solidFill>
              <a:latin typeface="Gill Sans MT"/>
              <a:ea typeface="Gill Sans MT"/>
              <a:cs typeface="Gill Sans MT"/>
              <a:sym typeface="Gill Sans MT"/>
            </a:endParaRPr>
          </a:p>
        </p:txBody>
      </p:sp>
      <p:sp>
        <p:nvSpPr>
          <p:cNvPr id="90" name="Shape 90"/>
          <p:cNvSpPr txBox="1"/>
          <p:nvPr/>
        </p:nvSpPr>
        <p:spPr>
          <a:xfrm>
            <a:off x="2743200" y="5943600"/>
            <a:ext cx="3429000" cy="808037"/>
          </a:xfrm>
          <a:prstGeom prst="rect">
            <a:avLst/>
          </a:prstGeom>
          <a:solidFill>
            <a:srgbClr val="262626">
              <a:alpha val="61960"/>
            </a:srgbClr>
          </a:solidFill>
          <a:ln>
            <a:noFill/>
          </a:ln>
        </p:spPr>
        <p:txBody>
          <a:bodyPr lIns="91425" tIns="45700" rIns="91425" bIns="45700" anchor="ctr" anchorCtr="0">
            <a:noAutofit/>
          </a:bodyPr>
          <a:lstStyle/>
          <a:p>
            <a:pPr marL="0" marR="0" lvl="0" indent="0" algn="ctr" rtl="0">
              <a:lnSpc>
                <a:spcPct val="80000"/>
              </a:lnSpc>
              <a:spcBef>
                <a:spcPts val="0"/>
              </a:spcBef>
              <a:spcAft>
                <a:spcPts val="0"/>
              </a:spcAft>
              <a:buClr>
                <a:srgbClr val="FFFF66"/>
              </a:buClr>
              <a:buSzPct val="25000"/>
              <a:buFont typeface="Gill Sans MT"/>
              <a:buNone/>
            </a:pPr>
            <a:r>
              <a:rPr lang="en-US" sz="2750" b="0" i="0" u="none" strike="noStrike" cap="none">
                <a:solidFill>
                  <a:srgbClr val="FFFF66"/>
                </a:solidFill>
                <a:latin typeface="Gill Sans MT"/>
                <a:ea typeface="Gill Sans MT"/>
                <a:cs typeface="Gill Sans MT"/>
                <a:sym typeface="Gill Sans MT"/>
              </a:rPr>
              <a:t>Geog4300/6300</a:t>
            </a:r>
          </a:p>
          <a:p>
            <a:pPr marL="0" marR="0" lvl="0" indent="0" algn="ctr" rtl="0">
              <a:lnSpc>
                <a:spcPct val="80000"/>
              </a:lnSpc>
              <a:spcBef>
                <a:spcPts val="0"/>
              </a:spcBef>
              <a:buClr>
                <a:srgbClr val="FFFF66"/>
              </a:buClr>
              <a:buSzPct val="25000"/>
              <a:buFont typeface="Gill Sans MT"/>
              <a:buNone/>
            </a:pPr>
            <a:r>
              <a:rPr lang="en-US" sz="2750" b="0" i="0" u="none" strike="noStrike" cap="none">
                <a:solidFill>
                  <a:srgbClr val="FFFF66"/>
                </a:solidFill>
                <a:latin typeface="Gill Sans MT"/>
                <a:ea typeface="Gill Sans MT"/>
                <a:cs typeface="Gill Sans MT"/>
                <a:sym typeface="Gill Sans MT"/>
              </a:rPr>
              <a:t>Jerry Shannon</a:t>
            </a:r>
          </a:p>
        </p:txBody>
      </p:sp>
      <p:sp>
        <p:nvSpPr>
          <p:cNvPr id="91" name="Shape 91"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sp>
        <p:nvSpPr>
          <p:cNvPr id="92" name="Shape 92"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sp>
        <p:nvSpPr>
          <p:cNvPr id="93" name="Shape 93"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pic>
        <p:nvPicPr>
          <p:cNvPr id="94" name="Shape 94" descr="http://media.cleveland.com/business_impact/photo/heinens-samples-cheesecake-bites-and-eggnogjpg-18875e4df01fff3c.jpg"/>
          <p:cNvPicPr preferRelativeResize="0"/>
          <p:nvPr/>
        </p:nvPicPr>
        <p:blipFill rotWithShape="1">
          <a:blip r:embed="rId3">
            <a:alphaModFix/>
          </a:blip>
          <a:srcRect/>
          <a:stretch/>
        </p:blipFill>
        <p:spPr>
          <a:xfrm>
            <a:off x="1299750" y="1230888"/>
            <a:ext cx="6468300" cy="463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p:sp>
        <p:nvSpPr>
          <p:cNvPr id="165" name="Shape 165"/>
          <p:cNvSpPr/>
          <p:nvPr/>
        </p:nvSpPr>
        <p:spPr>
          <a:xfrm>
            <a:off x="609600" y="1066800"/>
            <a:ext cx="8401210" cy="3658373"/>
          </a:xfrm>
          <a:prstGeom prst="rect">
            <a:avLst/>
          </a:prstGeom>
          <a:blipFill rotWithShape="1">
            <a:blip r:embed="rId3">
              <a:alphaModFix/>
            </a:blip>
            <a:stretch>
              <a:fillRect l="-652" r="-1232" b="-5330"/>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304800" y="228600"/>
            <a:ext cx="8601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grpSp>
        <p:nvGrpSpPr>
          <p:cNvPr id="172" name="Shape 172"/>
          <p:cNvGrpSpPr/>
          <p:nvPr/>
        </p:nvGrpSpPr>
        <p:grpSpPr>
          <a:xfrm>
            <a:off x="570794" y="1257750"/>
            <a:ext cx="4419600" cy="1006500"/>
            <a:chOff x="2286000" y="2925722"/>
            <a:chExt cx="4419600" cy="1006500"/>
          </a:xfrm>
        </p:grpSpPr>
        <p:sp>
          <p:nvSpPr>
            <p:cNvPr id="173" name="Shape 173"/>
            <p:cNvSpPr/>
            <p:nvPr/>
          </p:nvSpPr>
          <p:spPr>
            <a:xfrm>
              <a:off x="2286000" y="2925722"/>
              <a:ext cx="4419600" cy="1006500"/>
            </a:xfrm>
            <a:prstGeom prst="rect">
              <a:avLst/>
            </a:prstGeom>
            <a:solidFill>
              <a:srgbClr val="F2F2F2"/>
            </a:solidFill>
            <a:ln w="25400"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Gill Sans MT"/>
                <a:ea typeface="Gill Sans MT"/>
                <a:cs typeface="Gill Sans MT"/>
                <a:sym typeface="Gill Sans MT"/>
              </a:endParaRPr>
            </a:p>
          </p:txBody>
        </p:sp>
        <p:sp>
          <p:nvSpPr>
            <p:cNvPr id="174" name="Shape 174"/>
            <p:cNvSpPr/>
            <p:nvPr/>
          </p:nvSpPr>
          <p:spPr>
            <a:xfrm>
              <a:off x="2326200" y="3134380"/>
              <a:ext cx="4339800" cy="523199"/>
            </a:xfrm>
            <a:prstGeom prst="rect">
              <a:avLst/>
            </a:prstGeom>
            <a:blipFill rotWithShape="1">
              <a:blip r:embed="rId3">
                <a:alphaModFix/>
              </a:blip>
              <a:stretch>
                <a:fillRect l="-2949" t="-11628" r="-1819" b="-31387"/>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grpSp>
      <p:pic>
        <p:nvPicPr>
          <p:cNvPr id="175" name="Shape 175"/>
          <p:cNvPicPr preferRelativeResize="0"/>
          <p:nvPr/>
        </p:nvPicPr>
        <p:blipFill>
          <a:blip r:embed="rId4">
            <a:alphaModFix/>
          </a:blip>
          <a:stretch>
            <a:fillRect/>
          </a:stretch>
        </p:blipFill>
        <p:spPr>
          <a:xfrm>
            <a:off x="2092150" y="2689200"/>
            <a:ext cx="6615449" cy="3601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82" name="Shape 182"/>
          <p:cNvSpPr txBox="1"/>
          <p:nvPr/>
        </p:nvSpPr>
        <p:spPr>
          <a:xfrm>
            <a:off x="304800" y="1066800"/>
            <a:ext cx="8226425"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What if you wanted to know the proportion of grads sending out 15 or more applications? Your initial survey suggests that 8.3% currently do so. How many more students would you need to have a margin of error less than 2% (with 95% confidence)? </a:t>
            </a:r>
          </a:p>
        </p:txBody>
      </p:sp>
      <p:sp>
        <p:nvSpPr>
          <p:cNvPr id="183" name="Shape 183"/>
          <p:cNvSpPr/>
          <p:nvPr/>
        </p:nvSpPr>
        <p:spPr>
          <a:xfrm>
            <a:off x="676650" y="4695476"/>
            <a:ext cx="2692200" cy="12408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
        <p:nvSpPr>
          <p:cNvPr id="184" name="Shape 184"/>
          <p:cNvSpPr/>
          <p:nvPr/>
        </p:nvSpPr>
        <p:spPr>
          <a:xfrm>
            <a:off x="3859155" y="4752926"/>
            <a:ext cx="5046899" cy="1125900"/>
          </a:xfrm>
          <a:prstGeom prst="rect">
            <a:avLst/>
          </a:prstGeom>
          <a:blipFill rotWithShape="1">
            <a:blip r:embed="rId4">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91" name="Shape 191"/>
          <p:cNvSpPr/>
          <p:nvPr/>
        </p:nvSpPr>
        <p:spPr>
          <a:xfrm>
            <a:off x="457200" y="885166"/>
            <a:ext cx="8669232" cy="6676636"/>
          </a:xfrm>
          <a:prstGeom prst="rect">
            <a:avLst/>
          </a:prstGeom>
          <a:blipFill rotWithShape="1">
            <a:blip r:embed="rId3">
              <a:alphaModFix/>
            </a:blip>
            <a:stretch>
              <a:fillRect r="-68"/>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98" name="Shape 198"/>
          <p:cNvSpPr/>
          <p:nvPr/>
        </p:nvSpPr>
        <p:spPr>
          <a:xfrm>
            <a:off x="498949" y="1086450"/>
            <a:ext cx="8015100" cy="1815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What if we don’t have initial data? </a:t>
            </a:r>
          </a:p>
          <a:p>
            <a:pPr marL="0" marR="0" lvl="0" indent="0" algn="l" rtl="0">
              <a:spcBef>
                <a:spcPts val="0"/>
              </a:spcBef>
              <a:buNone/>
            </a:pPr>
            <a:endParaRPr sz="2800" dirty="0">
              <a:solidFill>
                <a:srgbClr val="FFFF66"/>
              </a:solidFill>
              <a:latin typeface="Gill Sans MT"/>
              <a:ea typeface="Gill Sans MT"/>
              <a:cs typeface="Gill Sans MT"/>
              <a:sym typeface="Gill Sans MT"/>
            </a:endParaRPr>
          </a:p>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A proportion of </a:t>
            </a:r>
            <a:r>
              <a:rPr lang="en-US" sz="2800" dirty="0" smtClean="0">
                <a:solidFill>
                  <a:srgbClr val="FFFF66"/>
                </a:solidFill>
                <a:latin typeface="Gill Sans MT"/>
                <a:ea typeface="Gill Sans MT"/>
                <a:cs typeface="Gill Sans MT"/>
                <a:sym typeface="Gill Sans MT"/>
              </a:rPr>
              <a:t>0.5 </a:t>
            </a:r>
            <a:r>
              <a:rPr lang="en-US" sz="2800" dirty="0">
                <a:solidFill>
                  <a:srgbClr val="FFFF66"/>
                </a:solidFill>
                <a:latin typeface="Gill Sans MT"/>
                <a:ea typeface="Gill Sans MT"/>
                <a:cs typeface="Gill Sans MT"/>
                <a:sym typeface="Gill Sans MT"/>
              </a:rPr>
              <a:t>produces the most conservative sample size estimate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Practice</a:t>
            </a:r>
          </a:p>
        </p:txBody>
      </p:sp>
      <p:sp>
        <p:nvSpPr>
          <p:cNvPr id="205" name="Shape 205"/>
          <p:cNvSpPr/>
          <p:nvPr/>
        </p:nvSpPr>
        <p:spPr>
          <a:xfrm>
            <a:off x="404900" y="3245763"/>
            <a:ext cx="8347881"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2. A survey estimated that 20% of all Canadians aged 16</a:t>
            </a:r>
          </a:p>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to 20 drove under the influence of drugs or alcohol in the last year. A similar survey is planned for the US. They want a 95% confidence interval with a margin of error of </a:t>
            </a:r>
            <a:r>
              <a:rPr lang="en-US" sz="2400" dirty="0" smtClean="0">
                <a:solidFill>
                  <a:srgbClr val="FFFF66"/>
                </a:solidFill>
                <a:latin typeface="Gill Sans MT"/>
                <a:ea typeface="Gill Sans MT"/>
                <a:cs typeface="Gill Sans MT"/>
                <a:sym typeface="Gill Sans MT"/>
              </a:rPr>
              <a:t>0.02 (2%). </a:t>
            </a:r>
            <a:r>
              <a:rPr lang="en-US" sz="2400" dirty="0">
                <a:solidFill>
                  <a:srgbClr val="FFFF66"/>
                </a:solidFill>
                <a:latin typeface="Gill Sans MT"/>
                <a:ea typeface="Gill Sans MT"/>
                <a:cs typeface="Gill Sans MT"/>
                <a:sym typeface="Gill Sans MT"/>
              </a:rPr>
              <a:t>How large should the sample be?</a:t>
            </a:r>
          </a:p>
        </p:txBody>
      </p:sp>
      <p:sp>
        <p:nvSpPr>
          <p:cNvPr id="206" name="Shape 206"/>
          <p:cNvSpPr/>
          <p:nvPr/>
        </p:nvSpPr>
        <p:spPr>
          <a:xfrm>
            <a:off x="433475" y="990600"/>
            <a:ext cx="8347881"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1. A study is seeking to find the number of televisions owned by graduate students. The national standard deviation is 1.2.  Assuming the same variance, how many graduate students would need to be surveyed to have a 95% estimate with an accuracy of </a:t>
            </a:r>
            <a:r>
              <a:rPr lang="en-US" sz="2400" dirty="0" smtClean="0">
                <a:solidFill>
                  <a:srgbClr val="FFFF66"/>
                </a:solidFill>
                <a:latin typeface="Gill Sans MT"/>
                <a:ea typeface="Gill Sans MT"/>
                <a:cs typeface="Gill Sans MT"/>
                <a:sym typeface="Gill Sans MT"/>
              </a:rPr>
              <a:t>0.5 </a:t>
            </a:r>
            <a:r>
              <a:rPr lang="en-US" sz="2400" dirty="0">
                <a:solidFill>
                  <a:srgbClr val="FFFF66"/>
                </a:solidFill>
                <a:latin typeface="Gill Sans MT"/>
                <a:ea typeface="Gill Sans MT"/>
                <a:cs typeface="Gill Sans MT"/>
                <a:sym typeface="Gill Sans MT"/>
              </a:rPr>
              <a:t>televisions?</a:t>
            </a:r>
          </a:p>
        </p:txBody>
      </p:sp>
      <p:sp>
        <p:nvSpPr>
          <p:cNvPr id="207" name="Shape 207"/>
          <p:cNvSpPr/>
          <p:nvPr/>
        </p:nvSpPr>
        <p:spPr>
          <a:xfrm>
            <a:off x="3987755" y="5364187"/>
            <a:ext cx="5046899" cy="11259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
        <p:nvSpPr>
          <p:cNvPr id="208" name="Shape 208"/>
          <p:cNvSpPr/>
          <p:nvPr/>
        </p:nvSpPr>
        <p:spPr>
          <a:xfrm>
            <a:off x="433475" y="5306723"/>
            <a:ext cx="2692200" cy="1240800"/>
          </a:xfrm>
          <a:prstGeom prst="rect">
            <a:avLst/>
          </a:prstGeom>
          <a:blipFill rotWithShape="1">
            <a:blip r:embed="rId4">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228600" y="111194"/>
            <a:ext cx="7702594"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Gill Sans MT"/>
                <a:ea typeface="Gill Sans MT"/>
                <a:cs typeface="Gill Sans MT"/>
                <a:sym typeface="Gill Sans MT"/>
              </a:rPr>
              <a:t>Why sample?</a:t>
            </a:r>
          </a:p>
        </p:txBody>
      </p:sp>
      <p:sp>
        <p:nvSpPr>
          <p:cNvPr id="101" name="Shape 101"/>
          <p:cNvSpPr txBox="1"/>
          <p:nvPr/>
        </p:nvSpPr>
        <p:spPr>
          <a:xfrm>
            <a:off x="622322" y="819081"/>
            <a:ext cx="7280297" cy="1815881"/>
          </a:xfrm>
          <a:prstGeom prst="rect">
            <a:avLst/>
          </a:prstGeom>
          <a:noFill/>
          <a:ln>
            <a:noFill/>
          </a:ln>
        </p:spPr>
        <p:txBody>
          <a:bodyPr lIns="91425" tIns="45700" rIns="91425" bIns="45700" anchor="t" anchorCtr="0">
            <a:noAutofit/>
          </a:bodyPr>
          <a:lstStyle/>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Saves money</a:t>
            </a:r>
          </a:p>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Saves time</a:t>
            </a:r>
          </a:p>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Full sample may be impossible/impractical</a:t>
            </a:r>
          </a:p>
          <a:p>
            <a:pPr marL="457200" marR="0" lvl="0" indent="-457200" algn="l" rtl="0">
              <a:spcBef>
                <a:spcPts val="0"/>
              </a:spcBef>
              <a:buClr>
                <a:schemeClr val="dk1"/>
              </a:buClr>
              <a:buFont typeface="Arial"/>
              <a:buNone/>
            </a:pPr>
            <a:endParaRPr sz="2800">
              <a:solidFill>
                <a:srgbClr val="FFFF66"/>
              </a:solidFill>
              <a:latin typeface="Gill Sans MT"/>
              <a:ea typeface="Gill Sans MT"/>
              <a:cs typeface="Gill Sans MT"/>
              <a:sym typeface="Gill Sans MT"/>
            </a:endParaRPr>
          </a:p>
        </p:txBody>
      </p:sp>
      <p:pic>
        <p:nvPicPr>
          <p:cNvPr id="102" name="Shape 102" descr="http://www.epa.gov/katrina/images/Composite-Sampling-Map_1650.jpg"/>
          <p:cNvPicPr preferRelativeResize="0"/>
          <p:nvPr/>
        </p:nvPicPr>
        <p:blipFill rotWithShape="1">
          <a:blip r:embed="rId3">
            <a:alphaModFix/>
          </a:blip>
          <a:srcRect/>
          <a:stretch/>
        </p:blipFill>
        <p:spPr>
          <a:xfrm>
            <a:off x="3124200" y="2282535"/>
            <a:ext cx="5773271" cy="44611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p:nvPr/>
        </p:nvSpPr>
        <p:spPr>
          <a:xfrm>
            <a:off x="304800" y="615099"/>
            <a:ext cx="728029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smtClean="0">
                <a:solidFill>
                  <a:srgbClr val="FFFF66"/>
                </a:solidFill>
                <a:latin typeface="Gill Sans MT"/>
                <a:ea typeface="Gill Sans MT"/>
                <a:cs typeface="Gill Sans MT"/>
                <a:sym typeface="Gill Sans MT"/>
              </a:rPr>
              <a:t>Sample research question:</a:t>
            </a:r>
            <a:endParaRPr lang="en-US" sz="3200" dirty="0">
              <a:solidFill>
                <a:srgbClr val="FFFF66"/>
              </a:solidFill>
              <a:latin typeface="Gill Sans MT"/>
              <a:ea typeface="Gill Sans MT"/>
              <a:cs typeface="Gill Sans MT"/>
              <a:sym typeface="Gill Sans MT"/>
            </a:endParaRPr>
          </a:p>
        </p:txBody>
      </p:sp>
      <p:sp>
        <p:nvSpPr>
          <p:cNvPr id="109" name="Shape 109"/>
          <p:cNvSpPr txBox="1"/>
          <p:nvPr/>
        </p:nvSpPr>
        <p:spPr>
          <a:xfrm>
            <a:off x="629250" y="1199873"/>
            <a:ext cx="4404663" cy="4419600"/>
          </a:xfrm>
          <a:prstGeom prst="rect">
            <a:avLst/>
          </a:prstGeom>
          <a:noFill/>
          <a:ln>
            <a:noFill/>
          </a:ln>
        </p:spPr>
        <p:txBody>
          <a:bodyPr lIns="91425" tIns="45700" rIns="91425" bIns="45700" anchor="t" anchorCtr="0">
            <a:noAutofit/>
          </a:bodyPr>
          <a:lstStyle/>
          <a:p>
            <a:pPr marL="0" marR="0" lvl="0" indent="0" algn="l" rtl="0">
              <a:spcBef>
                <a:spcPts val="0"/>
              </a:spcBef>
              <a:buClr>
                <a:srgbClr val="FFFF66"/>
              </a:buClr>
              <a:buSzPct val="25000"/>
              <a:buFont typeface="Arial"/>
              <a:buNone/>
            </a:pPr>
            <a:r>
              <a:rPr lang="en-US" sz="2800" dirty="0" smtClean="0">
                <a:solidFill>
                  <a:srgbClr val="FFFF66"/>
                </a:solidFill>
                <a:latin typeface="Gill Sans MT"/>
                <a:ea typeface="Gill Sans MT"/>
                <a:cs typeface="Gill Sans MT"/>
                <a:sym typeface="Gill Sans MT"/>
              </a:rPr>
              <a:t>Do veterans find it easy to use their GI Bill educational benefits at state colleges and universities?</a:t>
            </a:r>
            <a:endParaRPr lang="en-US" sz="2800" dirty="0">
              <a:solidFill>
                <a:srgbClr val="FFFF66"/>
              </a:solidFill>
              <a:latin typeface="Gill Sans MT"/>
              <a:ea typeface="Gill Sans MT"/>
              <a:cs typeface="Gill Sans MT"/>
              <a:sym typeface="Gill Sans MT"/>
            </a:endParaRPr>
          </a:p>
        </p:txBody>
      </p:sp>
      <p:pic>
        <p:nvPicPr>
          <p:cNvPr id="1026" name="Picture 2" descr="Image result for gi bill colle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1758" y="520987"/>
            <a:ext cx="3842242" cy="5747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p:nvPr/>
        </p:nvSpPr>
        <p:spPr>
          <a:xfrm>
            <a:off x="304800" y="228600"/>
            <a:ext cx="728029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Gill Sans MT"/>
                <a:ea typeface="Gill Sans MT"/>
                <a:cs typeface="Gill Sans MT"/>
                <a:sym typeface="Gill Sans MT"/>
              </a:rPr>
              <a:t>Some terminology</a:t>
            </a:r>
          </a:p>
        </p:txBody>
      </p:sp>
      <p:sp>
        <p:nvSpPr>
          <p:cNvPr id="109" name="Shape 109"/>
          <p:cNvSpPr txBox="1"/>
          <p:nvPr/>
        </p:nvSpPr>
        <p:spPr>
          <a:xfrm>
            <a:off x="629250" y="813374"/>
            <a:ext cx="8686800" cy="4419600"/>
          </a:xfrm>
          <a:prstGeom prst="rect">
            <a:avLst/>
          </a:prstGeom>
          <a:noFill/>
          <a:ln>
            <a:noFill/>
          </a:ln>
        </p:spPr>
        <p:txBody>
          <a:bodyPr lIns="91425" tIns="45700" rIns="91425" bIns="45700" anchor="t" anchorCtr="0">
            <a:noAutofit/>
          </a:bodyPr>
          <a:lstStyle/>
          <a:p>
            <a:pPr marL="0" marR="0" lvl="0" indent="0" algn="l" rtl="0">
              <a:spcBef>
                <a:spcPts val="0"/>
              </a:spcBef>
              <a:buClr>
                <a:srgbClr val="FFFF66"/>
              </a:buClr>
              <a:buSzPct val="25000"/>
              <a:buFont typeface="Arial"/>
              <a:buNone/>
            </a:pPr>
            <a:r>
              <a:rPr lang="en-US" sz="2800">
                <a:solidFill>
                  <a:srgbClr val="FFFF66"/>
                </a:solidFill>
                <a:latin typeface="Gill Sans MT"/>
                <a:ea typeface="Gill Sans MT"/>
                <a:cs typeface="Gill Sans MT"/>
                <a:sym typeface="Gill Sans MT"/>
              </a:rPr>
              <a:t>Target population and target area</a:t>
            </a:r>
          </a:p>
        </p:txBody>
      </p:sp>
      <p:sp>
        <p:nvSpPr>
          <p:cNvPr id="110" name="Shape 110"/>
          <p:cNvSpPr txBox="1"/>
          <p:nvPr/>
        </p:nvSpPr>
        <p:spPr>
          <a:xfrm>
            <a:off x="1447800" y="1285875"/>
            <a:ext cx="61050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FFFF66"/>
                </a:solidFill>
                <a:latin typeface="Gill Sans MT"/>
                <a:ea typeface="Gill Sans MT"/>
                <a:cs typeface="Gill Sans MT"/>
                <a:sym typeface="Gill Sans MT"/>
              </a:rPr>
              <a:t>(“Population” can mean many things…)</a:t>
            </a:r>
          </a:p>
        </p:txBody>
      </p:sp>
      <p:pic>
        <p:nvPicPr>
          <p:cNvPr id="111" name="Shape 111"/>
          <p:cNvPicPr preferRelativeResize="0"/>
          <p:nvPr/>
        </p:nvPicPr>
        <p:blipFill rotWithShape="1">
          <a:blip r:embed="rId3">
            <a:alphaModFix/>
          </a:blip>
          <a:srcRect/>
          <a:stretch/>
        </p:blipFill>
        <p:spPr>
          <a:xfrm>
            <a:off x="3048000" y="1828800"/>
            <a:ext cx="5767781" cy="4495800"/>
          </a:xfrm>
          <a:prstGeom prst="rect">
            <a:avLst/>
          </a:prstGeom>
          <a:noFill/>
          <a:ln>
            <a:noFill/>
          </a:ln>
        </p:spPr>
      </p:pic>
      <p:pic>
        <p:nvPicPr>
          <p:cNvPr id="112" name="Shape 112"/>
          <p:cNvPicPr preferRelativeResize="0"/>
          <p:nvPr/>
        </p:nvPicPr>
        <p:blipFill rotWithShape="1">
          <a:blip r:embed="rId4">
            <a:alphaModFix/>
          </a:blip>
          <a:srcRect/>
          <a:stretch/>
        </p:blipFill>
        <p:spPr>
          <a:xfrm>
            <a:off x="333375" y="2562633"/>
            <a:ext cx="2028825" cy="4028666"/>
          </a:xfrm>
          <a:prstGeom prst="rect">
            <a:avLst/>
          </a:prstGeom>
          <a:noFill/>
          <a:ln>
            <a:noFill/>
          </a:ln>
        </p:spPr>
      </p:pic>
      <p:sp>
        <p:nvSpPr>
          <p:cNvPr id="113" name="Shape 113"/>
          <p:cNvSpPr txBox="1"/>
          <p:nvPr/>
        </p:nvSpPr>
        <p:spPr>
          <a:xfrm>
            <a:off x="132722" y="1840475"/>
            <a:ext cx="3550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FFFF66"/>
                </a:solidFill>
                <a:latin typeface="Gill Sans MT"/>
                <a:ea typeface="Gill Sans MT"/>
                <a:cs typeface="Gill Sans MT"/>
                <a:sym typeface="Gill Sans MT"/>
              </a:rPr>
              <a:t>Veterans in Clarke County</a:t>
            </a:r>
          </a:p>
        </p:txBody>
      </p:sp>
      <p:sp>
        <p:nvSpPr>
          <p:cNvPr id="114" name="Shape 114"/>
          <p:cNvSpPr/>
          <p:nvPr/>
        </p:nvSpPr>
        <p:spPr>
          <a:xfrm>
            <a:off x="4114800" y="2819400"/>
            <a:ext cx="1371599" cy="990599"/>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Gill Sans MT"/>
              <a:ea typeface="Gill Sans MT"/>
              <a:cs typeface="Gill Sans MT"/>
              <a:sym typeface="Gill Sans MT"/>
            </a:endParaRPr>
          </a:p>
        </p:txBody>
      </p:sp>
      <p:sp>
        <p:nvSpPr>
          <p:cNvPr id="115" name="Shape 115"/>
          <p:cNvSpPr/>
          <p:nvPr/>
        </p:nvSpPr>
        <p:spPr>
          <a:xfrm>
            <a:off x="6172200" y="1849991"/>
            <a:ext cx="1600199" cy="2112406"/>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Gill Sans MT"/>
              <a:ea typeface="Gill Sans MT"/>
              <a:cs typeface="Gill Sans MT"/>
              <a:sym typeface="Gill Sans MT"/>
            </a:endParaRPr>
          </a:p>
        </p:txBody>
      </p:sp>
    </p:spTree>
    <p:extLst>
      <p:ext uri="{BB962C8B-B14F-4D97-AF65-F5344CB8AC3E}">
        <p14:creationId xmlns:p14="http://schemas.microsoft.com/office/powerpoint/2010/main" val="25177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p:nvPr/>
        </p:nvSpPr>
        <p:spPr>
          <a:xfrm>
            <a:off x="304800" y="228600"/>
            <a:ext cx="728029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Gill Sans MT"/>
                <a:ea typeface="Gill Sans MT"/>
                <a:cs typeface="Gill Sans MT"/>
                <a:sym typeface="Gill Sans MT"/>
              </a:rPr>
              <a:t>Some terminology</a:t>
            </a:r>
          </a:p>
        </p:txBody>
      </p:sp>
      <p:sp>
        <p:nvSpPr>
          <p:cNvPr id="122" name="Shape 122"/>
          <p:cNvSpPr txBox="1"/>
          <p:nvPr/>
        </p:nvSpPr>
        <p:spPr>
          <a:xfrm>
            <a:off x="685800" y="818874"/>
            <a:ext cx="8686800" cy="4419599"/>
          </a:xfrm>
          <a:prstGeom prst="rect">
            <a:avLst/>
          </a:prstGeom>
          <a:noFill/>
          <a:ln>
            <a:noFill/>
          </a:ln>
        </p:spPr>
        <p:txBody>
          <a:bodyPr lIns="91425" tIns="45700" rIns="91425" bIns="45700" anchor="t" anchorCtr="0">
            <a:noAutofit/>
          </a:bodyPr>
          <a:lstStyle/>
          <a:p>
            <a:pPr marL="0" marR="0" lvl="0" indent="0" algn="l" rtl="0">
              <a:spcBef>
                <a:spcPts val="0"/>
              </a:spcBef>
              <a:buClr>
                <a:srgbClr val="FFFF66"/>
              </a:buClr>
              <a:buSzPct val="25000"/>
              <a:buFont typeface="Arial"/>
              <a:buNone/>
            </a:pPr>
            <a:r>
              <a:rPr lang="en-US" sz="2800">
                <a:solidFill>
                  <a:srgbClr val="FFFF66"/>
                </a:solidFill>
                <a:latin typeface="Gill Sans MT"/>
                <a:ea typeface="Gill Sans MT"/>
                <a:cs typeface="Gill Sans MT"/>
                <a:sym typeface="Gill Sans MT"/>
              </a:rPr>
              <a:t>Sampling frame—population and area</a:t>
            </a:r>
          </a:p>
        </p:txBody>
      </p:sp>
      <p:pic>
        <p:nvPicPr>
          <p:cNvPr id="123" name="Shape 123"/>
          <p:cNvPicPr preferRelativeResize="0"/>
          <p:nvPr/>
        </p:nvPicPr>
        <p:blipFill rotWithShape="1">
          <a:blip r:embed="rId3">
            <a:alphaModFix/>
          </a:blip>
          <a:srcRect/>
          <a:stretch/>
        </p:blipFill>
        <p:spPr>
          <a:xfrm>
            <a:off x="1219200" y="1719969"/>
            <a:ext cx="7458073" cy="48293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p:nvPr/>
        </p:nvSpPr>
        <p:spPr>
          <a:xfrm>
            <a:off x="304800" y="228600"/>
            <a:ext cx="728029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Gill Sans MT"/>
                <a:ea typeface="Gill Sans MT"/>
                <a:cs typeface="Gill Sans MT"/>
                <a:sym typeface="Gill Sans MT"/>
              </a:rPr>
              <a:t>Sources of sampling frame data?</a:t>
            </a:r>
          </a:p>
        </p:txBody>
      </p:sp>
      <p:pic>
        <p:nvPicPr>
          <p:cNvPr id="130" name="Shape 130"/>
          <p:cNvPicPr preferRelativeResize="0"/>
          <p:nvPr/>
        </p:nvPicPr>
        <p:blipFill rotWithShape="1">
          <a:blip r:embed="rId3">
            <a:alphaModFix/>
          </a:blip>
          <a:srcRect/>
          <a:stretch/>
        </p:blipFill>
        <p:spPr>
          <a:xfrm>
            <a:off x="152400" y="933450"/>
            <a:ext cx="8419125" cy="2724150"/>
          </a:xfrm>
          <a:prstGeom prst="rect">
            <a:avLst/>
          </a:prstGeom>
          <a:noFill/>
          <a:ln>
            <a:noFill/>
          </a:ln>
        </p:spPr>
      </p:pic>
      <p:pic>
        <p:nvPicPr>
          <p:cNvPr id="131" name="Shape 131"/>
          <p:cNvPicPr preferRelativeResize="0"/>
          <p:nvPr/>
        </p:nvPicPr>
        <p:blipFill rotWithShape="1">
          <a:blip r:embed="rId4">
            <a:alphaModFix/>
          </a:blip>
          <a:srcRect/>
          <a:stretch/>
        </p:blipFill>
        <p:spPr>
          <a:xfrm>
            <a:off x="66676" y="2438400"/>
            <a:ext cx="4722370" cy="3200399"/>
          </a:xfrm>
          <a:prstGeom prst="rect">
            <a:avLst/>
          </a:prstGeom>
          <a:noFill/>
          <a:ln>
            <a:noFill/>
          </a:ln>
        </p:spPr>
      </p:pic>
      <p:pic>
        <p:nvPicPr>
          <p:cNvPr id="132" name="Shape 132"/>
          <p:cNvPicPr preferRelativeResize="0"/>
          <p:nvPr/>
        </p:nvPicPr>
        <p:blipFill rotWithShape="1">
          <a:blip r:embed="rId5">
            <a:alphaModFix/>
          </a:blip>
          <a:srcRect/>
          <a:stretch/>
        </p:blipFill>
        <p:spPr>
          <a:xfrm>
            <a:off x="3124200" y="3362325"/>
            <a:ext cx="5725785" cy="3190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p:nvPr/>
        </p:nvSpPr>
        <p:spPr>
          <a:xfrm>
            <a:off x="304800" y="890925"/>
            <a:ext cx="4420800" cy="1815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u="sng">
                <a:solidFill>
                  <a:srgbClr val="FFFF66"/>
                </a:solidFill>
                <a:latin typeface="Gill Sans MT"/>
                <a:ea typeface="Gill Sans MT"/>
                <a:cs typeface="Gill Sans MT"/>
                <a:sym typeface="Gill Sans MT"/>
              </a:rPr>
              <a:t>Non-probability sample</a:t>
            </a:r>
            <a:br>
              <a:rPr lang="en-US" sz="2800" u="sng">
                <a:solidFill>
                  <a:srgbClr val="FFFF66"/>
                </a:solidFill>
                <a:latin typeface="Gill Sans MT"/>
                <a:ea typeface="Gill Sans MT"/>
                <a:cs typeface="Gill Sans MT"/>
                <a:sym typeface="Gill Sans MT"/>
              </a:rPr>
            </a:br>
            <a:r>
              <a:rPr lang="en-US" sz="2800">
                <a:solidFill>
                  <a:srgbClr val="FFFF66"/>
                </a:solidFill>
                <a:latin typeface="Gill Sans MT"/>
                <a:ea typeface="Gill Sans MT"/>
                <a:cs typeface="Gill Sans MT"/>
                <a:sym typeface="Gill Sans MT"/>
              </a:rPr>
              <a:t>Convenience</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Snowball</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Quota</a:t>
            </a:r>
          </a:p>
        </p:txBody>
      </p:sp>
      <p:sp>
        <p:nvSpPr>
          <p:cNvPr id="139" name="Shape 139"/>
          <p:cNvSpPr txBox="1"/>
          <p:nvPr/>
        </p:nvSpPr>
        <p:spPr>
          <a:xfrm>
            <a:off x="5105400" y="914400"/>
            <a:ext cx="3618600" cy="2246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u="sng">
                <a:solidFill>
                  <a:srgbClr val="FFFF66"/>
                </a:solidFill>
                <a:latin typeface="Gill Sans MT"/>
                <a:ea typeface="Gill Sans MT"/>
                <a:cs typeface="Gill Sans MT"/>
                <a:sym typeface="Gill Sans MT"/>
              </a:rPr>
              <a:t>Probability sample</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Random</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Systematic</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Stratified</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Cluster</a:t>
            </a:r>
          </a:p>
        </p:txBody>
      </p:sp>
      <p:sp>
        <p:nvSpPr>
          <p:cNvPr id="140" name="Shape 140"/>
          <p:cNvSpPr txBox="1"/>
          <p:nvPr/>
        </p:nvSpPr>
        <p:spPr>
          <a:xfrm>
            <a:off x="304800" y="3733800"/>
            <a:ext cx="8719053"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rgbClr val="FFFF66"/>
                </a:solidFill>
                <a:latin typeface="Gill Sans MT"/>
                <a:ea typeface="Gill Sans MT"/>
                <a:cs typeface="Gill Sans MT"/>
                <a:sym typeface="Gill Sans MT"/>
              </a:rPr>
              <a:t>Do some research!</a:t>
            </a:r>
          </a:p>
          <a:p>
            <a:pPr marL="342900" marR="0" lvl="0" indent="-342900" algn="l" rtl="0">
              <a:spcBef>
                <a:spcPts val="0"/>
              </a:spcBef>
              <a:buClr>
                <a:srgbClr val="FFFF66"/>
              </a:buClr>
              <a:buSzPct val="100000"/>
              <a:buFont typeface="Gill Sans MT"/>
              <a:buAutoNum type="arabicPeriod"/>
            </a:pPr>
            <a:r>
              <a:rPr lang="en-US" sz="2400">
                <a:solidFill>
                  <a:srgbClr val="FFFF66"/>
                </a:solidFill>
                <a:latin typeface="Gill Sans MT"/>
                <a:ea typeface="Gill Sans MT"/>
                <a:cs typeface="Gill Sans MT"/>
                <a:sym typeface="Gill Sans MT"/>
              </a:rPr>
              <a:t>Give a one minute summary of what this sampling strategy entails</a:t>
            </a:r>
          </a:p>
          <a:p>
            <a:pPr marL="342900" marR="0" lvl="0" indent="-342900" algn="l" rtl="0">
              <a:spcBef>
                <a:spcPts val="0"/>
              </a:spcBef>
              <a:buClr>
                <a:srgbClr val="FFFF66"/>
              </a:buClr>
              <a:buSzPct val="100000"/>
              <a:buFont typeface="Gill Sans MT"/>
              <a:buAutoNum type="arabicPeriod"/>
            </a:pPr>
            <a:r>
              <a:rPr lang="en-US" sz="2400">
                <a:solidFill>
                  <a:srgbClr val="FFFF66"/>
                </a:solidFill>
                <a:latin typeface="Gill Sans MT"/>
                <a:ea typeface="Gill Sans MT"/>
                <a:cs typeface="Gill Sans MT"/>
                <a:sym typeface="Gill Sans MT"/>
              </a:rPr>
              <a:t>How would it be used with our study of Clarke County veterans?</a:t>
            </a:r>
          </a:p>
          <a:p>
            <a:pPr marL="342900" marR="0" lvl="0" indent="-342900" algn="l" rtl="0">
              <a:spcBef>
                <a:spcPts val="0"/>
              </a:spcBef>
              <a:buClr>
                <a:srgbClr val="FFFF66"/>
              </a:buClr>
              <a:buSzPct val="100000"/>
              <a:buFont typeface="Gill Sans MT"/>
              <a:buAutoNum type="arabicPeriod"/>
            </a:pPr>
            <a:r>
              <a:rPr lang="en-US" sz="2400">
                <a:solidFill>
                  <a:srgbClr val="FFFF66"/>
                </a:solidFill>
                <a:latin typeface="Gill Sans MT"/>
                <a:ea typeface="Gill Sans MT"/>
                <a:cs typeface="Gill Sans MT"/>
                <a:sym typeface="Gill Sans MT"/>
              </a:rPr>
              <a:t>What’s one advantage and/or pitfall you see with this approach?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p:sp>
        <p:nvSpPr>
          <p:cNvPr id="147" name="Shape 147"/>
          <p:cNvSpPr txBox="1"/>
          <p:nvPr/>
        </p:nvSpPr>
        <p:spPr>
          <a:xfrm>
            <a:off x="652893" y="1006563"/>
            <a:ext cx="7500507" cy="18158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What is the mean number of job applications sent out by soon to be Geography graduates? You did a survey of 50 such students. The mean was 8.34 and the s.d. was 4.8. </a:t>
            </a:r>
          </a:p>
        </p:txBody>
      </p:sp>
      <p:sp>
        <p:nvSpPr>
          <p:cNvPr id="148" name="Shape 148"/>
          <p:cNvSpPr txBox="1"/>
          <p:nvPr/>
        </p:nvSpPr>
        <p:spPr>
          <a:xfrm>
            <a:off x="2514600" y="4038600"/>
            <a:ext cx="5410200" cy="18158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How many students should you ask if you want your mean to be accurate to within 1 application, with 95% confidence?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p:grpSp>
        <p:nvGrpSpPr>
          <p:cNvPr id="155" name="Shape 155"/>
          <p:cNvGrpSpPr/>
          <p:nvPr/>
        </p:nvGrpSpPr>
        <p:grpSpPr>
          <a:xfrm>
            <a:off x="518294" y="1447800"/>
            <a:ext cx="4419599" cy="1006554"/>
            <a:chOff x="2286000" y="2925722"/>
            <a:chExt cx="4419599" cy="1006554"/>
          </a:xfrm>
        </p:grpSpPr>
        <p:sp>
          <p:nvSpPr>
            <p:cNvPr id="156" name="Shape 156"/>
            <p:cNvSpPr/>
            <p:nvPr/>
          </p:nvSpPr>
          <p:spPr>
            <a:xfrm>
              <a:off x="2286000" y="2925722"/>
              <a:ext cx="4419599" cy="1006554"/>
            </a:xfrm>
            <a:prstGeom prst="rect">
              <a:avLst/>
            </a:prstGeom>
            <a:solidFill>
              <a:srgbClr val="F2F2F2"/>
            </a:solidFill>
            <a:ln w="25400"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Gill Sans MT"/>
                <a:ea typeface="Gill Sans MT"/>
                <a:cs typeface="Gill Sans MT"/>
                <a:sym typeface="Gill Sans MT"/>
              </a:endParaRPr>
            </a:p>
          </p:txBody>
        </p:sp>
        <p:sp>
          <p:nvSpPr>
            <p:cNvPr id="157" name="Shape 157"/>
            <p:cNvSpPr/>
            <p:nvPr/>
          </p:nvSpPr>
          <p:spPr>
            <a:xfrm>
              <a:off x="2326200" y="3134380"/>
              <a:ext cx="4339650" cy="523219"/>
            </a:xfrm>
            <a:prstGeom prst="rect">
              <a:avLst/>
            </a:prstGeom>
            <a:blipFill rotWithShape="1">
              <a:blip r:embed="rId3">
                <a:alphaModFix/>
              </a:blip>
              <a:stretch>
                <a:fillRect l="-2947" t="-11627" r="-1825" b="-31393"/>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grpSp>
      <p:pic>
        <p:nvPicPr>
          <p:cNvPr id="158" name="Shape 158"/>
          <p:cNvPicPr preferRelativeResize="0"/>
          <p:nvPr/>
        </p:nvPicPr>
        <p:blipFill>
          <a:blip r:embed="rId4">
            <a:alphaModFix/>
          </a:blip>
          <a:stretch>
            <a:fillRect/>
          </a:stretch>
        </p:blipFill>
        <p:spPr>
          <a:xfrm>
            <a:off x="2228225" y="2827200"/>
            <a:ext cx="6381699" cy="386712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437</Words>
  <Application>Microsoft Office PowerPoint</Application>
  <PresentationFormat>On-screen Show (4:3)</PresentationFormat>
  <Paragraphs>71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Gill Sans MT</vt:lpstr>
      <vt:lpstr>Arial</vt:lpstr>
      <vt:lpstr>Office Theme</vt:lpstr>
      <vt:lpstr>Sampling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Gerald Shannon</dc:creator>
  <cp:lastModifiedBy>Jerry Shannon</cp:lastModifiedBy>
  <cp:revision>3</cp:revision>
  <dcterms:modified xsi:type="dcterms:W3CDTF">2017-10-07T15:32:00Z</dcterms:modified>
</cp:coreProperties>
</file>