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6D18C8-B1C1-4DA7-9C71-B246264D9C0F}">
  <a:tblStyle styleId="{CD6D18C8-B1C1-4DA7-9C71-B246264D9C0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2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5175" y="76200"/>
            <a:ext cx="7464425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Chi-square tests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4400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i.stack.imgur.com/OaiB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4925" y="1718500"/>
            <a:ext cx="4724400" cy="39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2400" y="1524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186518" y="990600"/>
          <a:ext cx="8534400" cy="268226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304800" y="4343400"/>
            <a:ext cx="82296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187656" y="457200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null and alternate hypotheses?</a:t>
            </a:r>
          </a:p>
        </p:txBody>
      </p:sp>
      <p:sp>
        <p:nvSpPr>
          <p:cNvPr id="180" name="Shape 180"/>
          <p:cNvSpPr/>
          <p:nvPr/>
        </p:nvSpPr>
        <p:spPr>
          <a:xfrm>
            <a:off x="533400" y="20574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2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There is no difference in meat preference between Lions and Cowboys fans</a:t>
            </a: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160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2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There is a difference in meat preference between Lions and Cowboys fans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87656" y="4572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our critical value?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51263" y="1600200"/>
            <a:ext cx="8943923" cy="2369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Look up critical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800" baseline="30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value on a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800" baseline="30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 baseline="30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table (p. 312)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for 95% confidence,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400" baseline="30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5.99</a:t>
            </a:r>
          </a:p>
        </p:txBody>
      </p:sp>
      <p:pic>
        <p:nvPicPr>
          <p:cNvPr id="188" name="Shape 188" descr="http://passel.unl.edu/Image/Namuth-CovertDeana956176274/chi-sqaure%20distribution%20table.PNG"/>
          <p:cNvPicPr preferRelativeResize="0"/>
          <p:nvPr/>
        </p:nvPicPr>
        <p:blipFill rotWithShape="1">
          <a:blip r:embed="rId3">
            <a:alphaModFix/>
          </a:blip>
          <a:srcRect b="70124"/>
          <a:stretch/>
        </p:blipFill>
        <p:spPr>
          <a:xfrm>
            <a:off x="1219200" y="4572000"/>
            <a:ext cx="7658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7620000" y="5638800"/>
            <a:ext cx="381000" cy="2666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04800" y="457199"/>
            <a:ext cx="7924799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find the expected value of each group, divide up the totals as if groups made no difference.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Start by figuring out what percentage of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fans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liked each type of meat.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/>
        </p:nvGraphicFramePr>
        <p:xfrm>
          <a:off x="304800" y="3657600"/>
          <a:ext cx="8534400" cy="268226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04800" y="457199"/>
            <a:ext cx="79247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those percentages by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row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totals to find the expected values.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1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(Fractional values are OK)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03" name="Shape 203"/>
          <p:cNvGraphicFramePr/>
          <p:nvPr/>
        </p:nvGraphicFramePr>
        <p:xfrm>
          <a:off x="334369" y="2923032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04800" y="457199"/>
            <a:ext cx="79247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expected and observed values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10" name="Shape 210"/>
          <p:cNvGraphicFramePr/>
          <p:nvPr/>
        </p:nvGraphicFramePr>
        <p:xfrm>
          <a:off x="336644" y="1295400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Shape 216"/>
          <p:cNvGraphicFramePr/>
          <p:nvPr/>
        </p:nvGraphicFramePr>
        <p:xfrm>
          <a:off x="304800" y="3200400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7" name="Shape 217"/>
          <p:cNvSpPr/>
          <p:nvPr/>
        </p:nvSpPr>
        <p:spPr>
          <a:xfrm>
            <a:off x="609600" y="1740075"/>
            <a:ext cx="7496700" cy="119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2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 b="1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28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28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/ 4.9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400"/>
              </a:spcBef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10.82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304800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57200" y="754135"/>
            <a:ext cx="8452056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chi square statistic was 10.82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critical value was 5.99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reject our null hypothesis.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Thanksgiving meat preference is affected by team preference.</a:t>
            </a:r>
          </a:p>
        </p:txBody>
      </p:sp>
      <p:pic>
        <p:nvPicPr>
          <p:cNvPr id="225" name="Shape 225" descr="http://1.bp.blogspot.com/_vRNovTrlwbA/TMg-UjUIwfI/AAAAAAAAAG4/z1h1bsU0yPs/s1600/tofurkey_slid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603" y="3801123"/>
            <a:ext cx="3789651" cy="286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457200" y="754135"/>
            <a:ext cx="845205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232" name="Shape 232" descr="http://flushingexceptionalism.com/wp-content/uploads/2013/03/MTA_Bus_Orion_7_369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23637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{CD6D18C8-B1C1-4DA7-9C71-B246264D9C0F}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27393" y="4686300"/>
            <a:ext cx="8229600" cy="4762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5410199" y="5162550"/>
            <a:ext cx="381000" cy="73939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 descr="http://upload.wikimedia.org/wikipedia/commons/c/c4/2-Dice-Icon.svg"/>
          <p:cNvSpPr/>
          <p:nvPr/>
        </p:nvSpPr>
        <p:spPr>
          <a:xfrm>
            <a:off x="273856" y="283167"/>
            <a:ext cx="7269943" cy="5294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brief aside: variables and tests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7200" y="1447800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Statistical tests have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variables.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Example: Do Georgia counties get more rain in July than Alabama counties do?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95400" y="4114800"/>
            <a:ext cx="70440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State of residence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Monthly rainfall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28325" y="5489125"/>
            <a:ext cx="6705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types of variables are these?</a:t>
            </a:r>
          </a:p>
        </p:txBody>
      </p:sp>
      <p:cxnSp>
        <p:nvCxnSpPr>
          <p:cNvPr id="117" name="Shape 117"/>
          <p:cNvCxnSpPr/>
          <p:nvPr/>
        </p:nvCxnSpPr>
        <p:spPr>
          <a:xfrm flipH="1">
            <a:off x="5333999" y="3694569"/>
            <a:ext cx="762000" cy="49643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6096000" y="3481119"/>
            <a:ext cx="271753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Categorical, discrete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6096000" y="5068800"/>
            <a:ext cx="932700" cy="37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6981450" y="5103175"/>
            <a:ext cx="19296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Ratio, </a:t>
            </a:r>
            <a:b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continuous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Shape 126"/>
          <p:cNvGraphicFramePr/>
          <p:nvPr/>
        </p:nvGraphicFramePr>
        <p:xfrm>
          <a:off x="0" y="1214625"/>
          <a:ext cx="9136950" cy="5304325"/>
        </p:xfrm>
        <a:graphic>
          <a:graphicData uri="http://schemas.openxmlformats.org/drawingml/2006/table">
            <a:tbl>
              <a:tblPr firstRow="1" bandRow="1">
                <a:noFill/>
                <a:tableStyleId>{CD6D18C8-B1C1-4DA7-9C71-B246264D9C0F}</a:tableStyleId>
              </a:tblPr>
              <a:tblGrid>
                <a:gridCol w="16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Dependent Variable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Independent  Variable(s)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Test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Example hypotheses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5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/ ratio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Categorical/ nominal (2 values)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(n &gt; 30): t-test for independent samples;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average speed of cars has changed between the times that speed cameras were operating and the times that they were not.”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(n &lt; 30): Wilcoxon rank sum (non-parametric)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Categorical/ nominal (more than 2 values)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ANOVA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amount the average household gives to charity each year depends on whether the resident lives in the East, the Midwest, the South, or the West.”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Chi-squared test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typical denomination of churches depends on the state (Utah has more LDS churches, New York has more Roman Catholic churches)”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(1 variable)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Correlation/ regression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median household income of a census tract is a good indicator of the voter turnout percentage at primary elections.”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(more than one variable)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 Multiple regression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“Student test scores are a function of the median income, amount spent per capita on education, and average number of years of schooling of teachers in a census tract.”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381000" y="228600"/>
            <a:ext cx="65319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not always the case!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93906" y="1371600"/>
            <a:ext cx="8307198" cy="403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Chi-square tests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used with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ordinal/nominal (categorical) data.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They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whether the observed data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matches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expected values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60360" y="457200"/>
            <a:ext cx="845334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Survey of football fans: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80998" y="3352800"/>
            <a:ext cx="5080378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41" name="Shape 141" descr="http://2.bp.blogspot.com/__84RWZp_rjE/SQVR1Z6dLNI/AAAAAAAAA7g/QDvFisxHfrY/s400/tofurke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048000"/>
            <a:ext cx="3333750" cy="35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60342" y="164800"/>
            <a:ext cx="6574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chi-square works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57200" y="754135"/>
            <a:ext cx="7049815" cy="1138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test statistic is a </a:t>
            </a:r>
            <a:r>
              <a:rPr lang="en-US" sz="3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2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has its own distribution, just like t or z.</a:t>
            </a:r>
          </a:p>
        </p:txBody>
      </p:sp>
      <p:pic>
        <p:nvPicPr>
          <p:cNvPr id="149" name="Shape 149" descr="http://2012books.lardbucket.org/books/beginning-statistics/section_15/5a0c7bbacb4242555e8a85c9767c03e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133600"/>
            <a:ext cx="5867400" cy="43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57200" y="754135"/>
            <a:ext cx="746274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test for chi-square follows this formula: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0025" y="1978150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600200" y="3886200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Observed value for observation 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Expected value for observation 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52400" y="152400"/>
            <a:ext cx="8229600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statistic above the critical value shows a difference between observed and expected values</a:t>
            </a:r>
          </a:p>
        </p:txBody>
      </p:sp>
      <p:pic>
        <p:nvPicPr>
          <p:cNvPr id="164" name="Shape 164" descr="http://vassarstats.net/textbook/f080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906725"/>
            <a:ext cx="4511675" cy="45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391400" y="6482432"/>
            <a:ext cx="110196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Vassarstats.net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939</Words>
  <Application>Microsoft Office PowerPoint</Application>
  <PresentationFormat>On-screen Show (4:3)</PresentationFormat>
  <Paragraphs>227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Garamond</vt:lpstr>
      <vt:lpstr>Gill Sans MT</vt:lpstr>
      <vt:lpstr>Noto Sans Symbols</vt:lpstr>
      <vt:lpstr>Arial</vt:lpstr>
      <vt:lpstr>Times New Roman</vt:lpstr>
      <vt:lpstr>Office Theme</vt:lpstr>
      <vt:lpstr>Chi-square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tests</dc:title>
  <dc:creator>Gerald Shannon</dc:creator>
  <cp:lastModifiedBy>Jerry Shannon</cp:lastModifiedBy>
  <cp:revision>3</cp:revision>
  <dcterms:modified xsi:type="dcterms:W3CDTF">2017-11-01T15:18:17Z</dcterms:modified>
</cp:coreProperties>
</file>