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4" r:id="rId26"/>
    <p:sldId id="295" r:id="rId27"/>
    <p:sldId id="281" r:id="rId28"/>
    <p:sldId id="282" r:id="rId29"/>
    <p:sldId id="283" r:id="rId30"/>
    <p:sldId id="284" r:id="rId31"/>
    <p:sldId id="289" r:id="rId32"/>
    <p:sldId id="290" r:id="rId33"/>
    <p:sldId id="291" r:id="rId34"/>
    <p:sldId id="292" r:id="rId35"/>
    <p:sldId id="293" r:id="rId36"/>
    <p:sldId id="286" r:id="rId37"/>
    <p:sldId id="287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81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3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37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309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635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76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040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distribution, differing means. Together would be a bi-modal distribution.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spread--variation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rbanspatialanalysis.com/dataviz-tutorial-mapping-san-francisco-home-prices-using-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97" y="152400"/>
            <a:ext cx="8915400" cy="6599144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828800" y="1524000"/>
            <a:ext cx="5486399" cy="13715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deviation, skew, and variance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C:\Courses\495_Spring2002\0004\BINOMI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67067"/>
            <a:ext cx="7814882" cy="3987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6454628" y="1382292"/>
            <a:ext cx="168026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Bi-modal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152400"/>
            <a:ext cx="84604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many kinds of distributions are there??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04800" y="152400"/>
            <a:ext cx="75366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Many kinds of multimodal distributions</a:t>
            </a:r>
          </a:p>
        </p:txBody>
      </p:sp>
      <p:pic>
        <p:nvPicPr>
          <p:cNvPr id="177" name="Shape 177" descr="Pink tissue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14800"/>
            <a:ext cx="2942942" cy="2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ink tissue 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75" y="1066799"/>
            <a:ext cx="2563425" cy="255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Pink tissue pap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2344969"/>
            <a:ext cx="2467413" cy="24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09600" y="1066800"/>
            <a:ext cx="83073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Not all normal distributions are created equal.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8200" y="302350"/>
            <a:ext cx="6077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 of the dispersion</a:t>
            </a:r>
          </a:p>
        </p:txBody>
      </p:sp>
      <p:pic>
        <p:nvPicPr>
          <p:cNvPr id="187" name="Shape 187" descr="C:\Courses\495_Spring2002\0004\dispers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0"/>
            <a:ext cx="8305799" cy="44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8200" y="302342"/>
            <a:ext cx="21516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Dispersion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62000" y="963541"/>
            <a:ext cx="5333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Two poker hands: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eights: 2, 4, 8, 8, Q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57400" y="3352800"/>
            <a:ext cx="586756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has the greater dispersion?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measure this?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High value – low value</a:t>
            </a:r>
          </a:p>
        </p:txBody>
      </p:sp>
      <p:pic>
        <p:nvPicPr>
          <p:cNvPr id="202" name="Shape 202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[High value] – [low value]</a:t>
            </a:r>
          </a:p>
        </p:txBody>
      </p:sp>
      <p:pic>
        <p:nvPicPr>
          <p:cNvPr id="210" name="Shape 210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12" name="Shape 212"/>
          <p:cNvSpPr/>
          <p:nvPr/>
        </p:nvSpPr>
        <p:spPr>
          <a:xfrm>
            <a:off x="381000" y="2491569"/>
            <a:ext cx="8610599" cy="10895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BUT…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large samples have greater ranges than small samples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this only measures two observations (ignoring many more)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38200" y="965775"/>
            <a:ext cx="69341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a five card poker hand from your deck. Find the mean.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Subtract the mean value from each of your cards (find the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deviation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Add up these deviations. Explain what you find.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62400" y="3886200"/>
            <a:ext cx="4265911" cy="1938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hand of 2, 5, 8, 8, and Q (12)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(35/5) = 7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 = -5, 5 - 7 = -2,…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-6 + -2 +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38200" y="965775"/>
            <a:ext cx="8153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solution: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sum 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 those 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then divide by 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7735" y="2819400"/>
            <a:ext cx="3411510" cy="3416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7= -5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7= -2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– 7= 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+ 2 + 1 + 1 + 5) / 5 =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04800" y="3810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4800" y="1981200"/>
            <a:ext cx="7926388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32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fact: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values are hard to deal with algebraically.  How else can we get all those deviations positive?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828800" y="3810000"/>
            <a:ext cx="5181600" cy="1671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the square root of the mean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deviations… </a:t>
            </a:r>
          </a:p>
          <a:p>
            <a:pPr marL="0" marR="0" lvl="0" indent="0" algn="l" rtl="0">
              <a:spcBef>
                <a:spcPts val="90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652128" y="1198091"/>
            <a:ext cx="344837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4.8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-.8, -.8, -.8, 1.2, 1.2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52128" y="3657600"/>
            <a:ext cx="352051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.64, .64, .64, 1.44, 1.44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652128" y="4766642"/>
            <a:ext cx="409105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4.8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1.2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875" y="30480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 doesn’t tell us everything…</a:t>
            </a:r>
          </a:p>
        </p:txBody>
      </p:sp>
      <p:pic>
        <p:nvPicPr>
          <p:cNvPr id="105" name="Shape 105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7577100" cy="5608500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52128" y="1198091"/>
            <a:ext cx="403847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Pair of eights: 2, 5, 8, 8, 12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7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-5, -2, 1, 1, 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52128" y="3657600"/>
            <a:ext cx="336874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25, 4, 1, 1, 25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52128" y="4766642"/>
            <a:ext cx="399968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56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3.7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4800" y="5738155"/>
            <a:ext cx="323498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S.D. of full house: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14400" y="956196"/>
            <a:ext cx="59548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Draw a hand from your poker deck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Calculate its standard deviation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85800" y="5410200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Statistical aside: the </a:t>
            </a:r>
            <a:r>
              <a:rPr lang="en-US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is the square of the standard deviation. It’s sometimes used in inferential statistics.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68202" y="228600"/>
            <a:ext cx="100059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14400" y="956196"/>
            <a:ext cx="77046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the “sd” function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5 poker hands and enter each into r.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Hand1&lt;-c(2, 5, 6, 2, 6) 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Hand2&lt;-c(5, 12, 7, 1, 9)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are the mean and standard deviations?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Relevant functions are mean() and sd()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914400" y="1295400"/>
            <a:ext cx="5576591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Varies based on sample size: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scores (10-36):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5.2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scores (900-2400):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116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13000" y="4191000"/>
            <a:ext cx="56378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can we compare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You try it!</a:t>
            </a:r>
            <a:endParaRPr lang="en-US" sz="40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99"/>
          <p:cNvSpPr txBox="1"/>
          <p:nvPr/>
        </p:nvSpPr>
        <p:spPr>
          <a:xfrm>
            <a:off x="703890" y="936486"/>
            <a:ext cx="7380984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CV to compare the standard deviations for the </a:t>
            </a:r>
            <a:r>
              <a:rPr lang="en-US" sz="32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raw number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people classified as white and </a:t>
            </a:r>
            <a:r>
              <a:rPr lang="en-US" sz="32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percentage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Excel: calculate the mean (=average) and standard deviation (=</a:t>
            </a:r>
            <a:r>
              <a:rPr lang="en-US" sz="32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stdev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and then create the cv.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4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pic>
        <p:nvPicPr>
          <p:cNvPr id="324" name="Shape 324" descr="C:\Courses\495_Spring2002\0004\nega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08266"/>
            <a:ext cx="7594400" cy="460266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2408451" y="1505403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079699" y="2722051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23323" y="2221467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4038600" y="2590800"/>
            <a:ext cx="0" cy="26125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3429000" y="3036333"/>
            <a:ext cx="0" cy="20690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905000"/>
            <a:ext cx="7065962" cy="475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 descr="C:\Courses\495_Spring2002\0004\posi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071880"/>
            <a:ext cx="7457940" cy="461214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6158125" y="170255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724400" y="228600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48" name="Shape 348"/>
          <p:cNvCxnSpPr/>
          <p:nvPr/>
        </p:nvCxnSpPr>
        <p:spPr>
          <a:xfrm>
            <a:off x="5105400" y="2787133"/>
            <a:ext cx="0" cy="2813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339035" y="2602467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702348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88050" y="1789025"/>
            <a:ext cx="7957800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Home values in San Francisco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home value us histogra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0" y="2499153"/>
            <a:ext cx="75438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62972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http://urbanspatialanalysis.com/dataviz-tutorial-mapping-san-francisco-home-prices-using-r/</a:t>
            </a:r>
          </a:p>
        </p:txBody>
      </p:sp>
    </p:spTree>
    <p:extLst>
      <p:ext uri="{BB962C8B-B14F-4D97-AF65-F5344CB8AC3E}">
        <p14:creationId xmlns:p14="http://schemas.microsoft.com/office/powerpoint/2010/main" val="28729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Population distribution by age in the U.S.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us state populations 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74" y="2468884"/>
            <a:ext cx="5391608" cy="39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90613" y="6334780"/>
            <a:ext cx="6897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https://www.census.gov/newsroom/blogs/random-samplings/2016/06/americas-age-profile-told-through-population-pyramids.html</a:t>
            </a:r>
          </a:p>
        </p:txBody>
      </p:sp>
    </p:spTree>
    <p:extLst>
      <p:ext uri="{BB962C8B-B14F-4D97-AF65-F5344CB8AC3E}">
        <p14:creationId xmlns:p14="http://schemas.microsoft.com/office/powerpoint/2010/main" val="27192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613" y="6334780"/>
            <a:ext cx="6897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https://rpubs.com/Oleksiy/usmedianhouseholdincome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62" y="2446501"/>
            <a:ext cx="5252891" cy="37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613" y="6334780"/>
            <a:ext cx="6897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https://rpubs.com/Oleksiy/usmedianhouseholdincome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62" y="2446501"/>
            <a:ext cx="5252891" cy="37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2607" y="1789025"/>
            <a:ext cx="8676933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 b="1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Blood pressure</a:t>
            </a:r>
            <a:endParaRPr lang="en-US" sz="3600" b="1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613" y="6334780"/>
            <a:ext cx="6897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https://blogs.sas.com/content/graphicallyspeaking/2012/02/06/comparative-densities/</a:t>
            </a:r>
          </a:p>
        </p:txBody>
      </p:sp>
      <p:pic>
        <p:nvPicPr>
          <p:cNvPr id="4100" name="Picture 4" descr="Image result for blood pressure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36" y="2429734"/>
            <a:ext cx="6159707" cy="36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2410555" y="346948"/>
            <a:ext cx="495097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Skewness can be measured!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09600" y="1331907"/>
            <a:ext cx="35275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Pearson’s skewness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110057" y="2057400"/>
            <a:ext cx="252665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3(X – Median)</a:t>
            </a:r>
          </a:p>
        </p:txBody>
      </p:sp>
      <p:cxnSp>
        <p:nvCxnSpPr>
          <p:cNvPr id="373" name="Shape 373"/>
          <p:cNvCxnSpPr/>
          <p:nvPr/>
        </p:nvCxnSpPr>
        <p:spPr>
          <a:xfrm>
            <a:off x="1262457" y="2642175"/>
            <a:ext cx="2209799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1491057" y="21336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Shape 375"/>
          <p:cNvSpPr txBox="1"/>
          <p:nvPr/>
        </p:nvSpPr>
        <p:spPr>
          <a:xfrm>
            <a:off x="2194874" y="2642175"/>
            <a:ext cx="34496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21662" y="3581400"/>
            <a:ext cx="79131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mean): $45,473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median): $43,601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SD: 11,953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378226" y="4876800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605357" y="5246132"/>
            <a:ext cx="557877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(3 x (45,473 – 43,601)) / 11,953 = .47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955" y="1090274"/>
            <a:ext cx="3007835" cy="247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68202" y="228600"/>
            <a:ext cx="190379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05372" y="936486"/>
            <a:ext cx="32340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flat a distribution is</a:t>
            </a:r>
          </a:p>
        </p:txBody>
      </p:sp>
      <p:pic>
        <p:nvPicPr>
          <p:cNvPr id="387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3945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855045" y="5867400"/>
            <a:ext cx="11459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bogleheads.org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4867" y="304800"/>
            <a:ext cx="57467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Now, how do these compare?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429000"/>
            <a:ext cx="4457700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4867" y="304800"/>
            <a:ext cx="50123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Using a similar range for x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4867" y="304800"/>
            <a:ext cx="470680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symmetry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32004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14224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4867" y="304800"/>
            <a:ext cx="396974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7" y="1385849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89560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1069</Words>
  <Application>Microsoft Office PowerPoint</Application>
  <PresentationFormat>On-screen Show (4:3)</PresentationFormat>
  <Paragraphs>209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Standard deviation, skew,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deviation, skew, and variance</dc:title>
  <dc:creator>Gerald Shannon</dc:creator>
  <cp:lastModifiedBy>Jerry Shannon</cp:lastModifiedBy>
  <cp:revision>7</cp:revision>
  <dcterms:modified xsi:type="dcterms:W3CDTF">2018-08-24T14:09:53Z</dcterms:modified>
</cp:coreProperties>
</file>