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68" r:id="rId3"/>
    <p:sldId id="257" r:id="rId4"/>
    <p:sldId id="269" r:id="rId5"/>
    <p:sldId id="258" r:id="rId6"/>
    <p:sldId id="270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18"/>
    </p:embeddedFont>
    <p:embeddedFont>
      <p:font typeface="Gill Sans MT" panose="020B0502020104020203" pitchFamily="34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4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distribution changes depending on the size of your sample.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Generally best for samples with an n &lt; 30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distribution was created by William Gosset. Hired in 1902 at Guinness brewery to help maximize quality of beer at a lower cost.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of how to measure taste with only small sample sizes (limit on how much beer one man can drink)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had to publish his results without his name because of the privacy restrictions Guinness put on their employees. Just the name “Student”.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Thus his statistical method is still known today as</a:t>
            </a:r>
            <a:r>
              <a:rPr lang="en-US"/>
              <a:t> Student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’s t-test.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Shape 21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5436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0298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573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50" y="2171687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00" cy="63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900" cy="63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1371600" y="247162"/>
            <a:ext cx="6324600" cy="1904999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3959" dirty="0">
                <a:solidFill>
                  <a:srgbClr val="FFFF66"/>
                </a:solidFill>
              </a:rPr>
              <a:t>Z </a:t>
            </a:r>
            <a:r>
              <a:rPr lang="en-US" sz="3959" b="0" i="0" u="none" strike="noStrike" cap="none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scores and t scores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3124200" y="5657741"/>
            <a:ext cx="3429000" cy="808037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Geog4300/6300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Jerry Shannon</a:t>
            </a:r>
          </a:p>
        </p:txBody>
      </p:sp>
      <p:sp>
        <p:nvSpPr>
          <p:cNvPr id="91" name="Shape 91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2" name="Shape 92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3" name="Shape 93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94" name="Shape 94" descr="carto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2200" y="2152161"/>
            <a:ext cx="4552950" cy="3210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152400" y="76200"/>
            <a:ext cx="7280297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Percentile ranks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Shape 156"/>
              <p:cNvSpPr txBox="1"/>
              <p:nvPr/>
            </p:nvSpPr>
            <p:spPr>
              <a:xfrm>
                <a:off x="304798" y="914400"/>
                <a:ext cx="4800600" cy="44012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2800" dirty="0" smtClean="0">
                    <a:solidFill>
                      <a:srgbClr val="FFFF66"/>
                    </a:solidFill>
                    <a:latin typeface="Gill Sans MT"/>
                    <a:ea typeface="Gill Sans MT"/>
                    <a:cs typeface="Gill Sans MT"/>
                    <a:sym typeface="Gill Sans MT"/>
                  </a:rPr>
                  <a:t>What scores correspond with the 90% percentile of all values for each exam?</a:t>
                </a:r>
              </a:p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lang="en-US" sz="2800" dirty="0">
                  <a:solidFill>
                    <a:srgbClr val="FFFF66"/>
                  </a:solidFill>
                  <a:latin typeface="Gill Sans MT"/>
                  <a:ea typeface="Gill Sans MT"/>
                  <a:cs typeface="Gill Sans MT"/>
                  <a:sym typeface="Gill Sans MT"/>
                </a:endParaRPr>
              </a:p>
              <a:p>
                <a:pPr marL="0" marR="0" lvl="0" indent="0" algn="l" rtl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FF66"/>
                          </a:solidFill>
                          <a:latin typeface="Cambria Math" panose="02040503050406030204" pitchFamily="18" charset="0"/>
                          <a:ea typeface="Gill Sans MT"/>
                          <a:cs typeface="Gill Sans MT"/>
                          <a:sym typeface="Gill Sans MT"/>
                        </a:rPr>
                        <m:t>𝑠𝑐𝑜𝑟𝑒</m:t>
                      </m:r>
                      <m:r>
                        <a:rPr lang="en-US" sz="2800" b="0" i="1" smtClean="0">
                          <a:solidFill>
                            <a:srgbClr val="FFFF66"/>
                          </a:solidFill>
                          <a:latin typeface="Cambria Math" panose="02040503050406030204" pitchFamily="18" charset="0"/>
                          <a:ea typeface="Gill Sans MT"/>
                          <a:cs typeface="Gill Sans MT"/>
                          <a:sym typeface="Gill Sans MT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ea typeface="Gill Sans MT"/>
                              <a:cs typeface="Gill Sans MT"/>
                              <a:sym typeface="Gill Sans MT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ea typeface="Gill Sans MT"/>
                              <a:cs typeface="Gill Sans MT"/>
                              <a:sym typeface="Gill Sans MT"/>
                            </a:rPr>
                            <m:t>𝑧</m:t>
                          </m:r>
                          <m:r>
                            <a:rPr lang="en-US" sz="2800" b="0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ea typeface="Gill Sans MT"/>
                              <a:cs typeface="Gill Sans MT"/>
                              <a:sym typeface="Gill Sans MT"/>
                            </a:rPr>
                            <m:t>∗</m:t>
                          </m:r>
                          <m:r>
                            <a:rPr lang="en-US" sz="2800" b="0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ll Sans MT"/>
                              <a:sym typeface="Gill Sans MT"/>
                            </a:rPr>
                            <m:t>𝜎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FFFF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ll Sans MT"/>
                          <a:sym typeface="Gill Sans MT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800" b="0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Gill Sans MT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FFFF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Gill Sans MT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800" dirty="0" smtClean="0">
                  <a:solidFill>
                    <a:srgbClr val="FFFF66"/>
                  </a:solidFill>
                  <a:latin typeface="Gill Sans MT"/>
                  <a:ea typeface="Gill Sans MT"/>
                  <a:cs typeface="Gill Sans MT"/>
                  <a:sym typeface="Gill Sans MT"/>
                </a:endParaRPr>
              </a:p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lang="en-US" sz="2800" dirty="0">
                  <a:solidFill>
                    <a:srgbClr val="FFFF66"/>
                  </a:solidFill>
                  <a:latin typeface="Gill Sans MT"/>
                  <a:ea typeface="Gill Sans MT"/>
                  <a:cs typeface="Gill Sans MT"/>
                  <a:sym typeface="Gill Sans MT"/>
                </a:endParaRPr>
              </a:p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2800" dirty="0">
                    <a:solidFill>
                      <a:srgbClr val="FFFF66"/>
                    </a:solidFill>
                    <a:latin typeface="Gill Sans MT"/>
                    <a:ea typeface="Gill Sans MT"/>
                    <a:cs typeface="Gill Sans MT"/>
                    <a:sym typeface="Gill Sans MT"/>
                  </a:rPr>
                  <a:t>An area of </a:t>
                </a:r>
                <a:r>
                  <a:rPr lang="en-US" sz="2800" dirty="0">
                    <a:solidFill>
                      <a:srgbClr val="FFFF66"/>
                    </a:solidFill>
                    <a:latin typeface="Gill Sans MT"/>
                    <a:ea typeface="Gill Sans MT"/>
                    <a:cs typeface="Gill Sans MT"/>
                    <a:sym typeface="Gill Sans MT"/>
                  </a:rPr>
                  <a:t>0</a:t>
                </a:r>
                <a:r>
                  <a:rPr lang="en-US" sz="2800" dirty="0" smtClean="0">
                    <a:solidFill>
                      <a:srgbClr val="FFFF66"/>
                    </a:solidFill>
                    <a:latin typeface="Gill Sans MT"/>
                    <a:ea typeface="Gill Sans MT"/>
                    <a:cs typeface="Gill Sans MT"/>
                    <a:sym typeface="Gill Sans MT"/>
                  </a:rPr>
                  <a:t>.9 </a:t>
                </a:r>
                <a:r>
                  <a:rPr lang="en-US" sz="2800" dirty="0">
                    <a:solidFill>
                      <a:srgbClr val="FFFF66"/>
                    </a:solidFill>
                    <a:latin typeface="Gill Sans MT"/>
                    <a:ea typeface="Gill Sans MT"/>
                    <a:cs typeface="Gill Sans MT"/>
                    <a:sym typeface="Gill Sans MT"/>
                  </a:rPr>
                  <a:t>is associated with a Z score of 1.28</a:t>
                </a:r>
              </a:p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2800" dirty="0">
                  <a:solidFill>
                    <a:srgbClr val="FFFF66"/>
                  </a:solidFill>
                  <a:latin typeface="Gill Sans MT"/>
                  <a:ea typeface="Gill Sans MT"/>
                  <a:cs typeface="Gill Sans MT"/>
                  <a:sym typeface="Gill Sans MT"/>
                </a:endParaRPr>
              </a:p>
            </p:txBody>
          </p:sp>
        </mc:Choice>
        <mc:Fallback>
          <p:sp>
            <p:nvSpPr>
              <p:cNvPr id="156" name="Shape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8" y="914400"/>
                <a:ext cx="4800600" cy="4401204"/>
              </a:xfrm>
              <a:prstGeom prst="rect">
                <a:avLst/>
              </a:prstGeom>
              <a:blipFill>
                <a:blip r:embed="rId3"/>
                <a:stretch>
                  <a:fillRect l="-2668" t="-1524" r="-12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Shape 157"/>
          <p:cNvSpPr txBox="1"/>
          <p:nvPr/>
        </p:nvSpPr>
        <p:spPr>
          <a:xfrm>
            <a:off x="3464891" y="4495800"/>
            <a:ext cx="5612434" cy="2246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u="sng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ACT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(1.28 * 5.3) + 21 = </a:t>
            </a:r>
            <a:r>
              <a:rPr lang="en-US" sz="2800" b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27.8 (or 28)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u="sng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SAT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(1.28 * 117) + 514 = </a:t>
            </a:r>
            <a:r>
              <a:rPr lang="en-US" sz="2800" b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663.8 (or 664)</a:t>
            </a:r>
          </a:p>
        </p:txBody>
      </p:sp>
      <p:pic>
        <p:nvPicPr>
          <p:cNvPr id="158" name="Shape 158" descr="http://schoolisnotforme.com/wp-content/uploads/2013/07/College-Acceptance-Letter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19700" y="406687"/>
            <a:ext cx="388620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/>
        </p:nvSpPr>
        <p:spPr>
          <a:xfrm>
            <a:off x="152400" y="76200"/>
            <a:ext cx="7280297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Practice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575733" y="838200"/>
            <a:ext cx="7696201" cy="3416319"/>
          </a:xfrm>
          <a:prstGeom prst="rect">
            <a:avLst/>
          </a:prstGeom>
          <a:solidFill>
            <a:srgbClr val="7F7F7F"/>
          </a:soli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September temperatures in Athens are normally distributed. Their mean is 87 degrees, and their standard deviation is 7 degrees.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If the high temperature was 99 degrees yesterday, where does that rank among all September days?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What’s the probability of a day being </a:t>
            </a:r>
            <a:r>
              <a:rPr lang="en-US" sz="24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between </a:t>
            </a:r>
            <a:r>
              <a:rPr lang="en-US" sz="24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75 </a:t>
            </a: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and 85 degrees?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/>
        </p:nvSpPr>
        <p:spPr>
          <a:xfrm>
            <a:off x="152400" y="76200"/>
            <a:ext cx="7280297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T distribution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609600" y="838199"/>
            <a:ext cx="7818486" cy="2246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Problem: We don’t usually know either </a:t>
            </a:r>
            <a:r>
              <a:rPr lang="en-US" sz="2800" b="1">
                <a:solidFill>
                  <a:srgbClr val="FFFF6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μ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or </a:t>
            </a:r>
            <a:r>
              <a:rPr lang="en-US" sz="2800" b="1">
                <a:solidFill>
                  <a:srgbClr val="FFFF6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b="1">
              <a:solidFill>
                <a:srgbClr val="FFFF66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Solution: Create an estimate from our sample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To correct for uncertainty, we use the </a:t>
            </a:r>
            <a:r>
              <a:rPr lang="en-US" sz="28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 distribution</a:t>
            </a:r>
          </a:p>
        </p:txBody>
      </p:sp>
      <p:pic>
        <p:nvPicPr>
          <p:cNvPr id="173" name="Shape 173" descr="http://ci.columbia.edu/ci/premba_test/c0331/images/s7/6317178747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6400" y="3505200"/>
            <a:ext cx="5257799" cy="280415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/>
        </p:nvSpPr>
        <p:spPr>
          <a:xfrm>
            <a:off x="6199703" y="6309360"/>
            <a:ext cx="734495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rgbClr val="D8D8D8"/>
                </a:solidFill>
                <a:latin typeface="Gill Sans MT"/>
                <a:ea typeface="Gill Sans MT"/>
                <a:cs typeface="Gill Sans MT"/>
                <a:sym typeface="Gill Sans MT"/>
              </a:rPr>
              <a:t>Columbia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/>
        </p:nvSpPr>
        <p:spPr>
          <a:xfrm>
            <a:off x="685800" y="381000"/>
            <a:ext cx="69900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Why does the t distribution exist?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4419600" y="1522375"/>
            <a:ext cx="24270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Beer</a:t>
            </a:r>
          </a:p>
        </p:txBody>
      </p:sp>
      <p:pic>
        <p:nvPicPr>
          <p:cNvPr id="182" name="Shape 182" descr="http://25.media.tumblr.com/tumblr_loruynmt3o1ql4e7go1_400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1527094"/>
            <a:ext cx="3162300" cy="4762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 descr="File:William Sealy Gosset.jpg"/>
          <p:cNvPicPr preferRelativeResize="0"/>
          <p:nvPr/>
        </p:nvPicPr>
        <p:blipFill rotWithShape="1">
          <a:blip r:embed="rId4">
            <a:alphaModFix/>
          </a:blip>
          <a:srcRect t="13495"/>
          <a:stretch/>
        </p:blipFill>
        <p:spPr>
          <a:xfrm>
            <a:off x="5831951" y="2667000"/>
            <a:ext cx="2696923" cy="3119307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/>
          <p:nvPr/>
        </p:nvSpPr>
        <p:spPr>
          <a:xfrm>
            <a:off x="5831951" y="5786307"/>
            <a:ext cx="223747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William Sealy Gosset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/>
        </p:nvSpPr>
        <p:spPr>
          <a:xfrm>
            <a:off x="257931" y="228600"/>
            <a:ext cx="8114543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 scores—based on </a:t>
            </a:r>
            <a:r>
              <a:rPr lang="en-US" sz="3200" b="1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standard error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1457362" y="1480809"/>
            <a:ext cx="1835310" cy="102451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762000" y="957600"/>
            <a:ext cx="64086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If standard deviation is known: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3845798" y="1905000"/>
            <a:ext cx="60696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If standard deviation is unknown: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4191000" y="2428219"/>
            <a:ext cx="2551467" cy="102771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cxnSp>
        <p:nvCxnSpPr>
          <p:cNvPr id="195" name="Shape 195"/>
          <p:cNvCxnSpPr/>
          <p:nvPr/>
        </p:nvCxnSpPr>
        <p:spPr>
          <a:xfrm rot="10800000">
            <a:off x="6095999" y="2667000"/>
            <a:ext cx="1492915" cy="9905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96" name="Shape 196"/>
          <p:cNvSpPr txBox="1"/>
          <p:nvPr/>
        </p:nvSpPr>
        <p:spPr>
          <a:xfrm>
            <a:off x="6115050" y="3657600"/>
            <a:ext cx="294773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s = sample standard deviation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1295400" y="4267200"/>
            <a:ext cx="6723634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 </a:t>
            </a:r>
            <a:r>
              <a:rPr lang="en-US" sz="2800" b="1" i="1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t score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-kind of like a z score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2156388" y="4876800"/>
            <a:ext cx="2796612" cy="132690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/>
        </p:nvSpPr>
        <p:spPr>
          <a:xfrm>
            <a:off x="161080" y="691902"/>
            <a:ext cx="8657468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 flatness (kurtosis) of the t-distribution depends on the </a:t>
            </a:r>
            <a:r>
              <a:rPr lang="en-US" sz="3200" b="1" i="1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degrees of freedom (df)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1295400" y="1905000"/>
            <a:ext cx="399120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Usually, df=n-1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6705600" y="2895600"/>
            <a:ext cx="2112948" cy="18158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 distribtion is usually only for data with df &lt; 30</a:t>
            </a:r>
          </a:p>
        </p:txBody>
      </p:sp>
      <p:pic>
        <p:nvPicPr>
          <p:cNvPr id="207" name="Shape 207" descr="http://www.people.vcu.edu/~albest/DENS580/DawsonTrapp/Chap5_files/loadBinary_026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2896590"/>
            <a:ext cx="5867400" cy="3508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/>
        </p:nvSpPr>
        <p:spPr>
          <a:xfrm>
            <a:off x="85005" y="170202"/>
            <a:ext cx="8657400" cy="107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Binomial and Poisson distributions in R</a:t>
            </a:r>
            <a:endParaRPr lang="en-US" sz="32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94361"/>
            <a:ext cx="9143999" cy="46692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8696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228600" y="111194"/>
            <a:ext cx="7702594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Normal distribution</a:t>
            </a:r>
          </a:p>
        </p:txBody>
      </p:sp>
      <p:pic>
        <p:nvPicPr>
          <p:cNvPr id="101" name="Shape 101" descr="http://tabmathletics.com/wp-content/uploads/2012/04/Normal-distributi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33800" y="4037426"/>
            <a:ext cx="5225017" cy="262054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825190" y="701456"/>
            <a:ext cx="7280297" cy="31085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 </a:t>
            </a:r>
            <a:r>
              <a:rPr lang="en-US" sz="28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continuous</a:t>
            </a: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graph that is symmetric around the mean.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Similar to a binomial distribution with an infinite number of outcomes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It is NOT used to calculate discrete outcomes.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/>
        </p:nvSpPr>
        <p:spPr>
          <a:xfrm>
            <a:off x="152400" y="76200"/>
            <a:ext cx="7280297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Z scores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304800" y="990600"/>
            <a:ext cx="8534399" cy="4251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66"/>
              </a:buClr>
              <a:buSzPct val="25000"/>
              <a:buFont typeface="Arial"/>
              <a:buNone/>
            </a:pPr>
            <a:r>
              <a:rPr lang="en-US" sz="28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There’s many different normal distributions as well!</a:t>
            </a:r>
            <a:endParaRPr lang="en-US" sz="28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10" name="Shape 387" descr="http://www.bogleheads.org/w/images/e/e0/Kurtosis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2500" y="1710900"/>
            <a:ext cx="7086600" cy="431728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0957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/>
        </p:nvSpPr>
        <p:spPr>
          <a:xfrm>
            <a:off x="152400" y="76200"/>
            <a:ext cx="7280297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Z scores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304800" y="990600"/>
            <a:ext cx="8534399" cy="4251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66"/>
              </a:buClr>
              <a:buSzPct val="25000"/>
              <a:buFont typeface="Arial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Nigel got a 29 on his ACT and a 670 on his SAT. How do those compare?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5105400" y="3962400"/>
            <a:ext cx="336714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Math SAT score distribution, 2012</a:t>
            </a:r>
          </a:p>
        </p:txBody>
      </p:sp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2470408"/>
            <a:ext cx="4343400" cy="2772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24400" y="2481047"/>
            <a:ext cx="4310063" cy="27508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Arrow Connector 2"/>
          <p:cNvCxnSpPr/>
          <p:nvPr/>
        </p:nvCxnSpPr>
        <p:spPr>
          <a:xfrm flipH="1">
            <a:off x="3400425" y="3362325"/>
            <a:ext cx="323850" cy="6096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8010525" y="3390900"/>
            <a:ext cx="323850" cy="6096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/>
        </p:nvSpPr>
        <p:spPr>
          <a:xfrm>
            <a:off x="152400" y="76200"/>
            <a:ext cx="7280297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Z scores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304800" y="990600"/>
            <a:ext cx="8534399" cy="4251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66"/>
              </a:buClr>
              <a:buSzPct val="25000"/>
              <a:buFont typeface="Arial"/>
              <a:buNone/>
            </a:pPr>
            <a:r>
              <a:rPr lang="en-US" sz="28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We can “measure” where this value is in the distribution by identifying the middle (mean) and using standard deviation to show distance from the mean.</a:t>
            </a:r>
            <a:endParaRPr lang="en-US" sz="28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10" name="Shape 101" descr="http://tabmathletics.com/wp-content/uploads/2012/04/Normal-distributi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2513426"/>
            <a:ext cx="7153275" cy="3792124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1750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152400" y="76200"/>
            <a:ext cx="7280297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Z scores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304800" y="990600"/>
            <a:ext cx="85343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66"/>
              </a:buClr>
              <a:buSzPct val="25000"/>
              <a:buFont typeface="Arial"/>
              <a:buNone/>
            </a:pPr>
            <a:r>
              <a:rPr lang="en-US" sz="28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How many </a:t>
            </a:r>
            <a:r>
              <a:rPr lang="en-US" sz="2800" dirty="0" smtClean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standard deviations </a:t>
            </a:r>
            <a:r>
              <a:rPr lang="en-US" sz="28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is this value from the </a:t>
            </a:r>
            <a:r>
              <a:rPr lang="en-US" sz="2800" dirty="0" smtClean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mean</a:t>
            </a:r>
            <a:r>
              <a:rPr lang="en-US" sz="28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?</a:t>
            </a:r>
            <a:endParaRPr lang="en-US" sz="28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5105400" y="3962400"/>
            <a:ext cx="336714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Math SAT score distribution, 2012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1638300" y="2065118"/>
            <a:ext cx="2285999" cy="898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609600" y="3352800"/>
            <a:ext cx="3480440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u="sng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ACT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Z(29) = (29 – 21) / 5.3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Z(29) = 1.51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4800600" y="3339405"/>
            <a:ext cx="4120038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u="sng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SAT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Z(670) = (670 – 514) / 117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Z(29) = 1.33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/>
        </p:nvSpPr>
        <p:spPr>
          <a:xfrm>
            <a:off x="152400" y="76200"/>
            <a:ext cx="7280297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Z scores and percentages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304800" y="990600"/>
            <a:ext cx="85343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800">
              <a:solidFill>
                <a:srgbClr val="FF0000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0600" y="3486150"/>
            <a:ext cx="4208588" cy="268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3486150"/>
            <a:ext cx="4208589" cy="268604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333375" y="660975"/>
            <a:ext cx="8534400" cy="95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</a:t>
            </a:r>
            <a:r>
              <a:rPr lang="en-US" sz="2800" b="1" dirty="0" smtClean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percentage </a:t>
            </a:r>
            <a:r>
              <a:rPr lang="en-US" sz="28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of all students got </a:t>
            </a:r>
            <a:r>
              <a:rPr lang="en-US" sz="2800" b="1" dirty="0" smtClean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less</a:t>
            </a:r>
            <a:r>
              <a:rPr lang="en-US" sz="28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than this score?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This is the area under the curve, assuming that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 smtClean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total area=1.</a:t>
            </a:r>
            <a:endParaRPr lang="en-US" sz="28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869810" y="2462664"/>
            <a:ext cx="7461529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Either do some calculus (boring!)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     or use a lookup table (p. 303 of McGrew and Monroe)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/>
        </p:nvSpPr>
        <p:spPr>
          <a:xfrm>
            <a:off x="152400" y="76200"/>
            <a:ext cx="7280297" cy="584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Z scores and percentages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304800" y="914400"/>
            <a:ext cx="4293995" cy="48320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u="sng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ACT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Z score of 1.51 = .5 + .4345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93.45% of scores fall under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this value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u="sng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SAT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Z score of 1.33 = .5 + .4082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90.82% of scores fall under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this value </a:t>
            </a:r>
          </a:p>
        </p:txBody>
      </p:sp>
      <p:pic>
        <p:nvPicPr>
          <p:cNvPr id="149" name="Shape 1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6800" y="368587"/>
            <a:ext cx="4165047" cy="586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585</Words>
  <Application>Microsoft Office PowerPoint</Application>
  <PresentationFormat>On-screen Show (4:3)</PresentationFormat>
  <Paragraphs>108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Cambria Math</vt:lpstr>
      <vt:lpstr>Noto Sans Symbols</vt:lpstr>
      <vt:lpstr>Gill Sans MT</vt:lpstr>
      <vt:lpstr>Calibri</vt:lpstr>
      <vt:lpstr>Arial</vt:lpstr>
      <vt:lpstr>1_Office Theme</vt:lpstr>
      <vt:lpstr>Z scores and t scores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 scores and t scores</dc:title>
  <dc:creator>Gerald Shannon</dc:creator>
  <cp:lastModifiedBy>Jerry Shannon</cp:lastModifiedBy>
  <cp:revision>7</cp:revision>
  <dcterms:modified xsi:type="dcterms:W3CDTF">2018-09-22T18:48:22Z</dcterms:modified>
</cp:coreProperties>
</file>