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94" r:id="rId26"/>
    <p:sldId id="295" r:id="rId27"/>
    <p:sldId id="281" r:id="rId28"/>
    <p:sldId id="282" r:id="rId29"/>
    <p:sldId id="283" r:id="rId30"/>
    <p:sldId id="284" r:id="rId31"/>
    <p:sldId id="289" r:id="rId32"/>
    <p:sldId id="290" r:id="rId33"/>
    <p:sldId id="291" r:id="rId34"/>
    <p:sldId id="292" r:id="rId35"/>
    <p:sldId id="293" r:id="rId36"/>
    <p:sldId id="286" r:id="rId37"/>
    <p:sldId id="287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7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these different?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4818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235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these different?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9378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309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6355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876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040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these different?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distribution, differing means. Together would be a bi-modal distribution.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in spread--variation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urbanspatialanalysis.com/dataviz-tutorial-mapping-san-francisco-home-prices-using-r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http://upload.wikimedia.org/wikipedia/commons/thumb/f/f9/Comparison_standard_deviations.svg/612px-Comparison_standard_deviations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297" y="152400"/>
            <a:ext cx="8915400" cy="6599144"/>
          </a:xfrm>
          <a:prstGeom prst="rect">
            <a:avLst/>
          </a:prstGeom>
          <a:solidFill>
            <a:srgbClr val="DDD9C3"/>
          </a:solidFill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828800" y="1524000"/>
            <a:ext cx="5486399" cy="1371599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deviation, skew, and variance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Jerry Shannon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 descr="C:\Courses\495_Spring2002\0004\BINOMI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967067"/>
            <a:ext cx="7814882" cy="398764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1676400" y="2667000"/>
            <a:ext cx="9541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1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244098" y="3091383"/>
            <a:ext cx="94128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772489" y="2667000"/>
            <a:ext cx="9541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2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4732996" y="3777183"/>
            <a:ext cx="0" cy="1600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  <p:sp>
        <p:nvSpPr>
          <p:cNvPr id="169" name="Shape 169"/>
          <p:cNvSpPr txBox="1"/>
          <p:nvPr/>
        </p:nvSpPr>
        <p:spPr>
          <a:xfrm>
            <a:off x="6454628" y="1382292"/>
            <a:ext cx="168026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Bi-modal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04800" y="152400"/>
            <a:ext cx="846045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many kinds of distributions are there??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304800" y="152400"/>
            <a:ext cx="753667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Many kinds of multimodal distributions</a:t>
            </a:r>
          </a:p>
        </p:txBody>
      </p:sp>
      <p:pic>
        <p:nvPicPr>
          <p:cNvPr id="177" name="Shape 177" descr="Pink tissue pap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200" y="4114800"/>
            <a:ext cx="2942942" cy="248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 descr="Pink tissue pap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175" y="1066799"/>
            <a:ext cx="2563425" cy="2558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 descr="Pink tissue pap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0" y="2344969"/>
            <a:ext cx="2467413" cy="245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609600" y="1066800"/>
            <a:ext cx="830733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Not all normal distributions are created equal.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38200" y="302350"/>
            <a:ext cx="60777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Shape of the dispersion</a:t>
            </a:r>
          </a:p>
        </p:txBody>
      </p:sp>
      <p:pic>
        <p:nvPicPr>
          <p:cNvPr id="187" name="Shape 187" descr="C:\Courses\495_Spring2002\0004\dispers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05000"/>
            <a:ext cx="8305799" cy="445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238200" y="302342"/>
            <a:ext cx="21516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Dispersion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62000" y="963541"/>
            <a:ext cx="53339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Two poker hands: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Full house: 4, 4, 4, 6, 6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Pair of eights: 2, 4, 8, 8, Q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057400" y="3352800"/>
            <a:ext cx="5867567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Which has the greater dispersion?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could we measure this?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588962" y="424933"/>
            <a:ext cx="53339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Could take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   High value – low value</a:t>
            </a:r>
          </a:p>
        </p:txBody>
      </p:sp>
      <p:pic>
        <p:nvPicPr>
          <p:cNvPr id="202" name="Shape 202" descr="http://chipdays.com/wp-content/uploads/2009/04/poker-table-seat-select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3810000"/>
            <a:ext cx="5902325" cy="272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2389878" y="1537462"/>
            <a:ext cx="384624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Full house: 6 -4=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Pair of 8s: Q (12) – 2 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588962" y="424933"/>
            <a:ext cx="53339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Could take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   [High value] – [low value]</a:t>
            </a:r>
          </a:p>
        </p:txBody>
      </p:sp>
      <p:pic>
        <p:nvPicPr>
          <p:cNvPr id="210" name="Shape 210" descr="http://chipdays.com/wp-content/uploads/2009/04/poker-table-seat-select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3810000"/>
            <a:ext cx="5902325" cy="272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2389878" y="1537462"/>
            <a:ext cx="384624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Full house: 6 -4=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Pair of 8s: Q (12) – 2 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212" name="Shape 212"/>
          <p:cNvSpPr/>
          <p:nvPr/>
        </p:nvSpPr>
        <p:spPr>
          <a:xfrm>
            <a:off x="381000" y="2491569"/>
            <a:ext cx="8610599" cy="10895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4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BUT…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large samples have greater ranges than small samples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this only measures two observations (ignoring many more)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537735" y="381000"/>
            <a:ext cx="554568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about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deviation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838200" y="965775"/>
            <a:ext cx="6934199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Draw a five card poker hand from your deck. Find the mean.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Subtract the mean value from each of your cards (find the </a:t>
            </a:r>
            <a:r>
              <a:rPr lang="en-US" sz="28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deviation</a:t>
            </a: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Add up these deviations. Explain what you find.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962400" y="3886200"/>
            <a:ext cx="4265911" cy="19389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hand of 2, 5, 8, 8, and Q (12)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value of (35/5) = 7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7 = -5, 5 - 7 = -2,…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-6 + -2 + 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537735" y="381000"/>
            <a:ext cx="554568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about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deviation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838200" y="965775"/>
            <a:ext cx="815339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solution: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sum the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absolute value 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of those deviations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then divide by n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37735" y="2819400"/>
            <a:ext cx="3411510" cy="34163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7= -5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– 7= -2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– 7=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– 7=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– 7= 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deviation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 + 2 + 1 + 1 + 5) / 5 =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304800" y="3810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04800" y="1981200"/>
            <a:ext cx="7926388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lang="en-US" sz="32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3200" b="1" i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r>
              <a:rPr lang="en-US" sz="32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absolute values are hard to deal with algebraically.  How else can we get all those deviations positive?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828800" y="3810000"/>
            <a:ext cx="5181600" cy="1671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standard deviation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is the square root of the mean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squared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deviations… </a:t>
            </a:r>
          </a:p>
          <a:p>
            <a:pPr marL="0" marR="0" lvl="0" indent="0" algn="l" rtl="0">
              <a:spcBef>
                <a:spcPts val="900"/>
              </a:spcBef>
              <a:buNone/>
            </a:pPr>
            <a:endParaRPr sz="1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0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652128" y="1198091"/>
            <a:ext cx="344837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Full house: 4, 4, 4, 6, 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Mean: 4.8 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648200" y="2380446"/>
            <a:ext cx="361938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Differences from mean: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-.8, -.8, -.8, 1.2, 1.2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652128" y="3657600"/>
            <a:ext cx="352051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of differences: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.64, .64, .64, 1.44, 1.44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652128" y="4766642"/>
            <a:ext cx="4091056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of squares: 4.8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divided by n-1 (4): 1.2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648200" y="5738155"/>
            <a:ext cx="334488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root (s.d.): 1.1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0620" y="2585099"/>
                <a:ext cx="3921009" cy="1636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20" y="2585099"/>
                <a:ext cx="3921009" cy="1636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14875" y="30480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Central tendency doesn’t tell us everything…</a:t>
            </a:r>
          </a:p>
        </p:txBody>
      </p:sp>
      <p:pic>
        <p:nvPicPr>
          <p:cNvPr id="105" name="Shape 105" descr="http://upload.wikimedia.org/wikipedia/commons/thumb/f/f9/Comparison_standard_deviations.svg/612px-Comparison_standard_deviations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143000"/>
            <a:ext cx="7577100" cy="5608500"/>
          </a:xfrm>
          <a:prstGeom prst="rect">
            <a:avLst/>
          </a:prstGeom>
          <a:solidFill>
            <a:srgbClr val="DDD9C3"/>
          </a:solidFill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0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4652128" y="1198091"/>
            <a:ext cx="403847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Pair of eights: 2, 5, 8, 8, 12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Mean: 7 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648200" y="2380446"/>
            <a:ext cx="361938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Differences from mean: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-5, -2, 1, 1, 5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652128" y="3657600"/>
            <a:ext cx="3368742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of differences: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25, 4, 1, 1, 25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652128" y="4766642"/>
            <a:ext cx="399968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of squares: 56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divided by n-1 (4): 14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648200" y="5738155"/>
            <a:ext cx="334488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root (s.d.): 3.7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04800" y="5738155"/>
            <a:ext cx="323498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S.D. of full house: 1.1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5015" y="2300893"/>
                <a:ext cx="3921009" cy="1636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15" y="2300893"/>
                <a:ext cx="3921009" cy="1636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168202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914400" y="956196"/>
            <a:ext cx="59548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Draw a hand from your poker deck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Calculate its standard deviation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685800" y="5410200"/>
            <a:ext cx="746760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Statistical aside: the </a:t>
            </a:r>
            <a:r>
              <a:rPr lang="en-US" sz="2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is the square of the standard deviation. It’s sometimes used in inferential statistics.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1731" y="2298357"/>
                <a:ext cx="4588374" cy="1818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4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0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731" y="2298357"/>
                <a:ext cx="4588374" cy="1818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68202" y="228600"/>
            <a:ext cx="100059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R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914400" y="956196"/>
            <a:ext cx="770461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the “sd” function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Draw 5 poker hands and enter each into r.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Hand1&lt;-c(2, 5, 6, 2, 6) 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Hand2&lt;-c(5, 12, 7, 1, 9)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 are the mean and standard deviations?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Relevant functions are mean() and sd()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/>
        </p:nvSpPr>
        <p:spPr>
          <a:xfrm>
            <a:off x="168202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914400" y="1295400"/>
            <a:ext cx="5576591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Varies based on sample size: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 scores (10-36): </a:t>
            </a: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of 5.2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SAT scores (900-2400): </a:t>
            </a: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of 116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2713000" y="4191000"/>
            <a:ext cx="563788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can we compare them?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168202" y="22860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coefficient of variation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205372" y="936486"/>
            <a:ext cx="790838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Used to compare the spread of data sets with different means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800600" y="1905000"/>
            <a:ext cx="347229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 2010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Average score: 21, SD: 5.2 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800600" y="3048000"/>
            <a:ext cx="370633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SAT (Math) 2010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Average score: 516, SD: 116 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800600" y="4267200"/>
            <a:ext cx="3052695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Coefficient of Variation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ACT: .25, SAT: .23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0680" y="2578906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80" y="2578906"/>
                <a:ext cx="2352887" cy="1422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168202" y="22860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coefficient of variation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205372" y="936486"/>
            <a:ext cx="790838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Used to compare the spread of data sets with different means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800600" y="1905000"/>
            <a:ext cx="347229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 2010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Average score: 21, SD: 5.2 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800600" y="3048000"/>
            <a:ext cx="370633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SAT (Math) 2010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Average score: 516, SD: 116 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800600" y="4267200"/>
            <a:ext cx="3052695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Coefficient of Variation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ACT: .25, SAT: .23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40680" y="2578906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80" y="2578906"/>
                <a:ext cx="2352887" cy="1422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85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168202" y="22860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You try it!</a:t>
            </a:r>
            <a:endParaRPr lang="en-US" sz="4000" b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99"/>
          <p:cNvSpPr txBox="1"/>
          <p:nvPr/>
        </p:nvSpPr>
        <p:spPr>
          <a:xfrm>
            <a:off x="703890" y="936486"/>
            <a:ext cx="7380984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CV to compare the standard deviations for the </a:t>
            </a:r>
            <a:r>
              <a:rPr lang="en-US" sz="3200" b="1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raw number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of people classified as white and </a:t>
            </a:r>
            <a:r>
              <a:rPr lang="en-US" sz="3200" b="1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percentage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Excel: calculate the mean (=average) and standard deviation (=</a:t>
            </a:r>
            <a:r>
              <a:rPr lang="en-US" sz="3200" dirty="0" err="1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stdev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 and then create the cv.</a:t>
            </a: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4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1676400" y="2667000"/>
            <a:ext cx="9541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1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4244098" y="3091383"/>
            <a:ext cx="94128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6772489" y="2667000"/>
            <a:ext cx="9541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2</a:t>
            </a:r>
          </a:p>
        </p:txBody>
      </p:sp>
      <p:cxnSp>
        <p:nvCxnSpPr>
          <p:cNvPr id="323" name="Shape 323"/>
          <p:cNvCxnSpPr/>
          <p:nvPr/>
        </p:nvCxnSpPr>
        <p:spPr>
          <a:xfrm>
            <a:off x="4732996" y="3777183"/>
            <a:ext cx="0" cy="1600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  <p:pic>
        <p:nvPicPr>
          <p:cNvPr id="324" name="Shape 324" descr="C:\Courses\495_Spring2002\0004\negativeskew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908266"/>
            <a:ext cx="7594400" cy="460266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2408451" y="1505403"/>
            <a:ext cx="109141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079699" y="2722051"/>
            <a:ext cx="136479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623323" y="2221467"/>
            <a:ext cx="109141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4038600" y="2590800"/>
            <a:ext cx="0" cy="261257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  <p:sp>
        <p:nvSpPr>
          <p:cNvPr id="329" name="Shape 329"/>
          <p:cNvSpPr txBox="1"/>
          <p:nvPr/>
        </p:nvSpPr>
        <p:spPr>
          <a:xfrm>
            <a:off x="3276600" y="152400"/>
            <a:ext cx="42775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≠ mean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141153" y="1103850"/>
            <a:ext cx="44492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Positively 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&lt; mean</a:t>
            </a:r>
          </a:p>
        </p:txBody>
      </p:sp>
      <p:cxnSp>
        <p:nvCxnSpPr>
          <p:cNvPr id="331" name="Shape 331"/>
          <p:cNvCxnSpPr/>
          <p:nvPr/>
        </p:nvCxnSpPr>
        <p:spPr>
          <a:xfrm>
            <a:off x="3429000" y="3036333"/>
            <a:ext cx="0" cy="20690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3276600" y="152400"/>
            <a:ext cx="42775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≠ mean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141153" y="1103850"/>
            <a:ext cx="44492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Positively 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&lt; mean</a:t>
            </a: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905000"/>
            <a:ext cx="7065962" cy="475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 descr="C:\Courses\495_Spring2002\0004\positiveskew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071880"/>
            <a:ext cx="7457940" cy="4612147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6158125" y="1702550"/>
            <a:ext cx="109141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4724400" y="2286000"/>
            <a:ext cx="109141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</a:p>
        </p:txBody>
      </p:sp>
      <p:cxnSp>
        <p:nvCxnSpPr>
          <p:cNvPr id="348" name="Shape 348"/>
          <p:cNvCxnSpPr/>
          <p:nvPr/>
        </p:nvCxnSpPr>
        <p:spPr>
          <a:xfrm>
            <a:off x="5105400" y="2787133"/>
            <a:ext cx="0" cy="2813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  <p:sp>
        <p:nvSpPr>
          <p:cNvPr id="349" name="Shape 349"/>
          <p:cNvSpPr txBox="1"/>
          <p:nvPr/>
        </p:nvSpPr>
        <p:spPr>
          <a:xfrm>
            <a:off x="2590800" y="609600"/>
            <a:ext cx="60921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Negatively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&gt; mean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5339035" y="2602467"/>
            <a:ext cx="136479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4867" y="304800"/>
            <a:ext cx="474149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do these compare?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371600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5273" y="3505200"/>
            <a:ext cx="4495800" cy="29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2590800" y="609600"/>
            <a:ext cx="60921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Negatively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&gt; mean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600200"/>
            <a:ext cx="702348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457200" y="271789"/>
            <a:ext cx="738195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Normal, negatively skewed, or positively skewed?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588050" y="1789025"/>
            <a:ext cx="7957800" cy="351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●"/>
            </a:pPr>
            <a:r>
              <a:rPr lang="en-US" sz="3600" b="1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Home values in San Francisco</a:t>
            </a:r>
            <a:endParaRPr lang="en-US" sz="3600" b="1" i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mage result for home value us histogram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50" y="2499153"/>
            <a:ext cx="75438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0" y="629724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http://urbanspatialanalysis.com/dataviz-tutorial-mapping-san-francisco-home-prices-using-r/</a:t>
            </a:r>
          </a:p>
        </p:txBody>
      </p:sp>
    </p:spTree>
    <p:extLst>
      <p:ext uri="{BB962C8B-B14F-4D97-AF65-F5344CB8AC3E}">
        <p14:creationId xmlns:p14="http://schemas.microsoft.com/office/powerpoint/2010/main" val="287291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457200" y="271789"/>
            <a:ext cx="738195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Normal, negatively skewed, or positively skewed?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02607" y="1789025"/>
            <a:ext cx="8676933" cy="351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●"/>
            </a:pPr>
            <a:r>
              <a:rPr lang="en-US" sz="3600" b="1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Population distribution by age in the U.S.</a:t>
            </a:r>
            <a:endParaRPr lang="en-US" sz="3600" b="1" i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Image result for us state populations histo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74" y="2468884"/>
            <a:ext cx="5391608" cy="391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90613" y="6334780"/>
            <a:ext cx="6897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https://www.census.gov/newsroom/blogs/random-samplings/2016/06/americas-age-profile-told-through-population-pyramids.html</a:t>
            </a:r>
          </a:p>
        </p:txBody>
      </p:sp>
    </p:spTree>
    <p:extLst>
      <p:ext uri="{BB962C8B-B14F-4D97-AF65-F5344CB8AC3E}">
        <p14:creationId xmlns:p14="http://schemas.microsoft.com/office/powerpoint/2010/main" val="271928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457200" y="271789"/>
            <a:ext cx="738195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Normal, negatively skewed, or positively skewed?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02607" y="1789025"/>
            <a:ext cx="8676933" cy="351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●"/>
            </a:pPr>
            <a:r>
              <a:rPr lang="en-US" sz="3600" b="1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 household income</a:t>
            </a:r>
            <a:endParaRPr lang="en-US" sz="3600" b="1" i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0613" y="6334780"/>
            <a:ext cx="68974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https://rpubs.com/Oleksiy/usmedianhouseholdincome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62" y="2446501"/>
            <a:ext cx="5252891" cy="37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0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457200" y="271789"/>
            <a:ext cx="738195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Normal, negatively skewed, or positively skewed?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02607" y="1789025"/>
            <a:ext cx="8676933" cy="351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●"/>
            </a:pPr>
            <a:r>
              <a:rPr lang="en-US" sz="3600" b="1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 household income</a:t>
            </a:r>
            <a:endParaRPr lang="en-US" sz="3600" b="1" i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0613" y="6334780"/>
            <a:ext cx="68974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https://rpubs.com/Oleksiy/usmedianhouseholdincome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62" y="2446501"/>
            <a:ext cx="5252891" cy="37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4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457200" y="271789"/>
            <a:ext cx="738195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Normal, negatively skewed, or positively skewed?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02607" y="1789025"/>
            <a:ext cx="8676933" cy="351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●"/>
            </a:pPr>
            <a:r>
              <a:rPr lang="en-US" sz="3600" b="1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Blood pressure</a:t>
            </a:r>
            <a:endParaRPr lang="en-US" sz="3600" b="1" i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0613" y="6334780"/>
            <a:ext cx="68974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https://blogs.sas.com/content/graphicallyspeaking/2012/02/06/comparative-densities/</a:t>
            </a:r>
          </a:p>
        </p:txBody>
      </p:sp>
      <p:pic>
        <p:nvPicPr>
          <p:cNvPr id="4100" name="Picture 4" descr="Image result for blood pressure distrib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36" y="2429734"/>
            <a:ext cx="6159707" cy="369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55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2410555" y="346948"/>
            <a:ext cx="495097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Skewness can be measured!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609600" y="1331907"/>
            <a:ext cx="352756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Pearson’s skewness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110057" y="2057400"/>
            <a:ext cx="2526653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3(X – Median)</a:t>
            </a:r>
          </a:p>
        </p:txBody>
      </p:sp>
      <p:cxnSp>
        <p:nvCxnSpPr>
          <p:cNvPr id="373" name="Shape 373"/>
          <p:cNvCxnSpPr/>
          <p:nvPr/>
        </p:nvCxnSpPr>
        <p:spPr>
          <a:xfrm>
            <a:off x="1262457" y="2642175"/>
            <a:ext cx="2209799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>
            <a:off x="1491057" y="21336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Shape 375"/>
          <p:cNvSpPr txBox="1"/>
          <p:nvPr/>
        </p:nvSpPr>
        <p:spPr>
          <a:xfrm>
            <a:off x="2194874" y="2642175"/>
            <a:ext cx="34496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21662" y="3581400"/>
            <a:ext cx="7913128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 household income (county mean): $45,473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 household income (county median): $43,601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SD: 11,953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378226" y="4876800"/>
            <a:ext cx="30168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605357" y="5246132"/>
            <a:ext cx="557877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(3 x (45,473 – 43,601)) / 11,953 = .47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6955" y="1090274"/>
            <a:ext cx="3007835" cy="2474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168202" y="228600"/>
            <a:ext cx="190379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Kurtosis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205372" y="936486"/>
            <a:ext cx="323402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flat a distribution is</a:t>
            </a:r>
          </a:p>
        </p:txBody>
      </p:sp>
      <p:pic>
        <p:nvPicPr>
          <p:cNvPr id="387" name="Shape 387" descr="http://www.bogleheads.org/w/images/e/e0/Kurtosi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39450"/>
            <a:ext cx="7086600" cy="43172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x="6855045" y="5867400"/>
            <a:ext cx="114595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bogleheads.org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4867" y="304800"/>
            <a:ext cx="474149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do these compare?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371600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5273" y="3505200"/>
            <a:ext cx="4495800" cy="29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600200"/>
            <a:ext cx="54863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371600"/>
            <a:ext cx="4495800" cy="299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14867" y="304800"/>
            <a:ext cx="574676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Now, how do these compare?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3429000"/>
            <a:ext cx="4457700" cy="29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14867" y="304800"/>
            <a:ext cx="501233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Using a similar range for x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600200"/>
            <a:ext cx="54863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14867" y="304800"/>
            <a:ext cx="470680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Differences in 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symmetry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3200400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1422400"/>
            <a:ext cx="4495800" cy="29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14867" y="304800"/>
            <a:ext cx="396974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Differences in 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shape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67" y="1385849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2895600"/>
            <a:ext cx="4572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1069</Words>
  <Application>Microsoft Office PowerPoint</Application>
  <PresentationFormat>On-screen Show (4:3)</PresentationFormat>
  <Paragraphs>209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Cambria Math</vt:lpstr>
      <vt:lpstr>Office Theme</vt:lpstr>
      <vt:lpstr>Standard deviation, skew, and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deviation, skew, and variance</dc:title>
  <dc:creator>Gerald Shannon</dc:creator>
  <cp:lastModifiedBy>Jerry Shannon</cp:lastModifiedBy>
  <cp:revision>9</cp:revision>
  <dcterms:modified xsi:type="dcterms:W3CDTF">2018-08-31T16:00:35Z</dcterms:modified>
</cp:coreProperties>
</file>