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62" r:id="rId6"/>
    <p:sldId id="263" r:id="rId7"/>
    <p:sldId id="274" r:id="rId8"/>
    <p:sldId id="264" r:id="rId9"/>
    <p:sldId id="275" r:id="rId10"/>
    <p:sldId id="266" r:id="rId11"/>
    <p:sldId id="277" r:id="rId12"/>
    <p:sldId id="278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88" r:id="rId21"/>
    <p:sldId id="271" r:id="rId22"/>
    <p:sldId id="272" r:id="rId23"/>
    <p:sldId id="289" r:id="rId24"/>
    <p:sldId id="273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Gill Sans MT" panose="020B050202010402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11DF5C-3520-47C9-ADED-5EC0DCEEE55D}">
  <a:tblStyle styleId="{8711DF5C-3520-47C9-ADED-5EC0DCEEE55D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B8AF90DD-778C-4D77-AC10-0BF58C59CF45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82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313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865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227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1212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564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0277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744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003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91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956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6734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81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62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6324600" cy="16423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Multivariate regression</a:t>
            </a:r>
            <a:b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4400" b="0" i="0" u="none" strike="noStrike" cap="none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www.savagechickens.com/images/chickenstat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447800"/>
            <a:ext cx="4495800" cy="443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612775" y="2914650"/>
            <a:ext cx="7918904" cy="5071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happens when we gradually add more variables in?</a:t>
            </a: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2409262876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4" y="3513292"/>
            <a:ext cx="5466896" cy="30880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612775" y="2914650"/>
            <a:ext cx="7918904" cy="5071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happens when we gradually add more variables in?</a:t>
            </a: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1609515462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4" y="3421796"/>
            <a:ext cx="6134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7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612775" y="2914650"/>
            <a:ext cx="7918904" cy="5071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happens when we gradually add more variables in?</a:t>
            </a: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3" y="3494217"/>
            <a:ext cx="5668283" cy="32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3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20888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" name="Shape 230"/>
          <p:cNvSpPr/>
          <p:nvPr/>
        </p:nvSpPr>
        <p:spPr>
          <a:xfrm>
            <a:off x="3510643" y="465137"/>
            <a:ext cx="870857" cy="2457677"/>
          </a:xfrm>
          <a:prstGeom prst="rect">
            <a:avLst/>
          </a:prstGeom>
          <a:noFill/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" name="Shape 232"/>
          <p:cNvCxnSpPr/>
          <p:nvPr/>
        </p:nvCxnSpPr>
        <p:spPr>
          <a:xfrm flipH="1" flipV="1">
            <a:off x="4479471" y="2922814"/>
            <a:ext cx="688521" cy="281233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" name="Shape 231"/>
          <p:cNvSpPr txBox="1"/>
          <p:nvPr/>
        </p:nvSpPr>
        <p:spPr>
          <a:xfrm>
            <a:off x="5265963" y="2603882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variables are significant in the final model. R2 and adjusted R2 increases for each one.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9243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" name="Shape 230"/>
          <p:cNvSpPr/>
          <p:nvPr/>
        </p:nvSpPr>
        <p:spPr>
          <a:xfrm>
            <a:off x="3510643" y="465137"/>
            <a:ext cx="870857" cy="2457677"/>
          </a:xfrm>
          <a:prstGeom prst="rect">
            <a:avLst/>
          </a:prstGeom>
          <a:noFill/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" name="Shape 232"/>
          <p:cNvCxnSpPr/>
          <p:nvPr/>
        </p:nvCxnSpPr>
        <p:spPr>
          <a:xfrm flipH="1" flipV="1">
            <a:off x="4479471" y="2922814"/>
            <a:ext cx="688521" cy="281233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" name="Shape 231"/>
          <p:cNvSpPr txBox="1"/>
          <p:nvPr/>
        </p:nvSpPr>
        <p:spPr>
          <a:xfrm>
            <a:off x="5265963" y="2603882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variables are significant in the final model. R2 and adjusted R2 increases for each one.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204046"/>
            <a:ext cx="4182857" cy="3506370"/>
          </a:xfrm>
          <a:prstGeom prst="rect">
            <a:avLst/>
          </a:prstGeom>
        </p:spPr>
      </p:pic>
      <p:sp>
        <p:nvSpPr>
          <p:cNvPr id="13" name="Shape 231"/>
          <p:cNvSpPr txBox="1"/>
          <p:nvPr/>
        </p:nvSpPr>
        <p:spPr>
          <a:xfrm>
            <a:off x="4895848" y="4683054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magnitude: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3447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" name="Shape 230"/>
          <p:cNvSpPr/>
          <p:nvPr/>
        </p:nvSpPr>
        <p:spPr>
          <a:xfrm>
            <a:off x="3510643" y="465137"/>
            <a:ext cx="870857" cy="2457677"/>
          </a:xfrm>
          <a:prstGeom prst="rect">
            <a:avLst/>
          </a:prstGeom>
          <a:noFill/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" name="Shape 232"/>
          <p:cNvCxnSpPr/>
          <p:nvPr/>
        </p:nvCxnSpPr>
        <p:spPr>
          <a:xfrm flipH="1" flipV="1">
            <a:off x="4479471" y="2922814"/>
            <a:ext cx="688521" cy="281233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" name="Shape 231"/>
          <p:cNvSpPr txBox="1"/>
          <p:nvPr/>
        </p:nvSpPr>
        <p:spPr>
          <a:xfrm>
            <a:off x="5265963" y="2603882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variables are significant in the final model. R2 and adjusted R2 increases for each one.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" name="Shape 231"/>
          <p:cNvSpPr txBox="1"/>
          <p:nvPr/>
        </p:nvSpPr>
        <p:spPr>
          <a:xfrm>
            <a:off x="4895848" y="4683054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magnitude: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Elevation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49" y="3289343"/>
            <a:ext cx="4000522" cy="335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" name="Shape 230"/>
          <p:cNvSpPr/>
          <p:nvPr/>
        </p:nvSpPr>
        <p:spPr>
          <a:xfrm>
            <a:off x="3510643" y="465137"/>
            <a:ext cx="870857" cy="2457677"/>
          </a:xfrm>
          <a:prstGeom prst="rect">
            <a:avLst/>
          </a:prstGeom>
          <a:noFill/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" name="Shape 232"/>
          <p:cNvCxnSpPr/>
          <p:nvPr/>
        </p:nvCxnSpPr>
        <p:spPr>
          <a:xfrm flipH="1" flipV="1">
            <a:off x="4479471" y="2922814"/>
            <a:ext cx="688521" cy="281233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" name="Shape 231"/>
          <p:cNvSpPr txBox="1"/>
          <p:nvPr/>
        </p:nvSpPr>
        <p:spPr>
          <a:xfrm>
            <a:off x="5265963" y="2603882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variables are significant in the final model. R2 and adjusted R2 increases for each one.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" name="Shape 231"/>
          <p:cNvSpPr txBox="1"/>
          <p:nvPr/>
        </p:nvSpPr>
        <p:spPr>
          <a:xfrm>
            <a:off x="4895848" y="4683054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magnitude: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Distance to Coast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81" y="3279990"/>
            <a:ext cx="4082162" cy="342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9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" name="Shape 230"/>
          <p:cNvSpPr/>
          <p:nvPr/>
        </p:nvSpPr>
        <p:spPr>
          <a:xfrm>
            <a:off x="3510643" y="465137"/>
            <a:ext cx="870857" cy="2457677"/>
          </a:xfrm>
          <a:prstGeom prst="rect">
            <a:avLst/>
          </a:prstGeom>
          <a:noFill/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" name="Shape 232"/>
          <p:cNvCxnSpPr/>
          <p:nvPr/>
        </p:nvCxnSpPr>
        <p:spPr>
          <a:xfrm flipH="1" flipV="1">
            <a:off x="4479471" y="2922814"/>
            <a:ext cx="688521" cy="281233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" name="Shape 231"/>
          <p:cNvSpPr txBox="1"/>
          <p:nvPr/>
        </p:nvSpPr>
        <p:spPr>
          <a:xfrm>
            <a:off x="5265963" y="2603882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variables are significant in the final model. R2 and adjusted R2 increases for each one.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" name="Shape 231"/>
          <p:cNvSpPr txBox="1"/>
          <p:nvPr/>
        </p:nvSpPr>
        <p:spPr>
          <a:xfrm>
            <a:off x="4895848" y="4683054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magnitude: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Distance to Coast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81" y="3279990"/>
            <a:ext cx="4082162" cy="342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5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31"/>
          <p:cNvSpPr txBox="1"/>
          <p:nvPr/>
        </p:nvSpPr>
        <p:spPr>
          <a:xfrm>
            <a:off x="217713" y="192697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Diagnostics: Residuals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37" y="792862"/>
            <a:ext cx="3562370" cy="2986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607" y="2122714"/>
            <a:ext cx="5210051" cy="43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8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9" name="Shape 119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0" name="Shape 12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975" y="919433"/>
            <a:ext cx="5889451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1066800" y="4419600"/>
            <a:ext cx="7010400" cy="1446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Sometimes, one variable isn’t enough.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31"/>
          <p:cNvSpPr txBox="1"/>
          <p:nvPr/>
        </p:nvSpPr>
        <p:spPr>
          <a:xfrm>
            <a:off x="217713" y="192697"/>
            <a:ext cx="7228116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Diagnostics: Outliers &amp; </a:t>
            </a:r>
            <a:r>
              <a:rPr lang="en-US" sz="2400" dirty="0" err="1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heteroskedasticity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50" y="704991"/>
            <a:ext cx="3337209" cy="27974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439" y="2377239"/>
            <a:ext cx="4908083" cy="4113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341" y="792861"/>
            <a:ext cx="38004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6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150400" y="138200"/>
            <a:ext cx="8593200" cy="363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Which variables to choose?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457200" marR="0" lvl="0" indent="-419100" algn="l" rtl="0">
              <a:spcBef>
                <a:spcPts val="0"/>
              </a:spcBef>
              <a:buClr>
                <a:srgbClr val="FFFF66"/>
              </a:buClr>
              <a:buSzPct val="100000"/>
              <a:buFont typeface="Gill Sans MT"/>
              <a:buChar char="●"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do previous theories say?</a:t>
            </a:r>
          </a:p>
          <a:p>
            <a:pPr marL="457200" marR="0" lvl="0" indent="-419100" algn="l" rtl="0">
              <a:spcBef>
                <a:spcPts val="0"/>
              </a:spcBef>
              <a:buClr>
                <a:srgbClr val="FFFF66"/>
              </a:buClr>
              <a:buSzPct val="100000"/>
              <a:buFont typeface="Gill Sans MT"/>
              <a:buChar char="●"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are the results of past research?</a:t>
            </a:r>
          </a:p>
          <a:p>
            <a:pPr marR="0" lvl="0" algn="l" rtl="0">
              <a:spcBef>
                <a:spcPts val="0"/>
              </a:spcBef>
              <a:buNone/>
            </a:pPr>
            <a:endParaRPr sz="3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Variables are often added in </a:t>
            </a:r>
            <a:r>
              <a:rPr lang="en-US" sz="3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groups</a:t>
            </a: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3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(climate related, population density, etc.)</a:t>
            </a:r>
            <a:endParaRPr lang="en-US" sz="3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609600" y="304800"/>
            <a:ext cx="8229600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Watch out for </a:t>
            </a:r>
            <a:r>
              <a:rPr lang="en-US" sz="40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multicollinearity</a:t>
            </a: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When two variables are closely correlated, they can bias the model. Tests like VIF can diagnose this, or just create a correlation matrix with your independent variables.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609600" y="304800"/>
            <a:ext cx="8229600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 and our variables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Variance Inflation Factor (VIF)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Higher is worse. Ideally &lt; 4 or 5.</a:t>
            </a:r>
            <a:endParaRPr lang="en-US" sz="3200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318"/>
          <a:stretch/>
        </p:blipFill>
        <p:spPr>
          <a:xfrm>
            <a:off x="1416822" y="1338606"/>
            <a:ext cx="6841398" cy="20476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10202" b="15219"/>
          <a:stretch/>
        </p:blipFill>
        <p:spPr>
          <a:xfrm>
            <a:off x="1513066" y="4753138"/>
            <a:ext cx="6648910" cy="122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3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609600" y="304800"/>
            <a:ext cx="8229600" cy="54476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try it!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Dataset: County social characteristics: ACSCtyData_2014ACS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CSV File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predicts % of native born households with health insurance (nat_ins_pct)?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% white (wht_pop_pct)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% with HS diploma only (HSGrad_pct)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% in poverty (pov_pop_pct)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Model each variable separately, then together.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Check model diagnostics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9" name="Shape 129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0" name="Shape 13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55575" y="160336"/>
            <a:ext cx="8912225" cy="45640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Two reasons for using multivariate regression</a:t>
            </a: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/>
            </a: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1. Because more than one independent variable might be relevant.</a:t>
            </a: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/>
            </a: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/>
            </a: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/>
            </a: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/>
            </a: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/>
            </a: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2880" b="1" i="1" u="none" strike="noStrike" cap="none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990600" y="2057400"/>
            <a:ext cx="76199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is the effect of both garage size and # of bathrooms on home prices?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 both temperature and precipitation influence the presence of a particular tree species?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55575" y="3733800"/>
            <a:ext cx="7619999" cy="24314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2. Because you want to rule out (or “control for”) other factors.</a:t>
            </a:r>
          </a:p>
          <a:p>
            <a:pPr marL="1257300" marR="0" lvl="2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does race predict educational achievement independent of social class?</a:t>
            </a:r>
          </a:p>
          <a:p>
            <a:pPr marL="1257300" marR="0" lvl="2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does corn production influence humidity independent of precipitation patterns?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 descr="http://upload.wikimedia.org/wikipedia/commons/c/c4/2-Dice-Icon.svg"/>
          <p:cNvSpPr/>
          <p:nvPr/>
        </p:nvSpPr>
        <p:spPr>
          <a:xfrm>
            <a:off x="228600" y="228600"/>
            <a:ext cx="8378824" cy="830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simple regression is shown in this equation: </a:t>
            </a:r>
          </a:p>
        </p:txBody>
      </p:sp>
      <p:sp>
        <p:nvSpPr>
          <p:cNvPr id="140" name="Shape 14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219200" y="990600"/>
            <a:ext cx="3353546" cy="8309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42" name="Shape 142" descr="http://upload.wikimedia.org/wikipedia/commons/c/c4/2-Dice-Icon.svg"/>
          <p:cNvSpPr/>
          <p:nvPr/>
        </p:nvSpPr>
        <p:spPr>
          <a:xfrm>
            <a:off x="263164" y="2362200"/>
            <a:ext cx="8378824" cy="144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Multiple regression is shown by this one: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1371600" y="3118175"/>
            <a:ext cx="6434517" cy="8309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752600" y="4495798"/>
            <a:ext cx="6707523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Just like simple regression, multiple regression seeks the line with the </a:t>
            </a:r>
            <a:r>
              <a:rPr lang="en-US" sz="2800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best fit.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60375" y="228600"/>
            <a:ext cx="8245206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 example: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best predictor of the date of the last frost in the spring?</a:t>
            </a:r>
            <a:endParaRPr lang="en-US"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98" y="2107660"/>
            <a:ext cx="5290672" cy="44343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460375" y="228600"/>
            <a:ext cx="7854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predictors:</a:t>
            </a:r>
            <a:endParaRPr lang="en-US" sz="2800" b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Elevation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Distance to the coast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6" y="2195107"/>
            <a:ext cx="8553450" cy="425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159"/>
          <p:cNvSpPr txBox="1"/>
          <p:nvPr/>
        </p:nvSpPr>
        <p:spPr>
          <a:xfrm>
            <a:off x="460375" y="228600"/>
            <a:ext cx="7854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predictors:</a:t>
            </a:r>
            <a:endParaRPr lang="en-US" sz="2800" b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</a:t>
            </a:r>
            <a:r>
              <a:rPr lang="en-US" sz="2800" b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Elevation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Distance to the coast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6" y="3114102"/>
            <a:ext cx="5466896" cy="30880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675" y="228600"/>
            <a:ext cx="3843660" cy="322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6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159"/>
          <p:cNvSpPr txBox="1"/>
          <p:nvPr/>
        </p:nvSpPr>
        <p:spPr>
          <a:xfrm>
            <a:off x="460375" y="228600"/>
            <a:ext cx="7854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predictors:</a:t>
            </a:r>
            <a:endParaRPr lang="en-US" sz="2800" b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</a:t>
            </a:r>
            <a:r>
              <a:rPr lang="en-US" sz="2800" b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Elevation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Distance to the coast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4" y="3102429"/>
            <a:ext cx="5930183" cy="33228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692" y="271196"/>
            <a:ext cx="3950793" cy="33118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159"/>
          <p:cNvSpPr txBox="1"/>
          <p:nvPr/>
        </p:nvSpPr>
        <p:spPr>
          <a:xfrm>
            <a:off x="460375" y="228600"/>
            <a:ext cx="7854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predictors:</a:t>
            </a:r>
            <a:endParaRPr lang="en-US" sz="2800" b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Elevation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   Distance to the coast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003199"/>
            <a:ext cx="5981246" cy="33043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005" y="160336"/>
            <a:ext cx="3967466" cy="33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1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974</Words>
  <Application>Microsoft Office PowerPoint</Application>
  <PresentationFormat>On-screen Show (4:3)</PresentationFormat>
  <Paragraphs>485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Gill Sans MT</vt:lpstr>
      <vt:lpstr>Arial</vt:lpstr>
      <vt:lpstr>Office Theme</vt:lpstr>
      <vt:lpstr>Multivariate regression </vt:lpstr>
      <vt:lpstr>PowerPoint Presentation</vt:lpstr>
      <vt:lpstr>Two reasons for using multivariate regression  1. Because more than one independent variable might be relevant.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regression</dc:title>
  <dc:creator>Gerald Shannon</dc:creator>
  <cp:lastModifiedBy>Jerry Shannon</cp:lastModifiedBy>
  <cp:revision>13</cp:revision>
  <dcterms:modified xsi:type="dcterms:W3CDTF">2017-11-27T15:05:24Z</dcterms:modified>
</cp:coreProperties>
</file>