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9" r:id="rId4"/>
    <p:sldId id="291" r:id="rId5"/>
    <p:sldId id="292" r:id="rId6"/>
    <p:sldId id="293" r:id="rId7"/>
    <p:sldId id="294" r:id="rId8"/>
    <p:sldId id="260" r:id="rId9"/>
    <p:sldId id="261" r:id="rId10"/>
    <p:sldId id="262" r:id="rId11"/>
    <p:sldId id="263" r:id="rId12"/>
    <p:sldId id="264" r:id="rId13"/>
    <p:sldId id="286" r:id="rId14"/>
    <p:sldId id="265" r:id="rId15"/>
    <p:sldId id="272" r:id="rId16"/>
    <p:sldId id="275" r:id="rId17"/>
    <p:sldId id="276" r:id="rId18"/>
    <p:sldId id="277" r:id="rId19"/>
    <p:sldId id="278" r:id="rId20"/>
    <p:sldId id="295" r:id="rId21"/>
    <p:sldId id="296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242CA-A522-4CF4-B5FD-016350E6F431}">
  <a:tblStyle styleId="{9DF242CA-A522-4CF4-B5FD-016350E6F43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212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800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800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58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800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21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There’s lots of different kinds of spatial data. What are the ways we can talk about how differences within these types of data?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vector or raster data?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864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843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30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770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There’s lots of different kinds of spatial data. What are the ways we can talk about how differences within these types of data?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vector or raster data?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http://solr.bccampus.ca:8001/bcc/file/02af611a-f59d-5cca-7542-11698bf41f3d/1/GEOG216CG_COURSE_20070311171445.zip/COURSE_5082303_M/my_files/lectures_weekly/wk5_desc_spatial/images/mean_centr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841" y="380998"/>
            <a:ext cx="8296957" cy="640862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795121" y="1828800"/>
            <a:ext cx="5486399" cy="990599"/>
          </a:xfrm>
          <a:prstGeom prst="rect">
            <a:avLst/>
          </a:prstGeom>
          <a:solidFill>
            <a:srgbClr val="262626">
              <a:alpha val="8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rgbClr val="FFFF66"/>
                </a:solidFill>
                <a:latin typeface="Gill Sans MT" panose="020B0502020104020203" pitchFamily="34" charset="0"/>
                <a:sym typeface="Calibri"/>
              </a:rPr>
              <a:t>Describing spatial </a:t>
            </a:r>
            <a:r>
              <a:rPr lang="en-US" sz="440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sym typeface="Calibri"/>
              </a:rPr>
              <a:t>data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909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Jerry Shannon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pic>
        <p:nvPicPr>
          <p:cNvPr id="139" name="Shape 139" descr="tornadoes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81150"/>
            <a:ext cx="5029199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5562600" y="1219200"/>
            <a:ext cx="3581399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1" u="sng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 Minnesota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tornadoes: 64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severe tornadoes: 10</a:t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Rate of severe tornadoes: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10/64=</a:t>
            </a:r>
            <a:r>
              <a:rPr lang="en-US" sz="2400" b="1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15.6%</a:t>
            </a: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pic>
        <p:nvPicPr>
          <p:cNvPr id="147" name="Shape 147" descr="tornadoes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7894" y="3248585"/>
            <a:ext cx="4038600" cy="328668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31412" y="1129553"/>
            <a:ext cx="5351954" cy="441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b="0" i="0" u="none" strike="noStrike" cap="none" dirty="0" err="1">
                <a:solidFill>
                  <a:srgbClr val="FFFF66"/>
                </a:solidFill>
                <a:sym typeface="Calibri"/>
              </a:rPr>
              <a:t>LQ</a:t>
            </a:r>
            <a:r>
              <a:rPr lang="en-US" b="0" i="0" u="none" strike="noStrike" cap="none" baseline="-25000" dirty="0" err="1">
                <a:solidFill>
                  <a:srgbClr val="FFFF66"/>
                </a:solidFill>
                <a:sym typeface="Calibri"/>
              </a:rPr>
              <a:t>subregion</a:t>
            </a:r>
            <a:r>
              <a:rPr lang="en-US" b="0" i="0" u="none" strike="noStrike" cap="none" dirty="0">
                <a:solidFill>
                  <a:srgbClr val="FFFF66"/>
                </a:solidFill>
                <a:sym typeface="Calibri"/>
              </a:rPr>
              <a:t>=</a:t>
            </a:r>
            <a:r>
              <a:rPr lang="en-US" dirty="0">
                <a:solidFill>
                  <a:srgbClr val="FFFF66"/>
                </a:solidFill>
              </a:rPr>
              <a:t> </a:t>
            </a:r>
            <a:r>
              <a:rPr lang="en-US" b="0" i="0" u="none" strike="noStrike" cap="none" dirty="0" err="1">
                <a:solidFill>
                  <a:srgbClr val="FFFF66"/>
                </a:solidFill>
                <a:sym typeface="Calibri"/>
              </a:rPr>
              <a:t>rate</a:t>
            </a:r>
            <a:r>
              <a:rPr lang="en-US" b="0" i="0" u="none" strike="noStrike" cap="none" baseline="-25000" dirty="0" err="1">
                <a:solidFill>
                  <a:srgbClr val="FFFF66"/>
                </a:solidFill>
                <a:sym typeface="Calibri"/>
              </a:rPr>
              <a:t>subregion</a:t>
            </a:r>
            <a:r>
              <a:rPr lang="en-US" b="0" i="0" u="none" strike="noStrike" cap="none" dirty="0">
                <a:solidFill>
                  <a:srgbClr val="FFFF66"/>
                </a:solidFill>
                <a:sym typeface="Calibri"/>
              </a:rPr>
              <a:t>/</a:t>
            </a:r>
            <a:r>
              <a:rPr lang="en-US" b="0" i="0" u="none" strike="noStrike" cap="none" dirty="0" err="1">
                <a:solidFill>
                  <a:srgbClr val="FFFF66"/>
                </a:solidFill>
                <a:sym typeface="Calibri"/>
              </a:rPr>
              <a:t>rate</a:t>
            </a:r>
            <a:r>
              <a:rPr lang="en-US" b="0" i="0" u="none" strike="noStrike" cap="none" baseline="-25000" dirty="0" err="1">
                <a:solidFill>
                  <a:srgbClr val="FFFF66"/>
                </a:solidFill>
                <a:sym typeface="Calibri"/>
              </a:rPr>
              <a:t>region</a:t>
            </a:r>
            <a:endParaRPr lang="en-US" b="0" i="0" u="none" strike="noStrike" cap="none" baseline="-25000" dirty="0">
              <a:solidFill>
                <a:srgbClr val="FFFF66"/>
              </a:solidFill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 dirty="0">
              <a:solidFill>
                <a:srgbClr val="FFFF66"/>
              </a:solidFill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rgbClr val="FFFF66"/>
                </a:solidFill>
                <a:sym typeface="Calibri"/>
              </a:rPr>
              <a:t>LQ</a:t>
            </a:r>
            <a:r>
              <a:rPr lang="en-US" b="0" i="0" u="none" strike="noStrike" cap="none" baseline="-25000" dirty="0">
                <a:solidFill>
                  <a:srgbClr val="FFFF66"/>
                </a:solidFill>
                <a:sym typeface="Calibri"/>
              </a:rPr>
              <a:t>MN</a:t>
            </a:r>
            <a:r>
              <a:rPr lang="en-US" b="0" i="0" u="none" strike="noStrike" cap="none" dirty="0">
                <a:solidFill>
                  <a:srgbClr val="FFFF66"/>
                </a:solidFill>
                <a:sym typeface="Calibri"/>
              </a:rPr>
              <a:t>=</a:t>
            </a:r>
            <a:r>
              <a:rPr lang="en-US" sz="4000" dirty="0"/>
              <a:t> </a:t>
            </a:r>
            <a:r>
              <a:rPr lang="en-US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15.6/19.8=</a:t>
            </a:r>
            <a:r>
              <a:rPr lang="en-US" b="1" i="1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0.788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55" name="Shape 155"/>
          <p:cNvSpPr/>
          <p:nvPr/>
        </p:nvSpPr>
        <p:spPr>
          <a:xfrm>
            <a:off x="304800" y="4365925"/>
            <a:ext cx="5901600" cy="23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FFFF66"/>
              </a:buClr>
              <a:buSzPct val="25000"/>
            </a:pPr>
            <a:r>
              <a:rPr lang="en-US" sz="3200" dirty="0" err="1">
                <a:solidFill>
                  <a:srgbClr val="FFFF66"/>
                </a:solidFill>
                <a:sym typeface="Calibri"/>
              </a:rPr>
              <a:t>LQ</a:t>
            </a:r>
            <a:r>
              <a:rPr lang="en-US" sz="3200" baseline="-25000" dirty="0" err="1">
                <a:solidFill>
                  <a:srgbClr val="FFFF66"/>
                </a:solidFill>
                <a:sym typeface="Calibri"/>
              </a:rPr>
              <a:t>subregion</a:t>
            </a:r>
            <a:r>
              <a:rPr lang="en-US" sz="3200" dirty="0">
                <a:solidFill>
                  <a:srgbClr val="FFFF66"/>
                </a:solidFill>
                <a:sym typeface="Calibri"/>
              </a:rPr>
              <a:t>=</a:t>
            </a:r>
            <a:r>
              <a:rPr lang="en-US" sz="3200" dirty="0">
                <a:solidFill>
                  <a:srgbClr val="FFFF66"/>
                </a:solidFill>
              </a:rPr>
              <a:t> </a:t>
            </a:r>
            <a:r>
              <a:rPr lang="en-US" sz="3200" dirty="0" err="1">
                <a:solidFill>
                  <a:srgbClr val="FFFF66"/>
                </a:solidFill>
                <a:sym typeface="Calibri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sym typeface="Calibri"/>
              </a:rPr>
              <a:t>subregion</a:t>
            </a:r>
            <a:r>
              <a:rPr lang="en-US" sz="3200" dirty="0">
                <a:solidFill>
                  <a:srgbClr val="FFFF66"/>
                </a:solidFill>
                <a:sym typeface="Calibri"/>
              </a:rPr>
              <a:t>/</a:t>
            </a:r>
            <a:r>
              <a:rPr lang="en-US" sz="3200" dirty="0" err="1">
                <a:solidFill>
                  <a:srgbClr val="FFFF66"/>
                </a:solidFill>
                <a:sym typeface="Calibri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sym typeface="Calibri"/>
              </a:rPr>
              <a:t>region</a:t>
            </a:r>
            <a:endParaRPr lang="en-US" sz="3200" baseline="-25000" dirty="0">
              <a:solidFill>
                <a:srgbClr val="FFFF66"/>
              </a:solidFill>
              <a:sym typeface="Calibri"/>
            </a:endParaRPr>
          </a:p>
          <a:p>
            <a:pPr marL="342900" lvl="0" indent="-342900">
              <a:spcBef>
                <a:spcPts val="480"/>
              </a:spcBef>
              <a:buClr>
                <a:schemeClr val="dk1"/>
              </a:buClr>
              <a:buSzPct val="100000"/>
            </a:pPr>
            <a:endParaRPr lang="en-US" sz="3200" dirty="0">
              <a:solidFill>
                <a:srgbClr val="FFFF66"/>
              </a:solidFill>
              <a:sym typeface="Calibri"/>
            </a:endParaRPr>
          </a:p>
          <a:p>
            <a:pPr lvl="0">
              <a:spcBef>
                <a:spcPts val="480"/>
              </a:spcBef>
              <a:buClr>
                <a:srgbClr val="FFFF66"/>
              </a:buClr>
              <a:buSzPct val="25000"/>
            </a:pPr>
            <a:r>
              <a:rPr lang="en-US" sz="3200" dirty="0">
                <a:solidFill>
                  <a:srgbClr val="FFFF66"/>
                </a:solidFill>
                <a:sym typeface="Calibri"/>
              </a:rPr>
              <a:t>LQ</a:t>
            </a:r>
            <a:r>
              <a:rPr lang="en-US" sz="3200" baseline="-25000" dirty="0">
                <a:solidFill>
                  <a:srgbClr val="FFFF66"/>
                </a:solidFill>
                <a:sym typeface="Calibri"/>
              </a:rPr>
              <a:t>MN</a:t>
            </a:r>
            <a:r>
              <a:rPr lang="en-US" sz="3200" dirty="0">
                <a:solidFill>
                  <a:srgbClr val="FFFF66"/>
                </a:solidFill>
                <a:sym typeface="Calibri"/>
              </a:rPr>
              <a:t>=</a:t>
            </a:r>
            <a:r>
              <a:rPr lang="en-US" sz="3600" dirty="0"/>
              <a:t>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15.6/19.8=</a:t>
            </a:r>
            <a:r>
              <a:rPr lang="en-US" sz="32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0.788</a:t>
            </a:r>
          </a:p>
        </p:txBody>
      </p:sp>
      <p:pic>
        <p:nvPicPr>
          <p:cNvPr id="156" name="Shape 156" descr="tornadoes2a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5475" y="973726"/>
            <a:ext cx="5288700" cy="42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55" name="Shape 155"/>
          <p:cNvSpPr/>
          <p:nvPr/>
        </p:nvSpPr>
        <p:spPr>
          <a:xfrm>
            <a:off x="304800" y="4365925"/>
            <a:ext cx="5901600" cy="23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LQ</a:t>
            </a:r>
            <a:r>
              <a:rPr lang="en-US" sz="3200" baseline="-250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subregion</a:t>
            </a:r>
            <a:r>
              <a:rPr lang="en-US" sz="32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32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subregion</a:t>
            </a:r>
            <a:r>
              <a:rPr lang="en-US" sz="32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32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region</a:t>
            </a:r>
            <a:endParaRPr lang="en-US" sz="3200" baseline="-25000" dirty="0">
              <a:solidFill>
                <a:srgbClr val="FFFF66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3000" baseline="-25000" dirty="0">
              <a:solidFill>
                <a:srgbClr val="FFFF66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Find the LQ for Iowa and South Dakota. (Regional rate = 19.8%)</a:t>
            </a:r>
            <a:br>
              <a:rPr lang="en-US" sz="30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endParaRPr lang="en-US" sz="3000" dirty="0">
              <a:solidFill>
                <a:srgbClr val="FFFF66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Shape 156" descr="tornadoes2a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5475" y="973726"/>
            <a:ext cx="5288700" cy="426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12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228600" y="1447800"/>
            <a:ext cx="4267199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if LQ &gt; 1,</a:t>
            </a: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400" b="0" i="0" u="none" strike="noStrike" cap="none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there </a:t>
            </a:r>
            <a:r>
              <a:rPr lang="en-US" sz="24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is a disproportionately high rate in that </a:t>
            </a:r>
            <a:r>
              <a:rPr lang="en-US" sz="2400" b="0" i="0" u="none" strike="noStrike" cap="none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subregion</a:t>
            </a:r>
            <a:endParaRPr lang="en-US" sz="2400" b="0" i="0" u="none" strike="noStrike" cap="none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LQ &lt; 1,</a:t>
            </a: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400" b="0" i="0" u="none" strike="noStrike" cap="none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there </a:t>
            </a:r>
            <a:r>
              <a:rPr lang="en-US" sz="24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is a disproportionately low rate in that </a:t>
            </a:r>
            <a:r>
              <a:rPr lang="en-US" sz="2400" b="0" i="0" u="none" strike="noStrike" cap="none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subregion</a:t>
            </a:r>
            <a:endParaRPr lang="en-US" sz="2400" b="0" i="0" u="none" strike="noStrike" cap="none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LQ</a:t>
            </a: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</a:p>
          <a:p>
            <a:pPr marL="457200" marR="0" lvl="1" indent="0" algn="l" rtl="0">
              <a:spcBef>
                <a:spcPts val="400"/>
              </a:spcBef>
              <a:buClr>
                <a:srgbClr val="FFFF66"/>
              </a:buClr>
              <a:buSzPct val="100000"/>
              <a:buNone/>
            </a:pPr>
            <a:r>
              <a:rPr lang="en-US" sz="2400" b="0" i="0" u="none" strike="noStrike" cap="none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0" i="0" u="none" strike="noStrike" cap="none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subregion’s</a:t>
            </a:r>
            <a:r>
              <a:rPr lang="en-US" sz="24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rate is equal to that of the region</a:t>
            </a:r>
          </a:p>
        </p:txBody>
      </p:sp>
      <p:graphicFrame>
        <p:nvGraphicFramePr>
          <p:cNvPr id="164" name="Shape 164"/>
          <p:cNvGraphicFramePr/>
          <p:nvPr/>
        </p:nvGraphicFramePr>
        <p:xfrm>
          <a:off x="4595232" y="1351428"/>
          <a:ext cx="3606800" cy="3265550"/>
        </p:xfrm>
        <a:graphic>
          <a:graphicData uri="http://schemas.openxmlformats.org/drawingml/2006/table">
            <a:tbl>
              <a:tblPr>
                <a:noFill/>
                <a:tableStyleId>{9DF242CA-A522-4CF4-B5FD-016350E6F431}</a:tableStyleId>
              </a:tblPr>
              <a:tblGrid>
                <a:gridCol w="59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severe tornadoes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tornadoes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rates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IA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0.288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MN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0.156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ND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0.250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SD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0.125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0.175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207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0.198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" name="Shape 165"/>
          <p:cNvSpPr txBox="1"/>
          <p:nvPr/>
        </p:nvSpPr>
        <p:spPr>
          <a:xfrm>
            <a:off x="8292004" y="1282179"/>
            <a:ext cx="669701" cy="28931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LQs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1.455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0.788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1.260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0.631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0.884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 descr="points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2350" y="2612350"/>
            <a:ext cx="2748900" cy="38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4972050" y="5277116"/>
            <a:ext cx="2189400" cy="307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center: (5.18, 8.36)</a:t>
            </a:r>
          </a:p>
        </p:txBody>
      </p:sp>
      <p:cxnSp>
        <p:nvCxnSpPr>
          <p:cNvPr id="228" name="Shape 228"/>
          <p:cNvCxnSpPr/>
          <p:nvPr/>
        </p:nvCxnSpPr>
        <p:spPr>
          <a:xfrm rot="10800000" flipH="1">
            <a:off x="5757862" y="4465682"/>
            <a:ext cx="1403400" cy="760500"/>
          </a:xfrm>
          <a:prstGeom prst="bentConnector3">
            <a:avLst>
              <a:gd name="adj1" fmla="val -458"/>
            </a:avLst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229" name="Shape 229"/>
          <p:cNvSpPr txBox="1"/>
          <p:nvPr/>
        </p:nvSpPr>
        <p:spPr>
          <a:xfrm>
            <a:off x="422843" y="304800"/>
            <a:ext cx="262802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</a:t>
            </a:r>
            <a:r>
              <a:rPr lang="en-US" sz="36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  <a:endParaRPr lang="en-US"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1066800" y="951130"/>
            <a:ext cx="77736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Tells you about the middle of the distribution.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Focus on </a:t>
            </a:r>
            <a:r>
              <a:rPr lang="en-US" sz="2800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r>
              <a:rPr lang="en-US" sz="2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, not </a:t>
            </a:r>
            <a:r>
              <a:rPr lang="en-US" sz="2800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lang="en-US" sz="2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7241084" y="4443000"/>
            <a:ext cx="91500" cy="90000"/>
          </a:xfrm>
          <a:prstGeom prst="flowChartConnector">
            <a:avLst/>
          </a:prstGeom>
          <a:solidFill>
            <a:srgbClr val="FFFF00"/>
          </a:solidFill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790822" y="2057400"/>
            <a:ext cx="2332240" cy="10581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875410" y="3305025"/>
            <a:ext cx="2247600" cy="1058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422843" y="304800"/>
            <a:ext cx="262802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Center</a:t>
            </a:r>
          </a:p>
        </p:txBody>
      </p:sp>
      <p:pic>
        <p:nvPicPr>
          <p:cNvPr id="264" name="Shape 264" descr="http://www.eurotoyshop.com/Images/Product/BO-34000-H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1143000"/>
            <a:ext cx="4865694" cy="323986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/>
          <p:nvPr/>
        </p:nvSpPr>
        <p:spPr>
          <a:xfrm>
            <a:off x="491183" y="1295400"/>
            <a:ext cx="3014016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mean center is the balance point, or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center of gravity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06052" y="5255053"/>
            <a:ext cx="826053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 would happen if each point had a different mass?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Weighted Mean Center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-19050" y="1212454"/>
            <a:ext cx="5413375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multiply (</a:t>
            </a:r>
            <a:r>
              <a:rPr lang="en-US" sz="2800" b="0" i="1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r>
              <a:rPr lang="en-US" sz="28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 each x and y coordinate by the value of the observation before you sum them. 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03212" y="5137150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7078084" y="304800"/>
            <a:ext cx="1616766" cy="58477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(unweighted) mean center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6480260" y="4022139"/>
            <a:ext cx="2438452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Here, w = the weighting variable.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648632" y="1055979"/>
            <a:ext cx="2332240" cy="10581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5638800" y="2209800"/>
            <a:ext cx="2247667" cy="10581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52400" y="3440128"/>
            <a:ext cx="3742370" cy="117269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981200" y="4920135"/>
            <a:ext cx="3631315" cy="117269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81" name="Shape 281"/>
          <p:cNvSpPr/>
          <p:nvPr/>
        </p:nvSpPr>
        <p:spPr>
          <a:xfrm>
            <a:off x="2895600" y="3435792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2667000" y="4022139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578533" y="4920133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4343400" y="5512144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2376488" y="2668588"/>
            <a:ext cx="5473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Shape 291" descr="points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150" y="2660650"/>
            <a:ext cx="1885950" cy="2651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Shape 292"/>
          <p:cNvGrpSpPr/>
          <p:nvPr/>
        </p:nvGrpSpPr>
        <p:grpSpPr>
          <a:xfrm>
            <a:off x="2346325" y="3292475"/>
            <a:ext cx="5972175" cy="877332"/>
            <a:chOff x="2346325" y="3826367"/>
            <a:chExt cx="5972175" cy="877332"/>
          </a:xfrm>
        </p:grpSpPr>
        <p:sp>
          <p:nvSpPr>
            <p:cNvPr id="293" name="Shape 293"/>
            <p:cNvSpPr txBox="1"/>
            <p:nvPr/>
          </p:nvSpPr>
          <p:spPr>
            <a:xfrm>
              <a:off x="2346325" y="4067667"/>
              <a:ext cx="6479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800" baseline="-250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</a:p>
          </p:txBody>
        </p:sp>
        <p:cxnSp>
          <p:nvCxnSpPr>
            <p:cNvPr id="294" name="Shape 294"/>
            <p:cNvCxnSpPr/>
            <p:nvPr/>
          </p:nvCxnSpPr>
          <p:spPr>
            <a:xfrm>
              <a:off x="2451100" y="4124996"/>
              <a:ext cx="177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95" name="Shape 295"/>
            <p:cNvSpPr txBox="1"/>
            <p:nvPr/>
          </p:nvSpPr>
          <p:spPr>
            <a:xfrm>
              <a:off x="3484845" y="3826367"/>
              <a:ext cx="455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dirty="0" smtClean="0">
                  <a:solidFill>
                    <a:srgbClr val="FFFF66"/>
                  </a:solidFill>
                </a:rPr>
                <a:t>0.9</a:t>
              </a:r>
              <a:r>
                <a:rPr lang="en-US" sz="1800" dirty="0" smtClean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*145 </a:t>
              </a: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+ </a:t>
              </a:r>
              <a:r>
                <a:rPr lang="en-US" sz="1800" dirty="0" smtClean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1.0*147 </a:t>
              </a: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+ </a:t>
              </a:r>
              <a:r>
                <a:rPr lang="en-US" sz="1800" dirty="0" smtClean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1.1*126 </a:t>
              </a: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+ … </a:t>
              </a:r>
              <a:r>
                <a:rPr lang="en-US" sz="1800" dirty="0" smtClean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11.3*132</a:t>
              </a:r>
              <a:endParaRPr lang="en-US" sz="1800" dirty="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4111625" y="4334367"/>
              <a:ext cx="2807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145 + 147 + 126 + … 132</a:t>
              </a:r>
            </a:p>
          </p:txBody>
        </p:sp>
        <p:cxnSp>
          <p:nvCxnSpPr>
            <p:cNvPr id="297" name="Shape 297"/>
            <p:cNvCxnSpPr/>
            <p:nvPr/>
          </p:nvCxnSpPr>
          <p:spPr>
            <a:xfrm>
              <a:off x="3289300" y="4277217"/>
              <a:ext cx="5029200" cy="0"/>
            </a:xfrm>
            <a:prstGeom prst="straightConnector1">
              <a:avLst/>
            </a:prstGeom>
            <a:noFill/>
            <a:ln w="28575" cap="flat" cmpd="sng">
              <a:solidFill>
                <a:srgbClr val="FFFF66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298" name="Shape 298"/>
          <p:cNvGrpSpPr/>
          <p:nvPr/>
        </p:nvGrpSpPr>
        <p:grpSpPr>
          <a:xfrm>
            <a:off x="4526804" y="5213538"/>
            <a:ext cx="1425312" cy="388382"/>
            <a:chOff x="4463646" y="5496326"/>
            <a:chExt cx="1425312" cy="388382"/>
          </a:xfrm>
        </p:grpSpPr>
        <p:sp>
          <p:nvSpPr>
            <p:cNvPr id="299" name="Shape 299"/>
            <p:cNvSpPr txBox="1"/>
            <p:nvPr/>
          </p:nvSpPr>
          <p:spPr>
            <a:xfrm>
              <a:off x="4463646" y="5496326"/>
              <a:ext cx="6479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lang="en-US" sz="1800" baseline="-250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5292321" y="5515376"/>
              <a:ext cx="596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1">
                  <a:solidFill>
                    <a:srgbClr val="FFFF66"/>
                  </a:solidFill>
                  <a:latin typeface="Calibri"/>
                  <a:ea typeface="Calibri"/>
                  <a:cs typeface="Calibri"/>
                  <a:sym typeface="Calibri"/>
                </a:rPr>
                <a:t>7.89</a:t>
              </a:r>
            </a:p>
          </p:txBody>
        </p:sp>
        <p:cxnSp>
          <p:nvCxnSpPr>
            <p:cNvPr id="301" name="Shape 301"/>
            <p:cNvCxnSpPr/>
            <p:nvPr/>
          </p:nvCxnSpPr>
          <p:spPr>
            <a:xfrm>
              <a:off x="4543021" y="5553476"/>
              <a:ext cx="177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302" name="Shape 302"/>
          <p:cNvGrpSpPr/>
          <p:nvPr/>
        </p:nvGrpSpPr>
        <p:grpSpPr>
          <a:xfrm>
            <a:off x="4459472" y="4295774"/>
            <a:ext cx="2598170" cy="737632"/>
            <a:chOff x="4458660" y="4829487"/>
            <a:chExt cx="2599209" cy="737632"/>
          </a:xfrm>
        </p:grpSpPr>
        <p:sp>
          <p:nvSpPr>
            <p:cNvPr id="303" name="Shape 303"/>
            <p:cNvSpPr txBox="1"/>
            <p:nvPr/>
          </p:nvSpPr>
          <p:spPr>
            <a:xfrm>
              <a:off x="4458660" y="5032687"/>
              <a:ext cx="6482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800" baseline="-250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</a:p>
          </p:txBody>
        </p:sp>
        <p:cxnSp>
          <p:nvCxnSpPr>
            <p:cNvPr id="304" name="Shape 304"/>
            <p:cNvCxnSpPr/>
            <p:nvPr/>
          </p:nvCxnSpPr>
          <p:spPr>
            <a:xfrm>
              <a:off x="4563435" y="5077137"/>
              <a:ext cx="177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05" name="Shape 305"/>
            <p:cNvSpPr txBox="1"/>
            <p:nvPr/>
          </p:nvSpPr>
          <p:spPr>
            <a:xfrm>
              <a:off x="5334960" y="4829487"/>
              <a:ext cx="890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8063.6</a:t>
              </a:r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5449260" y="5197787"/>
              <a:ext cx="7712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1511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6239655" y="4961942"/>
              <a:ext cx="8182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Calibri"/>
                  <a:ea typeface="Calibri"/>
                  <a:cs typeface="Calibri"/>
                  <a:sym typeface="Calibri"/>
                </a:rPr>
                <a:t>=  </a:t>
              </a:r>
              <a:r>
                <a:rPr lang="en-US" sz="1800" b="1">
                  <a:solidFill>
                    <a:srgbClr val="FFFF66"/>
                  </a:solidFill>
                  <a:latin typeface="Calibri"/>
                  <a:ea typeface="Calibri"/>
                  <a:cs typeface="Calibri"/>
                  <a:sym typeface="Calibri"/>
                </a:rPr>
                <a:t>4.99</a:t>
              </a:r>
            </a:p>
          </p:txBody>
        </p:sp>
        <p:cxnSp>
          <p:nvCxnSpPr>
            <p:cNvPr id="308" name="Shape 308"/>
            <p:cNvCxnSpPr/>
            <p:nvPr/>
          </p:nvCxnSpPr>
          <p:spPr>
            <a:xfrm>
              <a:off x="5399308" y="5202348"/>
              <a:ext cx="756812" cy="0"/>
            </a:xfrm>
            <a:prstGeom prst="straightConnector1">
              <a:avLst/>
            </a:prstGeom>
            <a:noFill/>
            <a:ln w="28575" cap="flat" cmpd="sng">
              <a:solidFill>
                <a:srgbClr val="FFFF66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309" name="Shape 309"/>
          <p:cNvSpPr/>
          <p:nvPr/>
        </p:nvSpPr>
        <p:spPr>
          <a:xfrm>
            <a:off x="1089025" y="3905250"/>
            <a:ext cx="88900" cy="88900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Shape 310"/>
          <p:cNvCxnSpPr/>
          <p:nvPr/>
        </p:nvCxnSpPr>
        <p:spPr>
          <a:xfrm rot="-5400000" flipH="1">
            <a:off x="219874" y="2942425"/>
            <a:ext cx="1089000" cy="7350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311" name="Shape 311"/>
          <p:cNvSpPr txBox="1"/>
          <p:nvPr/>
        </p:nvSpPr>
        <p:spPr>
          <a:xfrm>
            <a:off x="260431" y="2530732"/>
            <a:ext cx="2189409" cy="30777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center: (5.18, 8.36)</a:t>
            </a:r>
          </a:p>
        </p:txBody>
      </p:sp>
      <p:sp>
        <p:nvSpPr>
          <p:cNvPr id="312" name="Shape 312"/>
          <p:cNvSpPr/>
          <p:nvPr/>
        </p:nvSpPr>
        <p:spPr>
          <a:xfrm>
            <a:off x="1038225" y="4019550"/>
            <a:ext cx="88900" cy="88900"/>
          </a:xfrm>
          <a:prstGeom prst="ellipse">
            <a:avLst/>
          </a:prstGeom>
          <a:solidFill>
            <a:srgbClr val="953734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Shape 313"/>
          <p:cNvCxnSpPr>
            <a:endCxn id="312" idx="4"/>
          </p:cNvCxnSpPr>
          <p:nvPr/>
        </p:nvCxnSpPr>
        <p:spPr>
          <a:xfrm rot="5400000" flipH="1">
            <a:off x="679475" y="4511650"/>
            <a:ext cx="1441500" cy="6351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314" name="Shape 314"/>
          <p:cNvSpPr txBox="1"/>
          <p:nvPr/>
        </p:nvSpPr>
        <p:spPr>
          <a:xfrm>
            <a:off x="265305" y="5454910"/>
            <a:ext cx="1711841" cy="523219"/>
          </a:xfrm>
          <a:prstGeom prst="rect">
            <a:avLst/>
          </a:prstGeom>
          <a:solidFill>
            <a:srgbClr val="953734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weighed mean center: (4.99, 7.89)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2449191" y="4911182"/>
            <a:ext cx="1605515" cy="954106"/>
          </a:xfrm>
          <a:prstGeom prst="rect">
            <a:avLst/>
          </a:prstGeom>
          <a:solidFill>
            <a:srgbClr val="953734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WMC is pulled </a:t>
            </a:r>
            <a:r>
              <a:rPr lang="en-US" sz="1400" b="1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 and to the left </a:t>
            </a:r>
            <a:r>
              <a:rPr lang="en-US" sz="1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case: why?</a:t>
            </a:r>
          </a:p>
        </p:txBody>
      </p:sp>
      <p:sp>
        <p:nvSpPr>
          <p:cNvPr id="316" name="Shape 316"/>
          <p:cNvSpPr/>
          <p:nvPr/>
        </p:nvSpPr>
        <p:spPr>
          <a:xfrm>
            <a:off x="3390900" y="5643562"/>
            <a:ext cx="206374" cy="206374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3140075" y="6156325"/>
            <a:ext cx="206374" cy="206374"/>
          </a:xfrm>
          <a:prstGeom prst="ellipse">
            <a:avLst/>
          </a:prstGeom>
          <a:solidFill>
            <a:srgbClr val="953734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Shape 318"/>
          <p:cNvCxnSpPr/>
          <p:nvPr/>
        </p:nvCxnSpPr>
        <p:spPr>
          <a:xfrm rot="5400000">
            <a:off x="3224249" y="5953188"/>
            <a:ext cx="282600" cy="12690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19" name="Shape 319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Weighted Mean Center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3484255" y="1494945"/>
            <a:ext cx="3742370" cy="11726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636"/>
            <a:ext cx="9144000" cy="638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609600" y="292234"/>
            <a:ext cx="766036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How is describing spatial data different?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38200" y="957150"/>
            <a:ext cx="7696199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Frequency distributions describe the attribute characteristics (the </a:t>
            </a:r>
            <a:r>
              <a:rPr lang="en-US" sz="2800" i="1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what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 or </a:t>
            </a:r>
            <a:r>
              <a:rPr lang="en-US" sz="2800" i="1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how much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) of a data set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Spatial distributions describe the locational characteristics (the </a:t>
            </a:r>
            <a:r>
              <a:rPr lang="en-US" sz="2800" i="1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where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) of a data set</a:t>
            </a:r>
          </a:p>
        </p:txBody>
      </p:sp>
      <p:pic>
        <p:nvPicPr>
          <p:cNvPr id="99" name="Shape 99" descr="http://www.esri.com/news/arcuser/0405/graphics/crimestat_3_lg.gif"/>
          <p:cNvPicPr preferRelativeResize="0"/>
          <p:nvPr/>
        </p:nvPicPr>
        <p:blipFill rotWithShape="1">
          <a:blip r:embed="rId3">
            <a:alphaModFix/>
          </a:blip>
          <a:srcRect t="16765"/>
          <a:stretch/>
        </p:blipFill>
        <p:spPr>
          <a:xfrm>
            <a:off x="4114800" y="3316575"/>
            <a:ext cx="4724401" cy="328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Centroid</a:t>
            </a:r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111624"/>
            <a:ext cx="8229600" cy="50146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rgbClr val="FFFF66"/>
                </a:solidFill>
              </a:rPr>
              <a:t>Often calculated as the mean center of all </a:t>
            </a:r>
            <a:r>
              <a:rPr lang="en-US" i="1" dirty="0" smtClean="0">
                <a:solidFill>
                  <a:srgbClr val="FFFF66"/>
                </a:solidFill>
              </a:rPr>
              <a:t>vertices</a:t>
            </a:r>
            <a:r>
              <a:rPr lang="en-US" dirty="0" smtClean="0">
                <a:solidFill>
                  <a:srgbClr val="FFFF66"/>
                </a:solidFill>
              </a:rPr>
              <a:t> of the polygon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5" name="Shape 319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Polygon Centroid</a:t>
            </a:r>
            <a:endParaRPr lang="en-US"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890688" y="2662517"/>
            <a:ext cx="4285129" cy="3039036"/>
          </a:xfrm>
          <a:custGeom>
            <a:avLst/>
            <a:gdLst>
              <a:gd name="connsiteX0" fmla="*/ 331694 w 4285129"/>
              <a:gd name="connsiteY0" fmla="*/ 322730 h 3039036"/>
              <a:gd name="connsiteX1" fmla="*/ 1846729 w 4285129"/>
              <a:gd name="connsiteY1" fmla="*/ 0 h 3039036"/>
              <a:gd name="connsiteX2" fmla="*/ 3514164 w 4285129"/>
              <a:gd name="connsiteY2" fmla="*/ 322730 h 3039036"/>
              <a:gd name="connsiteX3" fmla="*/ 4285129 w 4285129"/>
              <a:gd name="connsiteY3" fmla="*/ 1425389 h 3039036"/>
              <a:gd name="connsiteX4" fmla="*/ 2223247 w 4285129"/>
              <a:gd name="connsiteY4" fmla="*/ 3039036 h 3039036"/>
              <a:gd name="connsiteX5" fmla="*/ 0 w 4285129"/>
              <a:gd name="connsiteY5" fmla="*/ 1264024 h 3039036"/>
              <a:gd name="connsiteX6" fmla="*/ 331694 w 4285129"/>
              <a:gd name="connsiteY6" fmla="*/ 322730 h 303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5129" h="3039036">
                <a:moveTo>
                  <a:pt x="331694" y="322730"/>
                </a:moveTo>
                <a:lnTo>
                  <a:pt x="1846729" y="0"/>
                </a:lnTo>
                <a:lnTo>
                  <a:pt x="3514164" y="322730"/>
                </a:lnTo>
                <a:lnTo>
                  <a:pt x="4285129" y="1425389"/>
                </a:lnTo>
                <a:lnTo>
                  <a:pt x="2223247" y="3039036"/>
                </a:lnTo>
                <a:lnTo>
                  <a:pt x="0" y="1264024"/>
                </a:lnTo>
                <a:lnTo>
                  <a:pt x="331694" y="32273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>
          <a:xfrm>
            <a:off x="3801040" y="3792070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4096878" y="2913523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5602951" y="258183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7306235" y="290456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8014453" y="3989295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5970496" y="555812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38934" y="3896671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(1,4)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55151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(2,6)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85341" y="2330825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(4,7)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19260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(7,6)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00898" y="3942982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(9,3)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90133" y="5606149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(5,0)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9913" y="4616292"/>
                <a:ext cx="4820679" cy="93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1+2+4+5+7+9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3" y="4616292"/>
                <a:ext cx="4820679" cy="931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0945" y="5620342"/>
                <a:ext cx="480304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0+3+4+6+6+7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5" y="5620342"/>
                <a:ext cx="4803046" cy="925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605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Centroid</a:t>
            </a:r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111624"/>
            <a:ext cx="8229600" cy="50146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rgbClr val="FFFF66"/>
                </a:solidFill>
              </a:rPr>
              <a:t>Often calculated as the mean center of all </a:t>
            </a:r>
            <a:r>
              <a:rPr lang="en-US" i="1" dirty="0" smtClean="0">
                <a:solidFill>
                  <a:srgbClr val="FFFF66"/>
                </a:solidFill>
              </a:rPr>
              <a:t>vertices</a:t>
            </a:r>
            <a:r>
              <a:rPr lang="en-US" dirty="0" smtClean="0">
                <a:solidFill>
                  <a:srgbClr val="FFFF66"/>
                </a:solidFill>
              </a:rPr>
              <a:t> of the polygon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5" name="Shape 319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Polygon Centroid</a:t>
            </a:r>
            <a:endParaRPr lang="en-US"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890688" y="2662517"/>
            <a:ext cx="4285129" cy="3039036"/>
          </a:xfrm>
          <a:custGeom>
            <a:avLst/>
            <a:gdLst>
              <a:gd name="connsiteX0" fmla="*/ 331694 w 4285129"/>
              <a:gd name="connsiteY0" fmla="*/ 322730 h 3039036"/>
              <a:gd name="connsiteX1" fmla="*/ 1846729 w 4285129"/>
              <a:gd name="connsiteY1" fmla="*/ 0 h 3039036"/>
              <a:gd name="connsiteX2" fmla="*/ 3514164 w 4285129"/>
              <a:gd name="connsiteY2" fmla="*/ 322730 h 3039036"/>
              <a:gd name="connsiteX3" fmla="*/ 4285129 w 4285129"/>
              <a:gd name="connsiteY3" fmla="*/ 1425389 h 3039036"/>
              <a:gd name="connsiteX4" fmla="*/ 2223247 w 4285129"/>
              <a:gd name="connsiteY4" fmla="*/ 3039036 h 3039036"/>
              <a:gd name="connsiteX5" fmla="*/ 0 w 4285129"/>
              <a:gd name="connsiteY5" fmla="*/ 1264024 h 3039036"/>
              <a:gd name="connsiteX6" fmla="*/ 331694 w 4285129"/>
              <a:gd name="connsiteY6" fmla="*/ 322730 h 303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5129" h="3039036">
                <a:moveTo>
                  <a:pt x="331694" y="322730"/>
                </a:moveTo>
                <a:lnTo>
                  <a:pt x="1846729" y="0"/>
                </a:lnTo>
                <a:lnTo>
                  <a:pt x="3514164" y="322730"/>
                </a:lnTo>
                <a:lnTo>
                  <a:pt x="4285129" y="1425389"/>
                </a:lnTo>
                <a:lnTo>
                  <a:pt x="2223247" y="3039036"/>
                </a:lnTo>
                <a:lnTo>
                  <a:pt x="0" y="1264024"/>
                </a:lnTo>
                <a:lnTo>
                  <a:pt x="331694" y="32273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>
          <a:xfrm>
            <a:off x="3801040" y="3792070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4096878" y="2913523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5602951" y="258183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7306235" y="290456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8014453" y="3989295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5970496" y="555812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38934" y="3896671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(1,4)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55151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(2,6)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85341" y="2330825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(4,7)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19260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(7,6)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00898" y="3942982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(9,3)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90133" y="5606149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(5,0)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9913" y="4616292"/>
                <a:ext cx="16903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4.67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3" y="4616292"/>
                <a:ext cx="169033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0945" y="5620342"/>
                <a:ext cx="16727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4.33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5" y="5620342"/>
                <a:ext cx="167270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Multiply 22"/>
          <p:cNvSpPr/>
          <p:nvPr/>
        </p:nvSpPr>
        <p:spPr>
          <a:xfrm>
            <a:off x="5782235" y="3687762"/>
            <a:ext cx="331709" cy="319457"/>
          </a:xfrm>
          <a:prstGeom prst="mathMultiply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24940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533400" y="380998"/>
            <a:ext cx="7924799" cy="550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Try it out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Download the tornado points </a:t>
            </a:r>
            <a:r>
              <a:rPr lang="en-US" sz="2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data (in data folder on GitHub)</a:t>
            </a:r>
            <a:endParaRPr lang="en-US" sz="2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 Excel (or R) to calculate the mean center of all counties, using CLONG and CLAT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Calculate weighted mean center based on # of </a:t>
            </a:r>
            <a:r>
              <a:rPr lang="en-US" sz="2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injuries (calculate numerator </a:t>
            </a:r>
            <a:r>
              <a:rPr lang="en-US" sz="280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and denominator) </a:t>
            </a:r>
            <a:endParaRPr lang="en-US" sz="2800" dirty="0" smtClean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endParaRPr lang="en-US" sz="2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320"/>
          <p:cNvSpPr txBox="1"/>
          <p:nvPr/>
        </p:nvSpPr>
        <p:spPr>
          <a:xfrm>
            <a:off x="2381597" y="4444334"/>
            <a:ext cx="3742370" cy="11726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Shape 3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541400"/>
            <a:ext cx="32862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533400" y="380998"/>
            <a:ext cx="353141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distance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762000" y="914400"/>
            <a:ext cx="422718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Equivalent to standard deviation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9275" y="1216564"/>
            <a:ext cx="2960700" cy="30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/>
        </p:nvSpPr>
        <p:spPr>
          <a:xfrm>
            <a:off x="5376421" y="729725"/>
            <a:ext cx="3182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Remember Pythagoras?</a:t>
            </a:r>
          </a:p>
        </p:txBody>
      </p:sp>
      <p:sp>
        <p:nvSpPr>
          <p:cNvPr id="345" name="Shape 345"/>
          <p:cNvSpPr/>
          <p:nvPr/>
        </p:nvSpPr>
        <p:spPr>
          <a:xfrm>
            <a:off x="533400" y="5115900"/>
            <a:ext cx="4217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 baseline="30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= (x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– 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200" baseline="30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+ (y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– y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200" baseline="30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533387" y="3808075"/>
            <a:ext cx="38862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would you calculate the distance (d) from point A to point B?</a:t>
            </a:r>
          </a:p>
        </p:txBody>
      </p:sp>
      <p:sp>
        <p:nvSpPr>
          <p:cNvPr id="347" name="Shape 347"/>
          <p:cNvSpPr/>
          <p:nvPr/>
        </p:nvSpPr>
        <p:spPr>
          <a:xfrm>
            <a:off x="3894850" y="2851625"/>
            <a:ext cx="2241600" cy="966900"/>
          </a:xfrm>
          <a:prstGeom prst="wedgeRoundRectCallout">
            <a:avLst>
              <a:gd name="adj1" fmla="val 79015"/>
              <a:gd name="adj2" fmla="val -49904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Looks </a:t>
            </a:r>
            <a:r>
              <a:rPr lang="en-US" sz="2400" b="1" i="1"/>
              <a:t>all right </a:t>
            </a:r>
            <a:r>
              <a:rPr lang="en-US" sz="2400"/>
              <a:t>to 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641" y="3495187"/>
            <a:ext cx="3705900" cy="12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/>
          <p:nvPr/>
        </p:nvSpPr>
        <p:spPr>
          <a:xfrm>
            <a:off x="2819400" y="5715000"/>
            <a:ext cx="533399" cy="342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533400" y="380998"/>
            <a:ext cx="761477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distance: the average distance</a:t>
            </a:r>
          </a:p>
        </p:txBody>
      </p:sp>
      <p:pic>
        <p:nvPicPr>
          <p:cNvPr id="356" name="Shape 356" descr="sd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5744" y="1143000"/>
            <a:ext cx="2846387" cy="20838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57" name="Shape 357" descr="sd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57800" y="2090738"/>
            <a:ext cx="2663824" cy="37258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58" name="Shape 358"/>
          <p:cNvSpPr txBox="1"/>
          <p:nvPr/>
        </p:nvSpPr>
        <p:spPr>
          <a:xfrm>
            <a:off x="1523031" y="4908150"/>
            <a:ext cx="3250200" cy="12231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greater the s.d., the greater the dispersion of the points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/>
        </p:nvSpPr>
        <p:spPr>
          <a:xfrm>
            <a:off x="533400" y="380998"/>
            <a:ext cx="8001000" cy="50976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62" t="-1671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/>
        </p:nvSpPr>
        <p:spPr>
          <a:xfrm>
            <a:off x="533400" y="380998"/>
            <a:ext cx="8001000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deviational </a:t>
            </a:r>
            <a:r>
              <a:rPr lang="en-US" sz="3600" b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ellipse</a:t>
            </a:r>
            <a:endParaRPr sz="3600" b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 each standard deviation to create a right angle, then draw an ellipse around it.</a:t>
            </a:r>
          </a:p>
        </p:txBody>
      </p:sp>
      <p:pic>
        <p:nvPicPr>
          <p:cNvPr id="371" name="Shape 371" descr="http://www.umesc.usgs.gov/management/dss/landscape_tools/landscape_tools_4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3505200"/>
            <a:ext cx="5135125" cy="247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533400" y="380998"/>
            <a:ext cx="830579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deviational ellipse</a:t>
            </a:r>
          </a:p>
          <a:p>
            <a:pPr lvl="0">
              <a:buSzPct val="25000"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Used to calculate “activity spaces” and other spatial distributions</a:t>
            </a:r>
          </a:p>
        </p:txBody>
      </p:sp>
      <p:pic>
        <p:nvPicPr>
          <p:cNvPr id="1026" name="Picture 2" descr="Image result for standard deviation ellipse activity sp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8" y="2136466"/>
            <a:ext cx="6169874" cy="44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974541" y="5758062"/>
            <a:ext cx="1927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1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Hirsch, Winters, Clarke, and McKay (2014). </a:t>
            </a:r>
            <a:r>
              <a:rPr lang="en-US" sz="1200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International Journal of Health </a:t>
            </a:r>
            <a:r>
              <a:rPr lang="en-US" sz="1200" i="1" dirty="0" err="1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Geographics</a:t>
            </a:r>
            <a:endParaRPr lang="en-US" sz="1200" i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506505" y="533400"/>
            <a:ext cx="4343399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ArcGIS </a:t>
            </a:r>
            <a:r>
              <a:rPr lang="en-US" sz="36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has a function to calculate standard deviation ellipses.</a:t>
            </a:r>
          </a:p>
        </p:txBody>
      </p:sp>
      <p:pic>
        <p:nvPicPr>
          <p:cNvPr id="385" name="Shape 3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2810" y="533400"/>
            <a:ext cx="3762907" cy="60187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3612776" y="2294965"/>
            <a:ext cx="2294965" cy="23397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04800" y="292234"/>
            <a:ext cx="715383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Point pattern analysis: 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04800" y="802340"/>
            <a:ext cx="784859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Methods to analyze the distribution of points and values over a surface</a:t>
            </a:r>
          </a:p>
        </p:txBody>
      </p:sp>
      <p:pic>
        <p:nvPicPr>
          <p:cNvPr id="114" name="Shape 114" descr="https://www.e-education.psu.edu/geog586/sites/www.e-education.psu.edu.geog586/files/image/L04_redwoodsKDEjustRight.png"/>
          <p:cNvPicPr preferRelativeResize="0"/>
          <p:nvPr/>
        </p:nvPicPr>
        <p:blipFill rotWithShape="1">
          <a:blip r:embed="rId3">
            <a:alphaModFix/>
          </a:blip>
          <a:srcRect l="12048" t="3728" r="768" b="15437"/>
          <a:stretch/>
        </p:blipFill>
        <p:spPr>
          <a:xfrm>
            <a:off x="2250141" y="2366683"/>
            <a:ext cx="5656729" cy="417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152400" y="26275"/>
            <a:ext cx="65445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Nearest neighbor index (NNI)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</a:p>
        </p:txBody>
      </p:sp>
      <p:pic>
        <p:nvPicPr>
          <p:cNvPr id="99" name="Shape 99" descr="Regular Distribution of Poi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0444" y="3703264"/>
            <a:ext cx="2656954" cy="16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 descr="Random Distribution of Poin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3703264"/>
            <a:ext cx="2677192" cy="17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Clustered Distribution of Point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4432" y="3687992"/>
            <a:ext cx="2680968" cy="17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62222" y="914400"/>
            <a:ext cx="81533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does the average distance to the nearest </a:t>
            </a:r>
            <a:b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neighbor compare to the distance we would expect with a random distribution? 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62222" y="5562600"/>
            <a:ext cx="3096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R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37202" y="5562600"/>
            <a:ext cx="16389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Random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715498" y="5599700"/>
            <a:ext cx="1713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Dispersed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868503" y="5599721"/>
            <a:ext cx="141282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Clustered</a:t>
            </a:r>
          </a:p>
        </p:txBody>
      </p:sp>
    </p:spTree>
    <p:extLst>
      <p:ext uri="{BB962C8B-B14F-4D97-AF65-F5344CB8AC3E}">
        <p14:creationId xmlns:p14="http://schemas.microsoft.com/office/powerpoint/2010/main" val="41473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53027" y="76200"/>
            <a:ext cx="70620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Nearest Neighbor Index (NNI)</a:t>
            </a:r>
          </a:p>
        </p:txBody>
      </p:sp>
      <p:pic>
        <p:nvPicPr>
          <p:cNvPr id="113" name="Shape 113" descr="Regular Distribution of Poi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0444" y="4998664"/>
            <a:ext cx="2656954" cy="16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 descr="Random Distribution of Poin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4998664"/>
            <a:ext cx="2677192" cy="17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 descr="Clustered Distribution of Point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4432" y="4983392"/>
            <a:ext cx="2680968" cy="170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4800" y="1239800"/>
            <a:ext cx="27348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Shape 117"/>
          <p:cNvCxnSpPr/>
          <p:nvPr/>
        </p:nvCxnSpPr>
        <p:spPr>
          <a:xfrm rot="10800000">
            <a:off x="3429000" y="1524000"/>
            <a:ext cx="4953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3927557" y="1140766"/>
            <a:ext cx="28542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Average NN distance</a:t>
            </a:r>
          </a:p>
        </p:txBody>
      </p:sp>
      <p:cxnSp>
        <p:nvCxnSpPr>
          <p:cNvPr id="119" name="Shape 119"/>
          <p:cNvCxnSpPr/>
          <p:nvPr/>
        </p:nvCxnSpPr>
        <p:spPr>
          <a:xfrm rot="10800000">
            <a:off x="3429000" y="2055167"/>
            <a:ext cx="4953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0" name="Shape 120"/>
          <p:cNvSpPr txBox="1"/>
          <p:nvPr/>
        </p:nvSpPr>
        <p:spPr>
          <a:xfrm>
            <a:off x="3927557" y="1824334"/>
            <a:ext cx="5212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Average NN distance for random points</a:t>
            </a:r>
          </a:p>
        </p:txBody>
      </p:sp>
      <p:cxnSp>
        <p:nvCxnSpPr>
          <p:cNvPr id="121" name="Shape 121"/>
          <p:cNvCxnSpPr/>
          <p:nvPr/>
        </p:nvCxnSpPr>
        <p:spPr>
          <a:xfrm>
            <a:off x="2609025" y="3156175"/>
            <a:ext cx="401100" cy="272700"/>
          </a:xfrm>
          <a:prstGeom prst="straightConnector1">
            <a:avLst/>
          </a:prstGeom>
          <a:noFill/>
          <a:ln w="12700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2" name="Shape 122"/>
          <p:cNvSpPr txBox="1"/>
          <p:nvPr/>
        </p:nvSpPr>
        <p:spPr>
          <a:xfrm>
            <a:off x="-4068" y="2751587"/>
            <a:ext cx="4637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Sum of distances to NN/# of points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7215150" y="3145950"/>
            <a:ext cx="737400" cy="430200"/>
          </a:xfrm>
          <a:prstGeom prst="straightConnector1">
            <a:avLst/>
          </a:prstGeom>
          <a:noFill/>
          <a:ln w="12700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4" name="Shape 124"/>
          <p:cNvSpPr txBox="1"/>
          <p:nvPr/>
        </p:nvSpPr>
        <p:spPr>
          <a:xfrm>
            <a:off x="4082539" y="2730653"/>
            <a:ext cx="4949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Total study area divided by # of points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71306" y="3505896"/>
            <a:ext cx="4475007" cy="107234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404696" y="3387830"/>
            <a:ext cx="3207899" cy="154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211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52400" y="26275"/>
            <a:ext cx="74037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Nearest neighbor index (NNI)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</a:p>
        </p:txBody>
      </p:sp>
      <p:pic>
        <p:nvPicPr>
          <p:cNvPr id="133" name="Shape 133" descr="Regular Distribution of Poi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0444" y="5010332"/>
            <a:ext cx="2656954" cy="16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 descr="Random Distribution of Poin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5010332"/>
            <a:ext cx="2677192" cy="17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 descr="Clustered Distribution of Point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4432" y="4995060"/>
            <a:ext cx="2680968" cy="17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62222" y="914400"/>
            <a:ext cx="81533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would an NNI of 1 mean?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&gt;1?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&lt;1? 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2971800"/>
            <a:ext cx="3422755" cy="152597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247404" y="2826848"/>
            <a:ext cx="4190999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There’s also a significance test for NNI.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won’t talk about it here.</a:t>
            </a:r>
          </a:p>
        </p:txBody>
      </p:sp>
    </p:spTree>
    <p:extLst>
      <p:ext uri="{BB962C8B-B14F-4D97-AF65-F5344CB8AC3E}">
        <p14:creationId xmlns:p14="http://schemas.microsoft.com/office/powerpoint/2010/main" val="219980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657100" y="465520"/>
            <a:ext cx="778681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Ripley’s K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show evidence of clusters at particular scales</a:t>
            </a:r>
            <a:endParaRPr lang="en-US"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5638801" y="2130623"/>
            <a:ext cx="2743199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Are there clusters?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At what scale do these clusters emerge?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46" name="Shape 146"/>
          <p:cNvCxnSpPr/>
          <p:nvPr/>
        </p:nvCxnSpPr>
        <p:spPr>
          <a:xfrm rot="5400000">
            <a:off x="3301205" y="3344050"/>
            <a:ext cx="76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147" name="Shape 147"/>
          <p:cNvCxnSpPr/>
          <p:nvPr/>
        </p:nvCxnSpPr>
        <p:spPr>
          <a:xfrm rot="5400000">
            <a:off x="3987005" y="3420250"/>
            <a:ext cx="76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148" name="Shape 148"/>
          <p:cNvCxnSpPr/>
          <p:nvPr/>
        </p:nvCxnSpPr>
        <p:spPr>
          <a:xfrm rot="5400000">
            <a:off x="2616155" y="1944699"/>
            <a:ext cx="1419300" cy="13224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9" name="Shape 149"/>
          <p:cNvSpPr txBox="1"/>
          <p:nvPr/>
        </p:nvSpPr>
        <p:spPr>
          <a:xfrm rot="-5400000">
            <a:off x="-423861" y="4758512"/>
            <a:ext cx="1736724" cy="584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dispersed</a:t>
            </a:r>
          </a:p>
        </p:txBody>
      </p:sp>
      <p:cxnSp>
        <p:nvCxnSpPr>
          <p:cNvPr id="150" name="Shape 150"/>
          <p:cNvCxnSpPr/>
          <p:nvPr/>
        </p:nvCxnSpPr>
        <p:spPr>
          <a:xfrm rot="-5400000">
            <a:off x="3415507" y="5896749"/>
            <a:ext cx="228600" cy="3174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1" name="Shape 151"/>
          <p:cNvSpPr txBox="1"/>
          <p:nvPr/>
        </p:nvSpPr>
        <p:spPr>
          <a:xfrm rot="-5400000">
            <a:off x="-363538" y="2742387"/>
            <a:ext cx="1666875" cy="58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clustered</a:t>
            </a:r>
          </a:p>
        </p:txBody>
      </p:sp>
      <p:pic>
        <p:nvPicPr>
          <p:cNvPr id="152" name="Shape 152" descr="IMG_0001.jpg"/>
          <p:cNvPicPr preferRelativeResize="0"/>
          <p:nvPr/>
        </p:nvPicPr>
        <p:blipFill rotWithShape="1">
          <a:blip r:embed="rId3">
            <a:alphaModFix/>
          </a:blip>
          <a:srcRect l="14386" t="46944" r="56142" b="11800"/>
          <a:stretch/>
        </p:blipFill>
        <p:spPr>
          <a:xfrm>
            <a:off x="762000" y="1960198"/>
            <a:ext cx="4267199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06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304800" y="292234"/>
            <a:ext cx="576430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</a:t>
            </a:r>
            <a:r>
              <a:rPr lang="en-US" sz="36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Quotient (LQ)</a:t>
            </a:r>
            <a:endParaRPr lang="en-US"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Shape 121" descr="tornadoes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800" y="1447800"/>
            <a:ext cx="3695699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4495800" y="4715469"/>
            <a:ext cx="4267199" cy="923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all tornadoes in the five-state area, which state has a disproportionate number of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tornadoes?</a:t>
            </a:r>
          </a:p>
        </p:txBody>
      </p:sp>
      <p:sp>
        <p:nvSpPr>
          <p:cNvPr id="123" name="Shape 123"/>
          <p:cNvSpPr/>
          <p:nvPr/>
        </p:nvSpPr>
        <p:spPr>
          <a:xfrm>
            <a:off x="304800" y="2420471"/>
            <a:ext cx="3962399" cy="33051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LQ compares the distribution of an subset activity relative to a standard (all activities)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It compares actual data to the rates expected if counts were </a:t>
            </a:r>
            <a:r>
              <a:rPr lang="en-US" sz="24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evenly distributed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04800" y="1447800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Analyzes distribution of categorical/ordinal data </a:t>
            </a:r>
            <a:endParaRPr lang="en-US" sz="24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562600" y="1581150"/>
            <a:ext cx="3581399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tornadoes: 207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severe tornadoes: 41</a:t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Rate of severe tornadoes: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41/207=</a:t>
            </a:r>
            <a:r>
              <a:rPr lang="en-US" sz="2400" b="1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19.8%</a:t>
            </a: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Shape 132" descr="tornadoes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81150"/>
            <a:ext cx="5029199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867</Words>
  <Application>Microsoft Office PowerPoint</Application>
  <PresentationFormat>On-screen Show (4:3)</PresentationFormat>
  <Paragraphs>221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Gill Sans MT</vt:lpstr>
      <vt:lpstr>Noto Sans Symbols</vt:lpstr>
      <vt:lpstr>Times New Roman</vt:lpstr>
      <vt:lpstr>Office Theme</vt:lpstr>
      <vt:lpstr>Describing spatial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Centroid</vt:lpstr>
      <vt:lpstr>Centroid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Describing spatial data</dc:title>
  <dc:creator>Gerald Shannon</dc:creator>
  <cp:lastModifiedBy>Jerry Shannon</cp:lastModifiedBy>
  <cp:revision>12</cp:revision>
  <dcterms:modified xsi:type="dcterms:W3CDTF">2018-09-14T14:37:39Z</dcterms:modified>
</cp:coreProperties>
</file>