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0" r:id="rId9"/>
    <p:sldId id="261" r:id="rId10"/>
    <p:sldId id="262" r:id="rId11"/>
    <p:sldId id="263" r:id="rId12"/>
    <p:sldId id="264" r:id="rId13"/>
    <p:sldId id="286" r:id="rId14"/>
    <p:sldId id="265" r:id="rId15"/>
    <p:sldId id="272" r:id="rId16"/>
    <p:sldId id="275" r:id="rId17"/>
    <p:sldId id="276" r:id="rId18"/>
    <p:sldId id="277" r:id="rId19"/>
    <p:sldId id="278" r:id="rId20"/>
    <p:sldId id="295" r:id="rId21"/>
    <p:sldId id="29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7" r:id="rId30"/>
    <p:sldId id="298" r:id="rId3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242CA-A522-4CF4-B5FD-016350E6F431}">
  <a:tblStyle styleId="{9DF242CA-A522-4CF4-B5FD-016350E6F43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1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3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70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0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77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solr.bccampus.ca:8001/bcc/file/02af611a-f59d-5cca-7542-11698bf41f3d/1/GEOG216CG_COURSE_20070311171445.zip/COURSE_5082303_M/my_files/lectures_weekly/wk5_desc_spatial/images/mean_cent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41" y="380998"/>
            <a:ext cx="8296957" cy="64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5121" y="1828800"/>
            <a:ext cx="5486399" cy="990599"/>
          </a:xfrm>
          <a:prstGeom prst="rect">
            <a:avLst/>
          </a:prstGeom>
          <a:solidFill>
            <a:srgbClr val="262626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Describing spatial 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9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39" name="Shape 139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562600" y="121920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1" u="sng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Minnesota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64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10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10/64=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15.6%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47" name="Shape 147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7894" y="3248585"/>
            <a:ext cx="4038600" cy="328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31412" y="1129553"/>
            <a:ext cx="5351954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b="0" i="0" u="none" strike="noStrike" cap="none" baseline="-25000" dirty="0">
              <a:solidFill>
                <a:srgbClr val="FFFF66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FFFF66"/>
              </a:solidFill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4000" dirty="0"/>
              <a:t>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b="1" i="1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FF66"/>
              </a:buClr>
              <a:buSzPct val="25000"/>
            </a:pPr>
            <a:r>
              <a:rPr lang="en-US" sz="3200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200" dirty="0">
                <a:solidFill>
                  <a:srgbClr val="FFFF66"/>
                </a:solidFill>
              </a:rPr>
              <a:t> 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sz="3200" baseline="-25000" dirty="0">
              <a:solidFill>
                <a:srgbClr val="FFFF66"/>
              </a:solidFill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rgbClr val="FFFF66"/>
              </a:solidFill>
              <a:sym typeface="Calibri"/>
            </a:endParaRPr>
          </a:p>
          <a:p>
            <a:pPr lvl="0">
              <a:spcBef>
                <a:spcPts val="480"/>
              </a:spcBef>
              <a:buClr>
                <a:srgbClr val="FFFF66"/>
              </a:buClr>
              <a:buSzPct val="25000"/>
            </a:pPr>
            <a:r>
              <a:rPr lang="en-US" sz="3200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600" dirty="0"/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sz="32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region</a:t>
            </a:r>
            <a:endParaRPr lang="en-US" sz="32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Find the LQ for Iowa and South Dakota. (Regional rate = 19.8%)</a:t>
            </a:r>
            <a:b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3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2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2671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if LQ &gt;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is a disproportionately high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LQ &lt;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is a disproportionately low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</a:t>
            </a: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subregion’s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rate is equal to that of the region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95232" y="1351428"/>
          <a:ext cx="3606800" cy="3265550"/>
        </p:xfrm>
        <a:graphic>
          <a:graphicData uri="http://schemas.openxmlformats.org/drawingml/2006/table">
            <a:tbl>
              <a:tblPr>
                <a:noFill/>
                <a:tableStyleId>{9DF242CA-A522-4CF4-B5FD-016350E6F431}</a:tableStyleId>
              </a:tblPr>
              <a:tblGrid>
                <a:gridCol w="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severe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0.156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8292004" y="1282179"/>
            <a:ext cx="669701" cy="289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1.455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0.788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0.631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350" y="2612350"/>
            <a:ext cx="2748900" cy="3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972050" y="5277116"/>
            <a:ext cx="2189400" cy="307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5757862" y="4465682"/>
            <a:ext cx="1403400" cy="760500"/>
          </a:xfrm>
          <a:prstGeom prst="bentConnector3">
            <a:avLst>
              <a:gd name="adj1" fmla="val -4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29" name="Shape 229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066800" y="951130"/>
            <a:ext cx="7773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Tells you about the middle of the distribution.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241084" y="4443000"/>
            <a:ext cx="91500" cy="90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90822" y="2057400"/>
            <a:ext cx="2332240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5410" y="3305025"/>
            <a:ext cx="2247600" cy="105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pic>
        <p:nvPicPr>
          <p:cNvPr id="264" name="Shape 264" descr="http://www.eurotoyshop.com/Images/Product/BO-34000-H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143000"/>
            <a:ext cx="4865694" cy="3239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91183" y="1295400"/>
            <a:ext cx="301401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center is the balance point,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 of gravity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6052" y="5255053"/>
            <a:ext cx="826053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would happen if each point had a different mass?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-19050" y="1212454"/>
            <a:ext cx="5413375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multiply (</a:t>
            </a:r>
            <a:r>
              <a:rPr lang="en-US" sz="2800" b="0" i="1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each x and y coordinate by the value of the observation before you sum them.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3212" y="513715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078084" y="304800"/>
            <a:ext cx="1616766" cy="5847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(unweighted) mean center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80260" y="4022139"/>
            <a:ext cx="243845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Here, w = the weighting variable.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632" y="1055979"/>
            <a:ext cx="2332240" cy="105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38800" y="2209800"/>
            <a:ext cx="2247667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3440128"/>
            <a:ext cx="3742370" cy="11726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1200" y="4920135"/>
            <a:ext cx="3631315" cy="11726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1" name="Shape 281"/>
          <p:cNvSpPr/>
          <p:nvPr/>
        </p:nvSpPr>
        <p:spPr>
          <a:xfrm>
            <a:off x="2895600" y="3435792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667000" y="4022139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8533" y="4920133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3400" y="5512144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376488" y="2668588"/>
            <a:ext cx="547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Shape 291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2660650"/>
            <a:ext cx="188595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2346325" y="3292475"/>
            <a:ext cx="5972175" cy="877332"/>
            <a:chOff x="2346325" y="3826367"/>
            <a:chExt cx="5972175" cy="877332"/>
          </a:xfrm>
        </p:grpSpPr>
        <p:sp>
          <p:nvSpPr>
            <p:cNvPr id="293" name="Shape 293"/>
            <p:cNvSpPr txBox="1"/>
            <p:nvPr/>
          </p:nvSpPr>
          <p:spPr>
            <a:xfrm>
              <a:off x="2346325" y="4067667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2451100" y="412499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484845" y="3826367"/>
              <a:ext cx="45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</a:rPr>
                <a:t>0.9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*145 + 1.0*147 + 1.1*126 + … 11.3*132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111625" y="4334367"/>
              <a:ext cx="2807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145 + 147 + 126 + … 132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289300" y="4277217"/>
              <a:ext cx="5029200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4526804" y="5213538"/>
            <a:ext cx="1425312" cy="388382"/>
            <a:chOff x="4463646" y="5496326"/>
            <a:chExt cx="1425312" cy="388382"/>
          </a:xfrm>
        </p:grpSpPr>
        <p:sp>
          <p:nvSpPr>
            <p:cNvPr id="299" name="Shape 299"/>
            <p:cNvSpPr txBox="1"/>
            <p:nvPr/>
          </p:nvSpPr>
          <p:spPr>
            <a:xfrm>
              <a:off x="4463646" y="5496326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292321" y="5515376"/>
              <a:ext cx="596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7.89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4543021" y="555347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302" name="Shape 302"/>
          <p:cNvGrpSpPr/>
          <p:nvPr/>
        </p:nvGrpSpPr>
        <p:grpSpPr>
          <a:xfrm>
            <a:off x="4459472" y="4295774"/>
            <a:ext cx="2598170" cy="737632"/>
            <a:chOff x="4458660" y="4829487"/>
            <a:chExt cx="2599209" cy="737632"/>
          </a:xfrm>
        </p:grpSpPr>
        <p:sp>
          <p:nvSpPr>
            <p:cNvPr id="303" name="Shape 303"/>
            <p:cNvSpPr txBox="1"/>
            <p:nvPr/>
          </p:nvSpPr>
          <p:spPr>
            <a:xfrm>
              <a:off x="4458660" y="5032687"/>
              <a:ext cx="64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304" name="Shape 304"/>
            <p:cNvCxnSpPr/>
            <p:nvPr/>
          </p:nvCxnSpPr>
          <p:spPr>
            <a:xfrm>
              <a:off x="4563435" y="5077137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5334960" y="4829487"/>
              <a:ext cx="8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8063.6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5449260" y="5197787"/>
              <a:ext cx="771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1511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39655" y="4961942"/>
              <a:ext cx="818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=  </a:t>
              </a: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4.99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399308" y="5202348"/>
              <a:ext cx="756812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9" name="Shape 309"/>
          <p:cNvSpPr/>
          <p:nvPr/>
        </p:nvSpPr>
        <p:spPr>
          <a:xfrm>
            <a:off x="1089025" y="3905250"/>
            <a:ext cx="88900" cy="88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 rot="-5400000" flipH="1">
            <a:off x="219874" y="2942425"/>
            <a:ext cx="1089000" cy="7350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1" name="Shape 311"/>
          <p:cNvSpPr txBox="1"/>
          <p:nvPr/>
        </p:nvSpPr>
        <p:spPr>
          <a:xfrm>
            <a:off x="260431" y="2530732"/>
            <a:ext cx="2189409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8225" y="4019550"/>
            <a:ext cx="88900" cy="88900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>
            <a:endCxn id="312" idx="4"/>
          </p:cNvCxnSpPr>
          <p:nvPr/>
        </p:nvCxnSpPr>
        <p:spPr>
          <a:xfrm rot="5400000" flipH="1">
            <a:off x="679475" y="4511650"/>
            <a:ext cx="1441500" cy="635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4" name="Shape 314"/>
          <p:cNvSpPr txBox="1"/>
          <p:nvPr/>
        </p:nvSpPr>
        <p:spPr>
          <a:xfrm>
            <a:off x="265305" y="5454910"/>
            <a:ext cx="1711841" cy="523219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weighed mean center: (4.99, 7.89)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449191" y="4911182"/>
            <a:ext cx="1605515" cy="954106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WMC is pulled </a:t>
            </a:r>
            <a:r>
              <a:rPr lang="en-US" sz="1400" b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to the left </a:t>
            </a: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case: why?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0900" y="5643562"/>
            <a:ext cx="206374" cy="206374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40075" y="6156325"/>
            <a:ext cx="206374" cy="206374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rot="5400000">
            <a:off x="3224249" y="5953188"/>
            <a:ext cx="282600" cy="12690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84255" y="1494945"/>
            <a:ext cx="3742370" cy="11726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636"/>
            <a:ext cx="9144000" cy="63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09600" y="292234"/>
            <a:ext cx="76603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is describing spatial data different?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38200" y="95715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Frequency distributions describe the attribute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what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 or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much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Spatial distributions describe the locational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where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</p:txBody>
      </p:sp>
      <p:pic>
        <p:nvPicPr>
          <p:cNvPr id="99" name="Shape 99" descr="http://www.esri.com/news/arcuser/0405/graphics/crimestat_3_lg.gif"/>
          <p:cNvPicPr preferRelativeResize="0"/>
          <p:nvPr/>
        </p:nvPicPr>
        <p:blipFill rotWithShape="1">
          <a:blip r:embed="rId3">
            <a:alphaModFix/>
          </a:blip>
          <a:srcRect t="16765"/>
          <a:stretch/>
        </p:blipFill>
        <p:spPr>
          <a:xfrm>
            <a:off x="4114800" y="3316575"/>
            <a:ext cx="4724401" cy="328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>
                <a:solidFill>
                  <a:srgbClr val="FFFF66"/>
                </a:solidFill>
              </a:rPr>
              <a:t>vertices</a:t>
            </a:r>
            <a:r>
              <a:rPr lang="en-US" dirty="0">
                <a:solidFill>
                  <a:srgbClr val="FFFF66"/>
                </a:solidFill>
              </a:rPr>
              <a:t> of the polygon</a:t>
            </a: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1+2+4+5+7+9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0+3+4+6+6+7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>
                <a:solidFill>
                  <a:srgbClr val="FFFF66"/>
                </a:solidFill>
              </a:rPr>
              <a:t>vertices</a:t>
            </a:r>
            <a:r>
              <a:rPr lang="en-US" dirty="0">
                <a:solidFill>
                  <a:srgbClr val="FFFF66"/>
                </a:solidFill>
              </a:rPr>
              <a:t> of the polygon</a:t>
            </a: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4.67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ultiply 22"/>
          <p:cNvSpPr/>
          <p:nvPr/>
        </p:nvSpPr>
        <p:spPr>
          <a:xfrm>
            <a:off x="5782235" y="3687762"/>
            <a:ext cx="331709" cy="319457"/>
          </a:xfrm>
          <a:prstGeom prst="mathMultiply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49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33400" y="380998"/>
            <a:ext cx="792479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Try it 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the tornado points data (in data folder on GitHub)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 (or R) to calculate the mean center of all counties, using CLONG and CLAT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weighted mean center based on # of injuries (calculate numerator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denominator) 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20"/>
          <p:cNvSpPr txBox="1"/>
          <p:nvPr/>
        </p:nvSpPr>
        <p:spPr>
          <a:xfrm>
            <a:off x="2381597" y="4444334"/>
            <a:ext cx="3742370" cy="1172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1400"/>
            <a:ext cx="3286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33400" y="380998"/>
            <a:ext cx="35314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62000" y="914400"/>
            <a:ext cx="4227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Equivalent to standard deviation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5" y="1216564"/>
            <a:ext cx="29607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5376421" y="729725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Remember Pythagoras?</a:t>
            </a:r>
          </a:p>
        </p:txBody>
      </p:sp>
      <p:sp>
        <p:nvSpPr>
          <p:cNvPr id="345" name="Shape 345"/>
          <p:cNvSpPr/>
          <p:nvPr/>
        </p:nvSpPr>
        <p:spPr>
          <a:xfrm>
            <a:off x="533400" y="5115900"/>
            <a:ext cx="4217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33387" y="380807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distance (d) from point A to point B?</a:t>
            </a:r>
          </a:p>
        </p:txBody>
      </p:sp>
      <p:sp>
        <p:nvSpPr>
          <p:cNvPr id="347" name="Shape 347"/>
          <p:cNvSpPr/>
          <p:nvPr/>
        </p:nvSpPr>
        <p:spPr>
          <a:xfrm>
            <a:off x="3894850" y="2851625"/>
            <a:ext cx="2241600" cy="966900"/>
          </a:xfrm>
          <a:prstGeom prst="wedgeRoundRectCallout">
            <a:avLst>
              <a:gd name="adj1" fmla="val 79015"/>
              <a:gd name="adj2" fmla="val -49904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Looks </a:t>
            </a:r>
            <a:r>
              <a:rPr lang="en-US" sz="2400" b="1" i="1"/>
              <a:t>all right </a:t>
            </a:r>
            <a:r>
              <a:rPr lang="en-US" sz="2400"/>
              <a:t>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1" y="3495187"/>
            <a:ext cx="37059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819400" y="5715000"/>
            <a:ext cx="533399" cy="34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3400" y="380998"/>
            <a:ext cx="761477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distance: the average distance</a:t>
            </a:r>
          </a:p>
        </p:txBody>
      </p:sp>
      <p:pic>
        <p:nvPicPr>
          <p:cNvPr id="356" name="Shape 356" descr="sd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744" y="1143000"/>
            <a:ext cx="2846387" cy="208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57" name="Shape 357" descr="sd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2090738"/>
            <a:ext cx="2663824" cy="372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" name="Shape 358"/>
          <p:cNvSpPr txBox="1"/>
          <p:nvPr/>
        </p:nvSpPr>
        <p:spPr>
          <a:xfrm>
            <a:off x="1523031" y="4908150"/>
            <a:ext cx="3250200" cy="122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the s.d., the greater the dispersion of the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33400" y="380998"/>
            <a:ext cx="8001000" cy="50976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62" t="-167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533400" y="380998"/>
            <a:ext cx="8001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  <a:endParaRPr sz="36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each standard deviation to create a right angle, then draw an ellipse around it.</a:t>
            </a:r>
          </a:p>
        </p:txBody>
      </p:sp>
      <p:pic>
        <p:nvPicPr>
          <p:cNvPr id="371" name="Shape 371" descr="http://www.umesc.usgs.gov/management/dss/landscape_tools/landscape_tools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505200"/>
            <a:ext cx="5135125" cy="247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calculate “activity spaces” and other spatial distributions</a:t>
            </a:r>
          </a:p>
        </p:txBody>
      </p:sp>
      <p:pic>
        <p:nvPicPr>
          <p:cNvPr id="1026" name="Picture 2" descr="Image result for standard deviation ellipse activity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136466"/>
            <a:ext cx="6169874" cy="44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74541" y="5758062"/>
            <a:ext cx="1927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Hirsch, Winters, Clarke, and McKay (2014). </a:t>
            </a:r>
            <a:r>
              <a:rPr lang="en-US" sz="12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International Journal of Health </a:t>
            </a:r>
            <a:r>
              <a:rPr lang="en-US" sz="12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Geographics</a:t>
            </a:r>
            <a:endParaRPr lang="en-US" sz="1200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506505" y="533400"/>
            <a:ext cx="4343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ArcGIS has a function to calculate standard deviation ellipses.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810" y="533400"/>
            <a:ext cx="3762907" cy="60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612776" y="2294965"/>
            <a:ext cx="2294965" cy="2339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K-means and HCA can identify clusters based on multiple attributes</a:t>
            </a:r>
          </a:p>
        </p:txBody>
      </p:sp>
      <p:pic>
        <p:nvPicPr>
          <p:cNvPr id="5" name="Picture 5" descr="C:\Users\jshannon\Dropbox\Jschool\Research\SNAP and SNAP Ed\Data\Stores 2008-2016\StoreChainAnalysis_Feb2017\Maps figures\Clustermap_ua_combined.png">
            <a:extLst>
              <a:ext uri="{FF2B5EF4-FFF2-40B4-BE49-F238E27FC236}">
                <a16:creationId xmlns:a16="http://schemas.microsoft.com/office/drawing/2014/main" id="{FA370633-BF76-44D9-896F-FCA08AE1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" y="2337414"/>
            <a:ext cx="9036476" cy="393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4800" y="292234"/>
            <a:ext cx="715383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Point pattern analysis: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80234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Methods to analyze the distribution of points and values over a surface</a:t>
            </a:r>
          </a:p>
        </p:txBody>
      </p:sp>
      <p:pic>
        <p:nvPicPr>
          <p:cNvPr id="114" name="Shape 114" descr="https://www.e-education.psu.edu/geog586/sites/www.e-education.psu.edu.geog586/files/image/L04_redwoodsKDEjustRight.png"/>
          <p:cNvPicPr preferRelativeResize="0"/>
          <p:nvPr/>
        </p:nvPicPr>
        <p:blipFill rotWithShape="1">
          <a:blip r:embed="rId3">
            <a:alphaModFix/>
          </a:blip>
          <a:srcRect l="12048" t="3728" r="768" b="15437"/>
          <a:stretch/>
        </p:blipFill>
        <p:spPr>
          <a:xfrm>
            <a:off x="2250141" y="2366683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K-means and HCA can identify clusters based on multiple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EB685-6F24-44DB-837E-6C0B772E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42" y="2282890"/>
            <a:ext cx="5937515" cy="42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52400" y="26275"/>
            <a:ext cx="65445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99" name="Shape 99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37032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7032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3687992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the average distance to the nearest </a:t>
            </a:r>
            <a:b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 compare to the distance we would expect with a random distribution?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2222" y="5562600"/>
            <a:ext cx="3096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37202" y="5562600"/>
            <a:ext cx="16389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15498" y="5599700"/>
            <a:ext cx="1713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68503" y="5599721"/>
            <a:ext cx="141282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41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3027" y="76200"/>
            <a:ext cx="7062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</p:txBody>
      </p:sp>
      <p:pic>
        <p:nvPicPr>
          <p:cNvPr id="113" name="Shape 11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49986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9986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83392"/>
            <a:ext cx="2680968" cy="17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800" y="1239800"/>
            <a:ext cx="27348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rot="10800000">
            <a:off x="3429000" y="1524000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927557" y="1140766"/>
            <a:ext cx="285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429000" y="2055167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3927557" y="1824334"/>
            <a:ext cx="5212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 for random points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609025" y="3156175"/>
            <a:ext cx="401100" cy="2727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-4068" y="2751587"/>
            <a:ext cx="463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distances to NN/# of points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215150" y="3145950"/>
            <a:ext cx="737400" cy="4302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946313" y="2730653"/>
            <a:ext cx="4085926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study area divided by # of points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71306" y="3505896"/>
            <a:ext cx="4475007" cy="10723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4696" y="3387830"/>
            <a:ext cx="3207899" cy="154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2400" y="26275"/>
            <a:ext cx="7403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133" name="Shape 13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5010332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5010332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95060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would an NNI of 1 mean?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&gt;1?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&lt;1?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971800"/>
            <a:ext cx="3422755" cy="152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47404" y="2826848"/>
            <a:ext cx="4190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also a significance test for NNI.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talk about it here.</a:t>
            </a:r>
          </a:p>
        </p:txBody>
      </p:sp>
    </p:spTree>
    <p:extLst>
      <p:ext uri="{BB962C8B-B14F-4D97-AF65-F5344CB8AC3E}">
        <p14:creationId xmlns:p14="http://schemas.microsoft.com/office/powerpoint/2010/main" val="21998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57100" y="465520"/>
            <a:ext cx="778681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Ripley’s K show evidence of clusters at particular scales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38801" y="2130623"/>
            <a:ext cx="274319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there clusters?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At what scale do these clusters emerge?</a:t>
            </a:r>
          </a:p>
        </p:txBody>
      </p:sp>
      <p:cxnSp>
        <p:nvCxnSpPr>
          <p:cNvPr id="146" name="Shape 146"/>
          <p:cNvCxnSpPr/>
          <p:nvPr/>
        </p:nvCxnSpPr>
        <p:spPr>
          <a:xfrm rot="5400000">
            <a:off x="3301205" y="33440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3987005" y="34202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616155" y="1944699"/>
            <a:ext cx="1419300" cy="13224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-423861" y="4758512"/>
            <a:ext cx="1736724" cy="5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dispersed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3415507" y="5896749"/>
            <a:ext cx="228600" cy="317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 rot="-5400000">
            <a:off x="-363538" y="2742387"/>
            <a:ext cx="1666875" cy="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</a:t>
            </a:r>
          </a:p>
        </p:txBody>
      </p:sp>
      <p:pic>
        <p:nvPicPr>
          <p:cNvPr id="152" name="Shape 152" descr="IMG_0001.jpg"/>
          <p:cNvPicPr preferRelativeResize="0"/>
          <p:nvPr/>
        </p:nvPicPr>
        <p:blipFill rotWithShape="1">
          <a:blip r:embed="rId3">
            <a:alphaModFix/>
          </a:blip>
          <a:srcRect l="14386" t="46944" r="56142" b="11800"/>
          <a:stretch/>
        </p:blipFill>
        <p:spPr>
          <a:xfrm>
            <a:off x="762000" y="1960198"/>
            <a:ext cx="4267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0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04800" y="292234"/>
            <a:ext cx="5764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(LQ)</a:t>
            </a:r>
          </a:p>
        </p:txBody>
      </p:sp>
      <p:pic>
        <p:nvPicPr>
          <p:cNvPr id="121" name="Shape 121" descr="tornadoe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47800"/>
            <a:ext cx="369569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95800" y="4715469"/>
            <a:ext cx="4267199" cy="923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all tornadoes in the five-state area, which state has a disproportionate number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tornadoes?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304800" y="2420471"/>
            <a:ext cx="3962399" cy="3305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 compares the distribution of an subset activity relative to a standard (all activities)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compares actual data to the rates expected if counts were </a:t>
            </a:r>
            <a:r>
              <a:rPr lang="en-US" sz="24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evenly distributed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4800" y="14478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Analyzes distribution of categorical/ordinal data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62600" y="158115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207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41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41/207=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19.8%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917</Words>
  <Application>Microsoft Office PowerPoint</Application>
  <PresentationFormat>On-screen Show (4:3)</PresentationFormat>
  <Paragraphs>227</Paragraphs>
  <Slides>30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Noto Sans Symbols</vt:lpstr>
      <vt:lpstr>Times New Roman</vt:lpstr>
      <vt:lpstr>Office Theme</vt:lpstr>
      <vt:lpstr>Describing 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</vt:lpstr>
      <vt:lpstr>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spatial data</dc:title>
  <dc:creator>Gerald Shannon</dc:creator>
  <cp:lastModifiedBy>Gerald Shannon</cp:lastModifiedBy>
  <cp:revision>14</cp:revision>
  <dcterms:modified xsi:type="dcterms:W3CDTF">2019-09-12T19:32:54Z</dcterms:modified>
</cp:coreProperties>
</file>