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6" r:id="rId20"/>
    <p:sldId id="280" r:id="rId21"/>
    <p:sldId id="282" r:id="rId22"/>
    <p:sldId id="281" r:id="rId23"/>
    <p:sldId id="27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descriptive and inferential statistics.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rates of cancer in all state counties. 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descriptive and inferential statistics.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rates of cancer in all state counties. 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1326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descriptive and inferential statistics.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rates of cancer in all state counties.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makes data geographic?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variety of data sources and methods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 and vector based data sources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about a place in some form—often now through GIS based techniques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 to the 1950s, geography was largely a descriptive science: cataloguing the attributes of particular places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Quantitative revolution started in response to widespread criticism of the discipline, closing of the Harvard Dept. in 1948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to find regular laws that governed spatial behavior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PLACE THEORY is one example or Thunen rings modeling land use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Seeking predictable patterns for how places develop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Critiques by critical geographers such as David Harvey, saying that these approaches treat as natural laws what are really social processes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cities develop this way naturally, or is this just how captialist cities work  to produce profit? A need to question supposedly objective approaches for the politics at play.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Critiques by critical geographers such as David Harvey, saying that these approaches treat as natural laws what are really social processes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cities develop this way naturally, or is this just how captialist cities work  to produce profit? A need to question supposedly objective approaches for the politics at play.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recently, new generation of work on quantitative geography drawing on increased computing power, GIS software, and increasing availability of “big data”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for managing and analyzing datasets of multiple terabytes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Comprised of raster cells—all the same size and all with a value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is always continuous and there are no discrete units—a single point or area.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Disclaimer: most of my work has been with vector based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raster maps? Temperature data (interpolated), land cover, classified remote sensing imagery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you could ask of a land cover map—what percentage of an area is covered by various land cover types. What’s the relationship between type of land cover and other characteristics: elevation, proximity to certain features, etc.?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Comprised of raster cells—all the same size and all with a value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is always continuous and there are no discrete units—a single point or area.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Disclaimer: most of my work has been with vector based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raster maps? Temperature data (interpolated), land cover, classified remote sensing imagery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you could ask of a land cover map—what percentage of an area is covered by various land cover types. What’s the relationship between type of land cover and other characteristics: elevation, proximity to certain features, etc.?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2486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Comprised of raster cells—all the same size and all with a value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is always continuous and there are no discrete units—a single point or area.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Disclaimer: most of my work has been with vector based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raster maps? Temperature data (interpolated), land cover, classified remote sensing imagery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you could ask of a land cover map—what percentage of an area is covered by various land cover types. What’s the relationship between type of land cover and other characteristics: elevation, proximity to certain features, etc.?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1072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Comprised of raster cells—all the same size and all with a value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is always continuous and there are no discrete units—a single point or area.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Disclaimer: most of my work has been with vector based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raster maps? Temperature data (interpolated), land cover, classified remote sensing imagery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you could ask of a land cover map—what percentage of an area is covered by various land cover types. What’s the relationship between type of land cover and other characteristics: elevation, proximity to certain features, etc.?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2922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Comprised of raster cells—all the same size and all with a value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is always continuous and there are no discrete units—a single point or area.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Disclaimer: most of my work has been with vector based 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raster maps? Temperature data (interpolated), land cover, classified remote sensing imagery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you could ask of a land cover map—what percentage of an area is covered by various land cover types. What’s the relationship between type of land cover and other characteristics: elevation, proximity to certain features, etc.?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936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use quantitative data?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use quantitative data?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allows us to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experiments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different times or different places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discover patterns, regularities, trends…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use quantitative data?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allows us to compare across places and times.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systematic ways to deal with outliers and see larger tendencies within the data.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Ex.—in the mid-80s, the average salary of a geography grad from UNC was something like $250,000. Why?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descriptive and inferential statistics.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rates of cancer in all state counties. 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89025" y="5791212"/>
            <a:ext cx="8646000" cy="76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Numbers: What are they good for?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132742" y="5791201"/>
            <a:ext cx="2058577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http://blog.forwardmapworks.com/</a:t>
            </a:r>
          </a:p>
        </p:txBody>
      </p:sp>
      <p:pic>
        <p:nvPicPr>
          <p:cNvPr id="91" name="Shape 91" descr="http://mugss.weebly.com/uploads/1/1/1/3/11138990/4312792.png?9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25" y="1347250"/>
            <a:ext cx="8846400" cy="36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165100" y="101600"/>
            <a:ext cx="878205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Stats in Geography: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Often similar to other disciplines</a:t>
            </a:r>
          </a:p>
        </p:txBody>
      </p:sp>
      <p:pic>
        <p:nvPicPr>
          <p:cNvPr id="3074" name="Picture 2" descr="Image result for box 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795330"/>
            <a:ext cx="4810839" cy="283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catterplot trend 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4" y="3282090"/>
            <a:ext cx="2879725" cy="297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914400" y="2133600"/>
            <a:ext cx="7291907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What’s distinctive about statistics in geography?</a:t>
            </a:r>
          </a:p>
        </p:txBody>
      </p:sp>
    </p:spTree>
    <p:extLst>
      <p:ext uri="{BB962C8B-B14F-4D97-AF65-F5344CB8AC3E}">
        <p14:creationId xmlns:p14="http://schemas.microsoft.com/office/powerpoint/2010/main" val="274941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175693" y="76200"/>
            <a:ext cx="260968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1. Methods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5526" y="3200400"/>
            <a:ext cx="4916523" cy="326053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838200" y="914400"/>
            <a:ext cx="5144165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Spatial clustering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Spatial lag/influence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Space/time geography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7936617" y="6400800"/>
            <a:ext cx="1207381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3dgolfcourse.com</a:t>
            </a:r>
          </a:p>
        </p:txBody>
      </p:sp>
      <p:pic>
        <p:nvPicPr>
          <p:cNvPr id="176" name="Shape 176" descr="http://www.3dgolfcourse.com/wp-content/uploads/2010/02/willow_creek_lidar_2_s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0" y="3385439"/>
            <a:ext cx="4724400" cy="3062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 descr="http://www.nass.usda.gov/research/atlas02/Crops/Hay%20and%20Forage%20Crops%20Harvested/Forage%20-%20Land%20Used%20for%20All%20Hay%20and%20All%20Haylage,%20Grass%20Silage,%20and%20Greenchop,%20Harvested%20Acres%202002-choropleth%20map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1130744"/>
            <a:ext cx="4899772" cy="378618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228600" y="86379"/>
            <a:ext cx="4723473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2. Sources of our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 descr="http://heathermccaw.files.wordpress.com/2013/09/geographer-verme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0" y="769441"/>
            <a:ext cx="4375150" cy="483760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dirty="0">
                <a:solidFill>
                  <a:srgbClr val="FFFF00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Calibri"/>
                <a:ea typeface="Calibri"/>
                <a:cs typeface="Calibri"/>
                <a:sym typeface="Calibri"/>
              </a:rPr>
              <a:t>3. Unique disciplinary history</a:t>
            </a:r>
          </a:p>
        </p:txBody>
      </p:sp>
      <p:pic>
        <p:nvPicPr>
          <p:cNvPr id="1026" name="Picture 2" descr="Image result for sext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3745607"/>
            <a:ext cx="5153024" cy="289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 descr="http://geocurrents.info/wp-content/uploads/2012/09/Central-Place-Theory-Mode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994729"/>
            <a:ext cx="5657849" cy="559651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304800" y="152400"/>
            <a:ext cx="777240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quantitative revolution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725275" y="6591249"/>
            <a:ext cx="1154483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Geocurrents.info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 descr="http://uscaau.files.wordpress.com/2010/09/img_4964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981200"/>
            <a:ext cx="6788944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 descr="http://cdn.theguardian.tv/brightcove/poster/2012/5/25/120525davidharvey_622406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071" y="83010"/>
            <a:ext cx="4054918" cy="304119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185070" y="3155592"/>
            <a:ext cx="957313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Guardian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477000" y="1700981"/>
            <a:ext cx="2153154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http://uscaau.files.wordpress.com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4268867" y="152400"/>
            <a:ext cx="4722733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Tensions with critical human geography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4268867" y="152400"/>
            <a:ext cx="4722733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1960s and 1970s: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“Space cadets”</a:t>
            </a:r>
          </a:p>
        </p:txBody>
      </p:sp>
      <p:pic>
        <p:nvPicPr>
          <p:cNvPr id="226" name="Shape 226" descr="http://3.bp.blogspot.com/_G9MZYz8fxBA/S_YqiJMScpI/AAAAAAAAAMk/Odt310QjJzQ/s1600/TomCorbettSpaceCade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81000"/>
            <a:ext cx="3543300" cy="504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 descr="http://proceedings.esri.com/library/userconf/proc95/to050/p021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198" y="2534877"/>
            <a:ext cx="5459361" cy="4094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 descr="http://prabasiva.files.wordpress.com/2012/04/big-data-iceberg1.jpg"/>
          <p:cNvPicPr preferRelativeResize="0"/>
          <p:nvPr/>
        </p:nvPicPr>
        <p:blipFill rotWithShape="1">
          <a:blip r:embed="rId3">
            <a:alphaModFix/>
          </a:blip>
          <a:srcRect r="13310"/>
          <a:stretch/>
        </p:blipFill>
        <p:spPr>
          <a:xfrm>
            <a:off x="0" y="0"/>
            <a:ext cx="4190999" cy="419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 descr="http://qualityandinnovation.files.wordpress.com/2012/09/top-20-data-vi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94883" y="2667000"/>
            <a:ext cx="6783411" cy="370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76200" y="76200"/>
            <a:ext cx="8794403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Defining data science</a:t>
            </a:r>
            <a:endParaRPr sz="40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 descr="http://developer.r-project.org/Logo/Rlogo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 descr="http://developer.r-project.org/Logo/Rlogo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 descr="http://developer.r-project.org/Logo/Rlogo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 descr="http://developer.r-project.org/Logo/Rlogo.svg"/>
          <p:cNvSpPr/>
          <p:nvPr/>
        </p:nvSpPr>
        <p:spPr>
          <a:xfrm>
            <a:off x="612775" y="3127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6" descr="Image result for 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EB4C4-14A9-40FE-9F58-15791AAFA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221" y="1045650"/>
            <a:ext cx="5281558" cy="55652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249000" y="1690111"/>
            <a:ext cx="8646000" cy="15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>
                <a:solidFill>
                  <a:srgbClr val="FFFF66"/>
                </a:solidFill>
              </a:rPr>
              <a:t>Reminder: Complete the introductory survey!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132742" y="5791201"/>
            <a:ext cx="2058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http://blog.forwardmapworks.com/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76200" y="76200"/>
            <a:ext cx="8794403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endParaRPr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 descr="http://developer.r-project.org/Logo/Rlogo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 descr="http://developer.r-project.org/Logo/Rlogo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 descr="http://developer.r-project.org/Logo/Rlogo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 descr="http://developer.r-project.org/Logo/Rlogo.svg"/>
          <p:cNvSpPr/>
          <p:nvPr/>
        </p:nvSpPr>
        <p:spPr>
          <a:xfrm>
            <a:off x="612775" y="3127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6" descr="Image result for 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129FB0-A0FD-443E-AD2E-DA506769D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4" y="228601"/>
            <a:ext cx="6271967" cy="4997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36F25F-6822-40FD-8CD7-65F29BC27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715" y="2554111"/>
            <a:ext cx="3810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40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76200" y="76200"/>
            <a:ext cx="8794403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endParaRPr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 descr="http://developer.r-project.org/Logo/Rlogo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 descr="http://developer.r-project.org/Logo/Rlogo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 descr="http://developer.r-project.org/Logo/Rlogo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 descr="http://developer.r-project.org/Logo/Rlogo.svg"/>
          <p:cNvSpPr/>
          <p:nvPr/>
        </p:nvSpPr>
        <p:spPr>
          <a:xfrm>
            <a:off x="612775" y="3127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6" descr="Image result for 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6F25F-6822-40FD-8CD7-65F29BC273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761" b="61871"/>
          <a:stretch/>
        </p:blipFill>
        <p:spPr>
          <a:xfrm>
            <a:off x="2987929" y="2856122"/>
            <a:ext cx="5614205" cy="2523001"/>
          </a:xfrm>
          <a:prstGeom prst="rect">
            <a:avLst/>
          </a:prstGeom>
        </p:spPr>
      </p:pic>
      <p:sp>
        <p:nvSpPr>
          <p:cNvPr id="10" name="Shape 252">
            <a:extLst>
              <a:ext uri="{FF2B5EF4-FFF2-40B4-BE49-F238E27FC236}">
                <a16:creationId xmlns:a16="http://schemas.microsoft.com/office/drawing/2014/main" id="{11F3ED0E-CB61-4F8C-99D3-43B1114FEC24}"/>
              </a:ext>
            </a:extLst>
          </p:cNvPr>
          <p:cNvSpPr txBox="1"/>
          <p:nvPr/>
        </p:nvSpPr>
        <p:spPr>
          <a:xfrm>
            <a:off x="228600" y="228600"/>
            <a:ext cx="8794403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Pick one of these that’s interesting and summarize what it is. How might it be different from “traditional” statistics?</a:t>
            </a:r>
            <a:endParaRPr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3855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76200" y="76200"/>
            <a:ext cx="8794403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b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“The recent explosion of data is not only a quantitative change in the </a:t>
            </a: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of digital, machine‐readable information</a:t>
            </a:r>
          </a:p>
          <a:p>
            <a:pPr lvl="0">
              <a:buSzPct val="25000"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at the fingertips of researchers and industry, it is also a profoundly </a:t>
            </a: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qualitative change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in how we think about, and work with, data. In this respect, Data Science is an already existing effort to make sense of, and </a:t>
            </a:r>
            <a:r>
              <a:rPr lang="en-US" sz="36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synthesise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the most appropriate ways to cope with, this ‘brave new world.’”</a:t>
            </a:r>
            <a:endParaRPr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 descr="http://developer.r-project.org/Logo/Rlogo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 descr="http://developer.r-project.org/Logo/Rlogo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 descr="http://developer.r-project.org/Logo/Rlogo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 descr="http://developer.r-project.org/Logo/Rlogo.svg"/>
          <p:cNvSpPr/>
          <p:nvPr/>
        </p:nvSpPr>
        <p:spPr>
          <a:xfrm>
            <a:off x="612775" y="3127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6" descr="Image result for 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98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76200" y="76200"/>
            <a:ext cx="8794403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Next time:</a:t>
            </a:r>
            <a:endParaRPr sz="40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Getting started with R and the “</a:t>
            </a:r>
            <a:r>
              <a:rPr lang="en-US" sz="36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tidyverse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253" name="Shape 253" descr="http://developer.r-project.org/Logo/Rlogo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 descr="http://developer.r-project.org/Logo/Rlogo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 descr="http://developer.r-project.org/Logo/Rlogo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 descr="http://developer.r-project.org/Logo/Rlogo.svg"/>
          <p:cNvSpPr/>
          <p:nvPr/>
        </p:nvSpPr>
        <p:spPr>
          <a:xfrm>
            <a:off x="612775" y="3127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Image result for tidyver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5" y="1985219"/>
            <a:ext cx="21621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idyver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51" y="4751386"/>
            <a:ext cx="492442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Image result for 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https://i1.wp.com/singmann.org/wp-content/uploads/2015/10/Rlogo-simple.svg_.png?fit=640%2C461&amp;w=6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" y="1764836"/>
            <a:ext cx="3287448" cy="236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06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249000" y="1690111"/>
            <a:ext cx="8646000" cy="15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>
                <a:solidFill>
                  <a:srgbClr val="FFFF66"/>
                </a:solidFill>
              </a:rPr>
              <a:t>What are the main </a:t>
            </a:r>
            <a:r>
              <a:rPr lang="en-US" sz="3959" b="1" i="1">
                <a:solidFill>
                  <a:srgbClr val="FFFF66"/>
                </a:solidFill>
              </a:rPr>
              <a:t>strengths</a:t>
            </a:r>
            <a:r>
              <a:rPr lang="en-US" sz="3959">
                <a:solidFill>
                  <a:srgbClr val="FFFF66"/>
                </a:solidFill>
              </a:rPr>
              <a:t> of quantitative research/statistics?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132742" y="5791201"/>
            <a:ext cx="20586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http://blog.forwardmapworks.com/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 descr="objectiv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7384" y="2130778"/>
            <a:ext cx="4602727" cy="43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27">
            <a:extLst>
              <a:ext uri="{FF2B5EF4-FFF2-40B4-BE49-F238E27FC236}">
                <a16:creationId xmlns:a16="http://schemas.microsoft.com/office/drawing/2014/main" id="{C4E2F5C0-CB2F-4AE5-BEC6-3E2312DD17D7}"/>
              </a:ext>
            </a:extLst>
          </p:cNvPr>
          <p:cNvSpPr txBox="1"/>
          <p:nvPr/>
        </p:nvSpPr>
        <p:spPr>
          <a:xfrm>
            <a:off x="168459" y="76200"/>
            <a:ext cx="636616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Arguments for quantification</a:t>
            </a:r>
          </a:p>
        </p:txBody>
      </p:sp>
      <p:sp>
        <p:nvSpPr>
          <p:cNvPr id="6" name="Shape 128">
            <a:extLst>
              <a:ext uri="{FF2B5EF4-FFF2-40B4-BE49-F238E27FC236}">
                <a16:creationId xmlns:a16="http://schemas.microsoft.com/office/drawing/2014/main" id="{EDAE7E00-DA16-4F08-A678-3857675544CE}"/>
              </a:ext>
            </a:extLst>
          </p:cNvPr>
          <p:cNvSpPr txBox="1"/>
          <p:nvPr/>
        </p:nvSpPr>
        <p:spPr>
          <a:xfrm>
            <a:off x="493889" y="963378"/>
            <a:ext cx="2468946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Objectivity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 descr="replic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7517" y="1492955"/>
            <a:ext cx="4538839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27">
            <a:extLst>
              <a:ext uri="{FF2B5EF4-FFF2-40B4-BE49-F238E27FC236}">
                <a16:creationId xmlns:a16="http://schemas.microsoft.com/office/drawing/2014/main" id="{B117E455-B504-4BE8-960B-7BE26E4F194C}"/>
              </a:ext>
            </a:extLst>
          </p:cNvPr>
          <p:cNvSpPr txBox="1"/>
          <p:nvPr/>
        </p:nvSpPr>
        <p:spPr>
          <a:xfrm>
            <a:off x="168459" y="76200"/>
            <a:ext cx="636616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Arguments for quantification</a:t>
            </a:r>
          </a:p>
        </p:txBody>
      </p:sp>
      <p:sp>
        <p:nvSpPr>
          <p:cNvPr id="7" name="Shape 128">
            <a:extLst>
              <a:ext uri="{FF2B5EF4-FFF2-40B4-BE49-F238E27FC236}">
                <a16:creationId xmlns:a16="http://schemas.microsoft.com/office/drawing/2014/main" id="{F3D0AFE2-33B8-4EA1-B6E1-67F23FAD098B}"/>
              </a:ext>
            </a:extLst>
          </p:cNvPr>
          <p:cNvSpPr txBox="1"/>
          <p:nvPr/>
        </p:nvSpPr>
        <p:spPr>
          <a:xfrm>
            <a:off x="493889" y="963378"/>
            <a:ext cx="2468946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Objectivity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168459" y="76200"/>
            <a:ext cx="636616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Arguments for quantification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93889" y="963378"/>
            <a:ext cx="2468946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Objectivity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Comparison</a:t>
            </a:r>
          </a:p>
        </p:txBody>
      </p:sp>
      <p:pic>
        <p:nvPicPr>
          <p:cNvPr id="129" name="Shape 129" descr="benchpres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8889" y="1399337"/>
            <a:ext cx="5226755" cy="508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382947" y="76200"/>
            <a:ext cx="636616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Arguments for quantification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708377" y="963378"/>
            <a:ext cx="2589169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Objectivity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Comparison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</a:p>
        </p:txBody>
      </p:sp>
      <p:pic>
        <p:nvPicPr>
          <p:cNvPr id="137" name="Shape 137" descr="http://www.medicine.mcgill.ca/epidemiology/hanley/tmp/DescriptiveStatistics/median_or_mean_height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6902" y="1306689"/>
            <a:ext cx="3864419" cy="53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273731" y="168416"/>
            <a:ext cx="391023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Types of statistics</a:t>
            </a:r>
          </a:p>
        </p:txBody>
      </p:sp>
      <p:sp>
        <p:nvSpPr>
          <p:cNvPr id="144" name="Shape 144"/>
          <p:cNvSpPr/>
          <p:nvPr/>
        </p:nvSpPr>
        <p:spPr>
          <a:xfrm>
            <a:off x="553584" y="1078292"/>
            <a:ext cx="726076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Descriptive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statistics: describes a data set.</a:t>
            </a:r>
          </a:p>
        </p:txBody>
      </p:sp>
      <p:sp>
        <p:nvSpPr>
          <p:cNvPr id="145" name="Shape 145"/>
          <p:cNvSpPr/>
          <p:nvPr/>
        </p:nvSpPr>
        <p:spPr>
          <a:xfrm>
            <a:off x="2431066" y="5779708"/>
            <a:ext cx="577214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2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Inferential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statistics: makes generalizations from a sample group</a:t>
            </a:r>
          </a:p>
        </p:txBody>
      </p:sp>
      <p:pic>
        <p:nvPicPr>
          <p:cNvPr id="146" name="Shape 146" descr="http://mwcz.org/img/019/mean_median_mod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884" y="1611691"/>
            <a:ext cx="2686049" cy="26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 descr="http://www.ats.ucla.edu/stat/mult_pkg/faq/general/noconstan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4924" y="2926140"/>
            <a:ext cx="3088291" cy="27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 descr="http://www.forwardmapworks.com/wordpress/wp-content/uploads/2012/03/Census_Bureau_Geographers_Cartographer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585"/>
            <a:ext cx="9144000" cy="608012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>
            <a:spLocks noGrp="1"/>
          </p:cNvSpPr>
          <p:nvPr>
            <p:ph type="ctrTitle"/>
          </p:nvPr>
        </p:nvSpPr>
        <p:spPr>
          <a:xfrm>
            <a:off x="1219200" y="6097712"/>
            <a:ext cx="6934199" cy="7602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Statistics in Geography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-13677" y="5791200"/>
            <a:ext cx="2058577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http://blog.forwardmapworks.com/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1159</Words>
  <Application>Microsoft Office PowerPoint</Application>
  <PresentationFormat>On-screen Show (4:3)</PresentationFormat>
  <Paragraphs>168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Numbers: What are they good for?</vt:lpstr>
      <vt:lpstr>Reminder: Complete the introductory survey!</vt:lpstr>
      <vt:lpstr>What are the main strengths of quantitative research/statistics?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Statistics in Geography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Numbers: What are they good for?</dc:title>
  <dc:creator>Gerald Shannon</dc:creator>
  <cp:lastModifiedBy>Jerry Shannon</cp:lastModifiedBy>
  <cp:revision>7</cp:revision>
  <dcterms:modified xsi:type="dcterms:W3CDTF">2019-08-08T21:12:35Z</dcterms:modified>
</cp:coreProperties>
</file>