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0" d="100"/>
          <a:sy n="200" d="100"/>
        </p:scale>
        <p:origin x="57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209" name="Shape 20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10</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217" name="Shape 21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11</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225" name="Shape 22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12</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13</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41" name="Shape 24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14</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49" name="Shape 24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15</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61" name="Shape 26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16</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7" name="Shape 27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Where could we go at this point? Depends on what we’re interested in.</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Could cut out this outlier month from the analysis if you’re interested in “normal” weather patterns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Or could be start of a project on how hurricanes affect weather data (and weather) in the region. Or how ecosystems respond differently to outlier events to regular ones (wet March vs. Sept. hurricane).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Important part of this: we didn’t start out with a theory we wanted to test. Rather, we started with data which led to questions. Different kind of process.</a:t>
            </a:r>
          </a:p>
        </p:txBody>
      </p:sp>
      <p:sp>
        <p:nvSpPr>
          <p:cNvPr id="278" name="Shape 27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17</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Where could we go at this point? Depends on what we’re interested in.</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Could cut out this outlier month from the analysis if you’re interested in “normal” weather patterns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Or could be start of a project on how hurricanes affect weather data (and weather) in the region. Or how ecosystems respond differently to outlier events to regular ones (wet March vs. Sept. hurricane).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Important part of this: we didn’t start out with a theory we wanted to test. Rather, we started with data which led to questions. Different kind of process.</a:t>
            </a:r>
          </a:p>
        </p:txBody>
      </p:sp>
      <p:sp>
        <p:nvSpPr>
          <p:cNvPr id="290" name="Shape 29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18</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Where could we go at this point? Depends on what we’re interested in.</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Could cut out this outlier month from the analysis if you’re interested in “normal” weather patterns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Or could be start of a project on how hurricanes affect weather data (and weather) in the region. Or how ecosystems respond differently to outlier events to regular ones (wet March vs. Sept. hurricane).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Important part of this: we didn’t start out with a theory we wanted to test. Rather, we started with data which led to questions. Different kind of process.</a:t>
            </a:r>
          </a:p>
        </p:txBody>
      </p:sp>
      <p:sp>
        <p:nvSpPr>
          <p:cNvPr id="297" name="Shape 29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19</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Two models of statistical analysis.</a:t>
            </a:r>
          </a:p>
        </p:txBody>
      </p:sp>
      <p:sp>
        <p:nvSpPr>
          <p:cNvPr id="135" name="Shape 13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2</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Two models of statistical analysis.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The first is hypothesis driven, where a test is created specifically to test a specific hypothesis: neighborhood racial composition is a predictor of college degree attainment</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Clear and focused, based on expanding existing research</a:t>
            </a:r>
          </a:p>
        </p:txBody>
      </p:sp>
      <p:sp>
        <p:nvSpPr>
          <p:cNvPr id="143" name="Shape 14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3</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158" name="Shape 15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4</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167" name="Shape 16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5</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176" name="Shape 17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6</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185" name="Shape 18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7</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2" name="Shape 19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193" name="Shape 19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8</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Exploratory data analysis is another alternative.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Particularly popular now working with large datasets.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working with data and trying to visualize it in multiple ways. Look for patterns that appear in the data that may not be captured by standard statistical models.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Focus is on surprises within the data revealed through multiple passes through it.</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May suggest more hypothesis driven experiments or highlight the need for better data.</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Example from last time—”elbow” in the connection between HS and college graduation data.</a:t>
            </a:r>
          </a:p>
        </p:txBody>
      </p:sp>
      <p:sp>
        <p:nvSpPr>
          <p:cNvPr id="201" name="Shape 20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9</a:t>
            </a:fld>
            <a:endParaRPr lang="en"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8" name="Shape 58"/>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685800" y="1597818"/>
            <a:ext cx="7772400" cy="11025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4" name="Shape 64"/>
          <p:cNvSpPr txBox="1">
            <a:spLocks noGrp="1"/>
          </p:cNvSpPr>
          <p:nvPr>
            <p:ph type="subTitle" idx="1"/>
          </p:nvPr>
        </p:nvSpPr>
        <p:spPr>
          <a:xfrm>
            <a:off x="1371600" y="2914650"/>
            <a:ext cx="6400800" cy="1314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722312" y="3305175"/>
            <a:ext cx="7772400" cy="10215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0" name="Shape 70"/>
          <p:cNvSpPr txBox="1">
            <a:spLocks noGrp="1"/>
          </p:cNvSpPr>
          <p:nvPr>
            <p:ph type="body" idx="1"/>
          </p:nvPr>
        </p:nvSpPr>
        <p:spPr>
          <a:xfrm>
            <a:off x="722312" y="2180034"/>
            <a:ext cx="7772400" cy="1125300"/>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6" name="Shape 76"/>
          <p:cNvSpPr txBox="1">
            <a:spLocks noGrp="1"/>
          </p:cNvSpPr>
          <p:nvPr>
            <p:ph type="body" idx="1"/>
          </p:nvPr>
        </p:nvSpPr>
        <p:spPr>
          <a:xfrm>
            <a:off x="457200" y="1200150"/>
            <a:ext cx="4038600" cy="33945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4648200" y="1200150"/>
            <a:ext cx="4038600" cy="33945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83" name="Shape 83"/>
          <p:cNvSpPr txBox="1">
            <a:spLocks noGrp="1"/>
          </p:cNvSpPr>
          <p:nvPr>
            <p:ph type="body" idx="1"/>
          </p:nvPr>
        </p:nvSpPr>
        <p:spPr>
          <a:xfrm>
            <a:off x="457200" y="1151334"/>
            <a:ext cx="4040100" cy="480000"/>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457200" y="1631156"/>
            <a:ext cx="4040100" cy="29634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4645025" y="1151334"/>
            <a:ext cx="4041900" cy="480000"/>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4645025" y="1631156"/>
            <a:ext cx="4041900" cy="29634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2" name="Shape 92"/>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04787"/>
            <a:ext cx="3008400" cy="8715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1" name="Shape 101"/>
          <p:cNvSpPr txBox="1">
            <a:spLocks noGrp="1"/>
          </p:cNvSpPr>
          <p:nvPr>
            <p:ph type="body" idx="1"/>
          </p:nvPr>
        </p:nvSpPr>
        <p:spPr>
          <a:xfrm>
            <a:off x="3575050" y="204787"/>
            <a:ext cx="5111700" cy="438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457200" y="1076325"/>
            <a:ext cx="3008400" cy="35184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792288" y="3600450"/>
            <a:ext cx="5486400" cy="4251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8" name="Shape 108"/>
          <p:cNvSpPr>
            <a:spLocks noGrp="1"/>
          </p:cNvSpPr>
          <p:nvPr>
            <p:ph type="pic" idx="2"/>
          </p:nvPr>
        </p:nvSpPr>
        <p:spPr>
          <a:xfrm>
            <a:off x="1792288" y="459581"/>
            <a:ext cx="5486400" cy="30861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1792288" y="4025503"/>
            <a:ext cx="5486400" cy="6036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5" name="Shape 115"/>
          <p:cNvSpPr txBox="1">
            <a:spLocks noGrp="1"/>
          </p:cNvSpPr>
          <p:nvPr>
            <p:ph type="body" idx="1"/>
          </p:nvPr>
        </p:nvSpPr>
        <p:spPr>
          <a:xfrm rot="5400000">
            <a:off x="2874750" y="-1217400"/>
            <a:ext cx="33945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5463750" y="1371628"/>
            <a:ext cx="4388700"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21" name="Shape 121"/>
          <p:cNvSpPr txBox="1">
            <a:spLocks noGrp="1"/>
          </p:cNvSpPr>
          <p:nvPr>
            <p:ph type="body" idx="1"/>
          </p:nvPr>
        </p:nvSpPr>
        <p:spPr>
          <a:xfrm rot="5400000">
            <a:off x="1272750" y="-609571"/>
            <a:ext cx="4388700" cy="60198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2" name="Shape 5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8"/>
        <p:cNvGrpSpPr/>
        <p:nvPr/>
      </p:nvGrpSpPr>
      <p:grpSpPr>
        <a:xfrm>
          <a:off x="0" y="0"/>
          <a:ext cx="0" cy="0"/>
          <a:chOff x="0" y="0"/>
          <a:chExt cx="0" cy="0"/>
        </a:xfrm>
      </p:grpSpPr>
      <p:sp>
        <p:nvSpPr>
          <p:cNvPr id="129" name="Shape 129"/>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endParaRPr/>
          </a:p>
        </p:txBody>
      </p:sp>
      <p:sp>
        <p:nvSpPr>
          <p:cNvPr id="130" name="Shape 130"/>
          <p:cNvSpPr txBox="1">
            <a:spLocks noGrp="1"/>
          </p:cNvSpPr>
          <p:nvPr>
            <p:ph type="subTitle" idx="1"/>
          </p:nvPr>
        </p:nvSpPr>
        <p:spPr>
          <a:xfrm>
            <a:off x="426875" y="202575"/>
            <a:ext cx="8520600" cy="792600"/>
          </a:xfrm>
          <a:prstGeom prst="rect">
            <a:avLst/>
          </a:prstGeom>
        </p:spPr>
        <p:txBody>
          <a:bodyPr lIns="91425" tIns="91425" rIns="91425" bIns="91425" anchor="t" anchorCtr="0">
            <a:noAutofit/>
          </a:bodyPr>
          <a:lstStyle/>
          <a:p>
            <a:pPr lvl="0">
              <a:spcBef>
                <a:spcPts val="0"/>
              </a:spcBef>
              <a:buNone/>
            </a:pPr>
            <a:r>
              <a:rPr lang="en" sz="3600" b="1" dirty="0" smtClean="0">
                <a:solidFill>
                  <a:srgbClr val="FFFF66"/>
                </a:solidFill>
              </a:rPr>
              <a:t>Exploratory Data Analysis</a:t>
            </a:r>
            <a:endParaRPr lang="en" sz="3600" b="1" dirty="0">
              <a:solidFill>
                <a:srgbClr val="FFFF66"/>
              </a:solidFill>
            </a:endParaRPr>
          </a:p>
        </p:txBody>
      </p:sp>
      <p:pic>
        <p:nvPicPr>
          <p:cNvPr id="131" name="Shape 131"/>
          <p:cNvPicPr preferRelativeResize="0"/>
          <p:nvPr/>
        </p:nvPicPr>
        <p:blipFill rotWithShape="1">
          <a:blip r:embed="rId3">
            <a:alphaModFix/>
          </a:blip>
          <a:srcRect/>
          <a:stretch/>
        </p:blipFill>
        <p:spPr>
          <a:xfrm>
            <a:off x="1089575" y="1191300"/>
            <a:ext cx="6645600" cy="3523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p:nvPr/>
        </p:nvSpPr>
        <p:spPr>
          <a:xfrm>
            <a:off x="317500" y="228600"/>
            <a:ext cx="8305800" cy="1085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400">
                <a:solidFill>
                  <a:srgbClr val="FFFF66"/>
                </a:solidFill>
                <a:latin typeface="Calibri"/>
                <a:ea typeface="Calibri"/>
                <a:cs typeface="Calibri"/>
                <a:sym typeface="Calibri"/>
              </a:rPr>
              <a:t>Ways to visualize data:</a:t>
            </a:r>
          </a:p>
          <a:p>
            <a:pPr marL="0" marR="0" lvl="0" indent="0" algn="l" rtl="0">
              <a:spcBef>
                <a:spcPts val="0"/>
              </a:spcBef>
              <a:buSzPct val="25000"/>
              <a:buNone/>
            </a:pPr>
            <a:r>
              <a:rPr lang="en" sz="4400">
                <a:solidFill>
                  <a:srgbClr val="FFFF66"/>
                </a:solidFill>
                <a:latin typeface="Calibri"/>
                <a:ea typeface="Calibri"/>
                <a:cs typeface="Calibri"/>
                <a:sym typeface="Calibri"/>
              </a:rPr>
              <a:t>	Choropleth maps</a:t>
            </a:r>
          </a:p>
        </p:txBody>
      </p:sp>
      <p:sp>
        <p:nvSpPr>
          <p:cNvPr id="212" name="Shape 212"/>
          <p:cNvSpPr/>
          <p:nvPr/>
        </p:nvSpPr>
        <p:spPr>
          <a:xfrm>
            <a:off x="3004457" y="4912667"/>
            <a:ext cx="6172200" cy="2307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400">
                <a:solidFill>
                  <a:srgbClr val="A5A5A5"/>
                </a:solidFill>
                <a:latin typeface="Calibri"/>
                <a:ea typeface="Calibri"/>
                <a:cs typeface="Calibri"/>
                <a:sym typeface="Calibri"/>
              </a:rPr>
              <a:t>http://www.datalabs.com.au/powerpoint-data-presentations/</a:t>
            </a:r>
          </a:p>
        </p:txBody>
      </p:sp>
      <p:pic>
        <p:nvPicPr>
          <p:cNvPr id="213" name="Shape 213" descr="DataVisualisation-Workshop-Types-Maps-Australia"/>
          <p:cNvPicPr preferRelativeResize="0"/>
          <p:nvPr/>
        </p:nvPicPr>
        <p:blipFill rotWithShape="1">
          <a:blip r:embed="rId3">
            <a:alphaModFix/>
          </a:blip>
          <a:srcRect/>
          <a:stretch/>
        </p:blipFill>
        <p:spPr>
          <a:xfrm>
            <a:off x="1678225" y="1847425"/>
            <a:ext cx="6864600" cy="289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p:nvPr/>
        </p:nvSpPr>
        <p:spPr>
          <a:xfrm>
            <a:off x="317500" y="228600"/>
            <a:ext cx="8305800" cy="1085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400">
                <a:solidFill>
                  <a:srgbClr val="FFFF66"/>
                </a:solidFill>
                <a:latin typeface="Calibri"/>
                <a:ea typeface="Calibri"/>
                <a:cs typeface="Calibri"/>
                <a:sym typeface="Calibri"/>
              </a:rPr>
              <a:t>Ways to visualize data:</a:t>
            </a:r>
          </a:p>
          <a:p>
            <a:pPr marL="0" marR="0" lvl="0" indent="0" algn="l" rtl="0">
              <a:spcBef>
                <a:spcPts val="0"/>
              </a:spcBef>
              <a:buSzPct val="25000"/>
              <a:buNone/>
            </a:pPr>
            <a:r>
              <a:rPr lang="en" sz="4400">
                <a:solidFill>
                  <a:srgbClr val="FFFF66"/>
                </a:solidFill>
                <a:latin typeface="Calibri"/>
                <a:ea typeface="Calibri"/>
                <a:cs typeface="Calibri"/>
                <a:sym typeface="Calibri"/>
              </a:rPr>
              <a:t>	Star plot/radar plot</a:t>
            </a:r>
          </a:p>
        </p:txBody>
      </p:sp>
      <p:sp>
        <p:nvSpPr>
          <p:cNvPr id="220" name="Shape 220"/>
          <p:cNvSpPr/>
          <p:nvPr/>
        </p:nvSpPr>
        <p:spPr>
          <a:xfrm>
            <a:off x="2806000" y="4779340"/>
            <a:ext cx="6172200" cy="2307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400">
                <a:solidFill>
                  <a:srgbClr val="A5A5A5"/>
                </a:solidFill>
                <a:latin typeface="Calibri"/>
                <a:ea typeface="Calibri"/>
                <a:cs typeface="Calibri"/>
                <a:sym typeface="Calibri"/>
              </a:rPr>
              <a:t>http://www.datalabs.com.au/powerpoint-data-presentations/</a:t>
            </a:r>
          </a:p>
        </p:txBody>
      </p:sp>
      <p:pic>
        <p:nvPicPr>
          <p:cNvPr id="221" name="Shape 221" descr="DataVisualisation-Workshop-Types-Radar"/>
          <p:cNvPicPr preferRelativeResize="0"/>
          <p:nvPr/>
        </p:nvPicPr>
        <p:blipFill rotWithShape="1">
          <a:blip r:embed="rId3">
            <a:alphaModFix/>
          </a:blip>
          <a:srcRect/>
          <a:stretch/>
        </p:blipFill>
        <p:spPr>
          <a:xfrm>
            <a:off x="940050" y="1743900"/>
            <a:ext cx="6781800" cy="286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p:nvPr/>
        </p:nvSpPr>
        <p:spPr>
          <a:xfrm>
            <a:off x="317500" y="228600"/>
            <a:ext cx="8305800" cy="1085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400">
                <a:solidFill>
                  <a:srgbClr val="FFFF66"/>
                </a:solidFill>
                <a:latin typeface="Calibri"/>
                <a:ea typeface="Calibri"/>
                <a:cs typeface="Calibri"/>
                <a:sym typeface="Calibri"/>
              </a:rPr>
              <a:t>Ways to visualize data:</a:t>
            </a:r>
          </a:p>
          <a:p>
            <a:pPr marL="0" marR="0" lvl="0" indent="0" algn="l" rtl="0">
              <a:spcBef>
                <a:spcPts val="0"/>
              </a:spcBef>
              <a:buSzPct val="25000"/>
              <a:buNone/>
            </a:pPr>
            <a:r>
              <a:rPr lang="en" sz="4400">
                <a:solidFill>
                  <a:srgbClr val="FFFF66"/>
                </a:solidFill>
                <a:latin typeface="Calibri"/>
                <a:ea typeface="Calibri"/>
                <a:cs typeface="Calibri"/>
                <a:sym typeface="Calibri"/>
              </a:rPr>
              <a:t>	Stem and leaf plots</a:t>
            </a:r>
          </a:p>
        </p:txBody>
      </p:sp>
      <p:sp>
        <p:nvSpPr>
          <p:cNvPr id="228" name="Shape 228"/>
          <p:cNvSpPr/>
          <p:nvPr/>
        </p:nvSpPr>
        <p:spPr>
          <a:xfrm>
            <a:off x="3004457" y="4912667"/>
            <a:ext cx="6172200" cy="2307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400">
                <a:solidFill>
                  <a:srgbClr val="A5A5A5"/>
                </a:solidFill>
                <a:latin typeface="Calibri"/>
                <a:ea typeface="Calibri"/>
                <a:cs typeface="Calibri"/>
                <a:sym typeface="Calibri"/>
              </a:rPr>
              <a:t>http://www.datalabs.com.au/powerpoint-data-presentations/</a:t>
            </a:r>
          </a:p>
        </p:txBody>
      </p:sp>
      <p:pic>
        <p:nvPicPr>
          <p:cNvPr id="229" name="Shape 229" descr="https://www.mathsisfun.com/data/images/stem-leaf-plot.gif"/>
          <p:cNvPicPr preferRelativeResize="0"/>
          <p:nvPr/>
        </p:nvPicPr>
        <p:blipFill rotWithShape="1">
          <a:blip r:embed="rId3">
            <a:alphaModFix/>
          </a:blip>
          <a:srcRect/>
          <a:stretch/>
        </p:blipFill>
        <p:spPr>
          <a:xfrm>
            <a:off x="1371600" y="1543050"/>
            <a:ext cx="5892300" cy="2971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p:nvPr/>
        </p:nvSpPr>
        <p:spPr>
          <a:xfrm>
            <a:off x="175693" y="57150"/>
            <a:ext cx="3635400" cy="531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000">
                <a:solidFill>
                  <a:srgbClr val="FFFF66"/>
                </a:solidFill>
                <a:latin typeface="Calibri"/>
                <a:ea typeface="Calibri"/>
                <a:cs typeface="Calibri"/>
                <a:sym typeface="Calibri"/>
              </a:rPr>
              <a:t>Data Exploration</a:t>
            </a:r>
          </a:p>
        </p:txBody>
      </p:sp>
      <p:sp>
        <p:nvSpPr>
          <p:cNvPr id="236" name="Shape 236"/>
          <p:cNvSpPr txBox="1"/>
          <p:nvPr/>
        </p:nvSpPr>
        <p:spPr>
          <a:xfrm>
            <a:off x="457200" y="1314633"/>
            <a:ext cx="3886200" cy="715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a:solidFill>
                  <a:srgbClr val="FFFF66"/>
                </a:solidFill>
                <a:latin typeface="Calibri"/>
                <a:ea typeface="Calibri"/>
                <a:cs typeface="Calibri"/>
                <a:sym typeface="Calibri"/>
              </a:rPr>
              <a:t>Annual Rainfall for Georgia, 1953-2012</a:t>
            </a:r>
          </a:p>
        </p:txBody>
      </p:sp>
      <p:pic>
        <p:nvPicPr>
          <p:cNvPr id="237" name="Shape 237"/>
          <p:cNvPicPr preferRelativeResize="0"/>
          <p:nvPr/>
        </p:nvPicPr>
        <p:blipFill rotWithShape="1">
          <a:blip r:embed="rId3">
            <a:alphaModFix/>
          </a:blip>
          <a:srcRect/>
          <a:stretch/>
        </p:blipFill>
        <p:spPr>
          <a:xfrm>
            <a:off x="4114800" y="244631"/>
            <a:ext cx="4719000" cy="463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p:nvPr/>
        </p:nvSpPr>
        <p:spPr>
          <a:xfrm>
            <a:off x="175693" y="57150"/>
            <a:ext cx="3635400" cy="531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000">
                <a:solidFill>
                  <a:srgbClr val="FFFF66"/>
                </a:solidFill>
                <a:latin typeface="Calibri"/>
                <a:ea typeface="Calibri"/>
                <a:cs typeface="Calibri"/>
                <a:sym typeface="Calibri"/>
              </a:rPr>
              <a:t>Data Exploration</a:t>
            </a:r>
          </a:p>
        </p:txBody>
      </p:sp>
      <p:sp>
        <p:nvSpPr>
          <p:cNvPr id="244" name="Shape 244"/>
          <p:cNvSpPr txBox="1"/>
          <p:nvPr/>
        </p:nvSpPr>
        <p:spPr>
          <a:xfrm>
            <a:off x="533400" y="579134"/>
            <a:ext cx="6934200" cy="3923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a:solidFill>
                  <a:srgbClr val="FFFF66"/>
                </a:solidFill>
                <a:latin typeface="Calibri"/>
                <a:ea typeface="Calibri"/>
                <a:cs typeface="Calibri"/>
                <a:sym typeface="Calibri"/>
              </a:rPr>
              <a:t>Boxplot of data-What do you notice?</a:t>
            </a:r>
          </a:p>
        </p:txBody>
      </p:sp>
      <p:pic>
        <p:nvPicPr>
          <p:cNvPr id="245" name="Shape 245"/>
          <p:cNvPicPr preferRelativeResize="0"/>
          <p:nvPr/>
        </p:nvPicPr>
        <p:blipFill rotWithShape="1">
          <a:blip r:embed="rId3">
            <a:alphaModFix/>
          </a:blip>
          <a:srcRect l="2281" t="9287" r="2243" b="6587"/>
          <a:stretch/>
        </p:blipFill>
        <p:spPr>
          <a:xfrm>
            <a:off x="479502" y="1200150"/>
            <a:ext cx="8166000" cy="3466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p:nvPr/>
        </p:nvSpPr>
        <p:spPr>
          <a:xfrm>
            <a:off x="175693" y="57150"/>
            <a:ext cx="3635400" cy="531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000">
                <a:solidFill>
                  <a:srgbClr val="FFFF66"/>
                </a:solidFill>
                <a:latin typeface="Calibri"/>
                <a:ea typeface="Calibri"/>
                <a:cs typeface="Calibri"/>
                <a:sym typeface="Calibri"/>
              </a:rPr>
              <a:t>Data Exploration</a:t>
            </a:r>
          </a:p>
        </p:txBody>
      </p:sp>
      <p:sp>
        <p:nvSpPr>
          <p:cNvPr id="252" name="Shape 252"/>
          <p:cNvSpPr txBox="1"/>
          <p:nvPr/>
        </p:nvSpPr>
        <p:spPr>
          <a:xfrm>
            <a:off x="533400" y="579134"/>
            <a:ext cx="6934200" cy="3923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a:solidFill>
                  <a:srgbClr val="FFFF66"/>
                </a:solidFill>
                <a:latin typeface="Calibri"/>
                <a:ea typeface="Calibri"/>
                <a:cs typeface="Calibri"/>
                <a:sym typeface="Calibri"/>
              </a:rPr>
              <a:t>Difference between March and September?</a:t>
            </a:r>
          </a:p>
        </p:txBody>
      </p:sp>
      <p:pic>
        <p:nvPicPr>
          <p:cNvPr id="253" name="Shape 253"/>
          <p:cNvPicPr preferRelativeResize="0"/>
          <p:nvPr/>
        </p:nvPicPr>
        <p:blipFill rotWithShape="1">
          <a:blip r:embed="rId3">
            <a:alphaModFix/>
          </a:blip>
          <a:srcRect l="2281" t="9287" r="2243" b="6587"/>
          <a:stretch/>
        </p:blipFill>
        <p:spPr>
          <a:xfrm>
            <a:off x="479502" y="1200150"/>
            <a:ext cx="8166000" cy="3466500"/>
          </a:xfrm>
          <a:prstGeom prst="rect">
            <a:avLst/>
          </a:prstGeom>
          <a:noFill/>
          <a:ln>
            <a:noFill/>
          </a:ln>
        </p:spPr>
      </p:pic>
      <p:sp>
        <p:nvSpPr>
          <p:cNvPr id="254" name="Shape 254"/>
          <p:cNvSpPr/>
          <p:nvPr/>
        </p:nvSpPr>
        <p:spPr>
          <a:xfrm>
            <a:off x="2438400" y="1543050"/>
            <a:ext cx="609600" cy="2571900"/>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55" name="Shape 255"/>
          <p:cNvSpPr/>
          <p:nvPr/>
        </p:nvSpPr>
        <p:spPr>
          <a:xfrm>
            <a:off x="5867400" y="1428750"/>
            <a:ext cx="609600" cy="2571900"/>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256" name="Shape 256"/>
          <p:cNvCxnSpPr/>
          <p:nvPr/>
        </p:nvCxnSpPr>
        <p:spPr>
          <a:xfrm flipH="1">
            <a:off x="3048000" y="971550"/>
            <a:ext cx="838200" cy="457200"/>
          </a:xfrm>
          <a:prstGeom prst="straightConnector1">
            <a:avLst/>
          </a:prstGeom>
          <a:noFill/>
          <a:ln w="19050" cap="flat" cmpd="sng">
            <a:solidFill>
              <a:srgbClr val="FF0000"/>
            </a:solidFill>
            <a:prstDash val="solid"/>
            <a:round/>
            <a:headEnd type="none" w="med" len="med"/>
            <a:tailEnd type="stealth" w="lg" len="lg"/>
          </a:ln>
        </p:spPr>
      </p:cxnSp>
      <p:cxnSp>
        <p:nvCxnSpPr>
          <p:cNvPr id="257" name="Shape 257"/>
          <p:cNvCxnSpPr/>
          <p:nvPr/>
        </p:nvCxnSpPr>
        <p:spPr>
          <a:xfrm>
            <a:off x="5867400" y="971550"/>
            <a:ext cx="304800" cy="342900"/>
          </a:xfrm>
          <a:prstGeom prst="straightConnector1">
            <a:avLst/>
          </a:prstGeom>
          <a:noFill/>
          <a:ln w="19050" cap="flat" cmpd="sng">
            <a:solidFill>
              <a:srgbClr val="FF0000"/>
            </a:solidFill>
            <a:prstDash val="solid"/>
            <a:round/>
            <a:headEnd type="none" w="med" len="med"/>
            <a:tailEnd type="stealth" w="lg" len="lg"/>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p:nvPr/>
        </p:nvSpPr>
        <p:spPr>
          <a:xfrm>
            <a:off x="175693" y="57150"/>
            <a:ext cx="3635400" cy="531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000">
                <a:solidFill>
                  <a:srgbClr val="FFFF66"/>
                </a:solidFill>
                <a:latin typeface="Calibri"/>
                <a:ea typeface="Calibri"/>
                <a:cs typeface="Calibri"/>
                <a:sym typeface="Calibri"/>
              </a:rPr>
              <a:t>Data Exploration</a:t>
            </a:r>
          </a:p>
        </p:txBody>
      </p:sp>
      <p:sp>
        <p:nvSpPr>
          <p:cNvPr id="264" name="Shape 264"/>
          <p:cNvSpPr txBox="1"/>
          <p:nvPr/>
        </p:nvSpPr>
        <p:spPr>
          <a:xfrm>
            <a:off x="869170" y="457200"/>
            <a:ext cx="6934200" cy="392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a:solidFill>
                  <a:srgbClr val="FFFF66"/>
                </a:solidFill>
                <a:latin typeface="Calibri"/>
                <a:ea typeface="Calibri"/>
                <a:cs typeface="Calibri"/>
                <a:sym typeface="Calibri"/>
              </a:rPr>
              <a:t>Stem and leaf charts, histograms</a:t>
            </a:r>
          </a:p>
        </p:txBody>
      </p:sp>
      <p:pic>
        <p:nvPicPr>
          <p:cNvPr id="265" name="Shape 265"/>
          <p:cNvPicPr preferRelativeResize="0"/>
          <p:nvPr/>
        </p:nvPicPr>
        <p:blipFill rotWithShape="1">
          <a:blip r:embed="rId3">
            <a:alphaModFix/>
          </a:blip>
          <a:srcRect/>
          <a:stretch/>
        </p:blipFill>
        <p:spPr>
          <a:xfrm>
            <a:off x="1991478" y="952383"/>
            <a:ext cx="2286000" cy="757200"/>
          </a:xfrm>
          <a:prstGeom prst="rect">
            <a:avLst/>
          </a:prstGeom>
          <a:noFill/>
          <a:ln>
            <a:noFill/>
          </a:ln>
        </p:spPr>
      </p:pic>
      <p:pic>
        <p:nvPicPr>
          <p:cNvPr id="266" name="Shape 266"/>
          <p:cNvPicPr preferRelativeResize="0"/>
          <p:nvPr/>
        </p:nvPicPr>
        <p:blipFill rotWithShape="1">
          <a:blip r:embed="rId4">
            <a:alphaModFix/>
          </a:blip>
          <a:srcRect/>
          <a:stretch/>
        </p:blipFill>
        <p:spPr>
          <a:xfrm>
            <a:off x="5209782" y="4238856"/>
            <a:ext cx="2190900" cy="849900"/>
          </a:xfrm>
          <a:prstGeom prst="rect">
            <a:avLst/>
          </a:prstGeom>
          <a:noFill/>
          <a:ln>
            <a:noFill/>
          </a:ln>
        </p:spPr>
      </p:pic>
      <p:pic>
        <p:nvPicPr>
          <p:cNvPr id="267" name="Shape 267"/>
          <p:cNvPicPr preferRelativeResize="0"/>
          <p:nvPr/>
        </p:nvPicPr>
        <p:blipFill rotWithShape="1">
          <a:blip r:embed="rId5">
            <a:alphaModFix/>
          </a:blip>
          <a:srcRect/>
          <a:stretch/>
        </p:blipFill>
        <p:spPr>
          <a:xfrm>
            <a:off x="175693" y="2630458"/>
            <a:ext cx="4963800" cy="2391600"/>
          </a:xfrm>
          <a:prstGeom prst="rect">
            <a:avLst/>
          </a:prstGeom>
          <a:noFill/>
          <a:ln w="9525" cap="flat" cmpd="sng">
            <a:solidFill>
              <a:schemeClr val="dk1"/>
            </a:solidFill>
            <a:prstDash val="solid"/>
            <a:miter/>
            <a:headEnd type="none" w="med" len="med"/>
            <a:tailEnd type="none" w="med" len="med"/>
          </a:ln>
        </p:spPr>
      </p:pic>
      <p:pic>
        <p:nvPicPr>
          <p:cNvPr id="268" name="Shape 268"/>
          <p:cNvPicPr preferRelativeResize="0"/>
          <p:nvPr/>
        </p:nvPicPr>
        <p:blipFill rotWithShape="1">
          <a:blip r:embed="rId6">
            <a:alphaModFix/>
          </a:blip>
          <a:srcRect/>
          <a:stretch/>
        </p:blipFill>
        <p:spPr>
          <a:xfrm>
            <a:off x="4336269" y="952383"/>
            <a:ext cx="4642799" cy="2236800"/>
          </a:xfrm>
          <a:prstGeom prst="rect">
            <a:avLst/>
          </a:prstGeom>
          <a:noFill/>
          <a:ln w="9525" cap="flat" cmpd="sng">
            <a:solidFill>
              <a:schemeClr val="dk1"/>
            </a:solidFill>
            <a:prstDash val="solid"/>
            <a:miter/>
            <a:headEnd type="none" w="med" len="med"/>
            <a:tailEnd type="none" w="med" len="med"/>
          </a:ln>
        </p:spPr>
      </p:pic>
      <p:sp>
        <p:nvSpPr>
          <p:cNvPr id="269" name="Shape 269"/>
          <p:cNvSpPr txBox="1"/>
          <p:nvPr/>
        </p:nvSpPr>
        <p:spPr>
          <a:xfrm>
            <a:off x="3084976" y="1932360"/>
            <a:ext cx="788700" cy="276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a:solidFill>
                  <a:srgbClr val="FFFF66"/>
                </a:solidFill>
                <a:latin typeface="Calibri"/>
                <a:ea typeface="Calibri"/>
                <a:cs typeface="Calibri"/>
                <a:sym typeface="Calibri"/>
              </a:rPr>
              <a:t>March</a:t>
            </a:r>
          </a:p>
        </p:txBody>
      </p:sp>
      <p:sp>
        <p:nvSpPr>
          <p:cNvPr id="270" name="Shape 270"/>
          <p:cNvSpPr txBox="1"/>
          <p:nvPr/>
        </p:nvSpPr>
        <p:spPr>
          <a:xfrm>
            <a:off x="5465457" y="3824886"/>
            <a:ext cx="1218300" cy="276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a:solidFill>
                  <a:srgbClr val="FFFF66"/>
                </a:solidFill>
                <a:latin typeface="Calibri"/>
                <a:ea typeface="Calibri"/>
                <a:cs typeface="Calibri"/>
                <a:sym typeface="Calibri"/>
              </a:rPr>
              <a:t>September</a:t>
            </a:r>
          </a:p>
        </p:txBody>
      </p:sp>
      <p:cxnSp>
        <p:nvCxnSpPr>
          <p:cNvPr id="271" name="Shape 271"/>
          <p:cNvCxnSpPr/>
          <p:nvPr/>
        </p:nvCxnSpPr>
        <p:spPr>
          <a:xfrm rot="10800000">
            <a:off x="3479400" y="1771560"/>
            <a:ext cx="178200" cy="160800"/>
          </a:xfrm>
          <a:prstGeom prst="straightConnector1">
            <a:avLst/>
          </a:prstGeom>
          <a:noFill/>
          <a:ln w="9525" cap="flat" cmpd="sng">
            <a:solidFill>
              <a:srgbClr val="FFFF66"/>
            </a:solidFill>
            <a:prstDash val="solid"/>
            <a:round/>
            <a:headEnd type="none" w="med" len="med"/>
            <a:tailEnd type="stealth" w="lg" len="lg"/>
          </a:ln>
        </p:spPr>
      </p:cxnSp>
      <p:cxnSp>
        <p:nvCxnSpPr>
          <p:cNvPr id="272" name="Shape 272"/>
          <p:cNvCxnSpPr/>
          <p:nvPr/>
        </p:nvCxnSpPr>
        <p:spPr>
          <a:xfrm>
            <a:off x="3810000" y="2046660"/>
            <a:ext cx="467400" cy="0"/>
          </a:xfrm>
          <a:prstGeom prst="straightConnector1">
            <a:avLst/>
          </a:prstGeom>
          <a:noFill/>
          <a:ln w="9525" cap="flat" cmpd="sng">
            <a:solidFill>
              <a:srgbClr val="FFFF66"/>
            </a:solidFill>
            <a:prstDash val="solid"/>
            <a:round/>
            <a:headEnd type="none" w="med" len="med"/>
            <a:tailEnd type="stealth" w="lg" len="lg"/>
          </a:ln>
        </p:spPr>
      </p:cxnSp>
      <p:cxnSp>
        <p:nvCxnSpPr>
          <p:cNvPr id="273" name="Shape 273"/>
          <p:cNvCxnSpPr>
            <a:stCxn id="270" idx="1"/>
          </p:cNvCxnSpPr>
          <p:nvPr/>
        </p:nvCxnSpPr>
        <p:spPr>
          <a:xfrm rot="10800000">
            <a:off x="5209857" y="3963336"/>
            <a:ext cx="255600" cy="0"/>
          </a:xfrm>
          <a:prstGeom prst="straightConnector1">
            <a:avLst/>
          </a:prstGeom>
          <a:noFill/>
          <a:ln w="9525" cap="flat" cmpd="sng">
            <a:solidFill>
              <a:srgbClr val="FFFF66"/>
            </a:solidFill>
            <a:prstDash val="solid"/>
            <a:round/>
            <a:headEnd type="none" w="med" len="med"/>
            <a:tailEnd type="stealth" w="lg" len="lg"/>
          </a:ln>
        </p:spPr>
      </p:cxnSp>
      <p:cxnSp>
        <p:nvCxnSpPr>
          <p:cNvPr id="274" name="Shape 274"/>
          <p:cNvCxnSpPr/>
          <p:nvPr/>
        </p:nvCxnSpPr>
        <p:spPr>
          <a:xfrm>
            <a:off x="6074598" y="4033400"/>
            <a:ext cx="0" cy="137100"/>
          </a:xfrm>
          <a:prstGeom prst="straightConnector1">
            <a:avLst/>
          </a:prstGeom>
          <a:noFill/>
          <a:ln w="9525" cap="flat" cmpd="sng">
            <a:solidFill>
              <a:srgbClr val="FFFF66"/>
            </a:solidFill>
            <a:prstDash val="solid"/>
            <a:round/>
            <a:headEnd type="none" w="med" len="med"/>
            <a:tailEnd type="stealth" w="lg" len="lg"/>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p:nvPr/>
        </p:nvSpPr>
        <p:spPr>
          <a:xfrm>
            <a:off x="175693" y="57150"/>
            <a:ext cx="3635400" cy="531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000">
                <a:solidFill>
                  <a:srgbClr val="FFFF66"/>
                </a:solidFill>
                <a:latin typeface="Calibri"/>
                <a:ea typeface="Calibri"/>
                <a:cs typeface="Calibri"/>
                <a:sym typeface="Calibri"/>
              </a:rPr>
              <a:t>Data Exploration</a:t>
            </a:r>
          </a:p>
        </p:txBody>
      </p:sp>
      <p:sp>
        <p:nvSpPr>
          <p:cNvPr id="281" name="Shape 281"/>
          <p:cNvSpPr txBox="1"/>
          <p:nvPr/>
        </p:nvSpPr>
        <p:spPr>
          <a:xfrm>
            <a:off x="873932" y="588150"/>
            <a:ext cx="6934200" cy="392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dirty="0">
                <a:solidFill>
                  <a:srgbClr val="FFFF66"/>
                </a:solidFill>
                <a:latin typeface="Calibri"/>
                <a:ea typeface="Calibri"/>
                <a:cs typeface="Calibri"/>
                <a:sym typeface="Calibri"/>
              </a:rPr>
              <a:t>Which year?</a:t>
            </a:r>
          </a:p>
        </p:txBody>
      </p:sp>
      <p:pic>
        <p:nvPicPr>
          <p:cNvPr id="282" name="Shape 282"/>
          <p:cNvPicPr preferRelativeResize="0"/>
          <p:nvPr/>
        </p:nvPicPr>
        <p:blipFill rotWithShape="1">
          <a:blip r:embed="rId3">
            <a:alphaModFix/>
          </a:blip>
          <a:srcRect/>
          <a:stretch/>
        </p:blipFill>
        <p:spPr>
          <a:xfrm>
            <a:off x="280637" y="1085850"/>
            <a:ext cx="8542800" cy="1682400"/>
          </a:xfrm>
          <a:prstGeom prst="rect">
            <a:avLst/>
          </a:prstGeom>
          <a:noFill/>
          <a:ln>
            <a:noFill/>
          </a:ln>
        </p:spPr>
      </p:pic>
      <p:sp>
        <p:nvSpPr>
          <p:cNvPr id="283" name="Shape 283"/>
          <p:cNvSpPr/>
          <p:nvPr/>
        </p:nvSpPr>
        <p:spPr>
          <a:xfrm>
            <a:off x="609600" y="1371600"/>
            <a:ext cx="457200" cy="342900"/>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4" name="Shape 284"/>
          <p:cNvSpPr/>
          <p:nvPr/>
        </p:nvSpPr>
        <p:spPr>
          <a:xfrm>
            <a:off x="5562600" y="1371600"/>
            <a:ext cx="609600" cy="342900"/>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285" name="Shape 285"/>
          <p:cNvPicPr preferRelativeResize="0"/>
          <p:nvPr/>
        </p:nvPicPr>
        <p:blipFill rotWithShape="1">
          <a:blip r:embed="rId4">
            <a:alphaModFix/>
          </a:blip>
          <a:srcRect/>
          <a:stretch/>
        </p:blipFill>
        <p:spPr>
          <a:xfrm>
            <a:off x="1993338" y="2539690"/>
            <a:ext cx="6797100" cy="2343299"/>
          </a:xfrm>
          <a:prstGeom prst="rect">
            <a:avLst/>
          </a:prstGeom>
          <a:noFill/>
          <a:ln>
            <a:noFill/>
          </a:ln>
        </p:spPr>
      </p:pic>
      <p:sp>
        <p:nvSpPr>
          <p:cNvPr id="286" name="Shape 286"/>
          <p:cNvSpPr/>
          <p:nvPr/>
        </p:nvSpPr>
        <p:spPr>
          <a:xfrm>
            <a:off x="1944083" y="4873083"/>
            <a:ext cx="3733800" cy="207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a:solidFill>
                  <a:srgbClr val="FFFF66"/>
                </a:solidFill>
                <a:latin typeface="Calibri"/>
                <a:ea typeface="Calibri"/>
                <a:cs typeface="Calibri"/>
                <a:sym typeface="Calibri"/>
              </a:rPr>
              <a:t>http://www.noaanews.noaa.gov/stories2004/s2316.htm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p:nvPr/>
        </p:nvSpPr>
        <p:spPr>
          <a:xfrm>
            <a:off x="175693" y="57150"/>
            <a:ext cx="8130000" cy="992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000">
                <a:solidFill>
                  <a:srgbClr val="FFFF66"/>
                </a:solidFill>
                <a:latin typeface="Calibri"/>
                <a:ea typeface="Calibri"/>
                <a:cs typeface="Calibri"/>
                <a:sym typeface="Calibri"/>
              </a:rPr>
              <a:t>The GeoDa software package also encourages EDA.</a:t>
            </a:r>
          </a:p>
        </p:txBody>
      </p:sp>
      <p:pic>
        <p:nvPicPr>
          <p:cNvPr id="293" name="Shape 293"/>
          <p:cNvPicPr preferRelativeResize="0"/>
          <p:nvPr/>
        </p:nvPicPr>
        <p:blipFill rotWithShape="1">
          <a:blip r:embed="rId3">
            <a:alphaModFix/>
          </a:blip>
          <a:srcRect/>
          <a:stretch/>
        </p:blipFill>
        <p:spPr>
          <a:xfrm>
            <a:off x="175702" y="1435000"/>
            <a:ext cx="8742900" cy="3523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p:nvPr/>
        </p:nvSpPr>
        <p:spPr>
          <a:xfrm>
            <a:off x="175693" y="57150"/>
            <a:ext cx="8130000" cy="992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000">
                <a:solidFill>
                  <a:srgbClr val="FFFF66"/>
                </a:solidFill>
                <a:latin typeface="Calibri"/>
                <a:ea typeface="Calibri"/>
                <a:cs typeface="Calibri"/>
                <a:sym typeface="Calibri"/>
              </a:rPr>
              <a:t>ggplot2: visualization package in R</a:t>
            </a:r>
          </a:p>
        </p:txBody>
      </p:sp>
      <p:pic>
        <p:nvPicPr>
          <p:cNvPr id="300" name="Shape 300"/>
          <p:cNvPicPr preferRelativeResize="0"/>
          <p:nvPr/>
        </p:nvPicPr>
        <p:blipFill>
          <a:blip r:embed="rId3">
            <a:alphaModFix/>
          </a:blip>
          <a:stretch>
            <a:fillRect/>
          </a:stretch>
        </p:blipFill>
        <p:spPr>
          <a:xfrm>
            <a:off x="2199249" y="1015525"/>
            <a:ext cx="4052874" cy="4052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175701" y="57150"/>
            <a:ext cx="8823000" cy="531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000">
                <a:solidFill>
                  <a:srgbClr val="FFFF66"/>
                </a:solidFill>
                <a:latin typeface="Calibri"/>
                <a:ea typeface="Calibri"/>
                <a:cs typeface="Calibri"/>
                <a:sym typeface="Calibri"/>
              </a:rPr>
              <a:t>Revisiting models of statistical thinking</a:t>
            </a:r>
          </a:p>
        </p:txBody>
      </p:sp>
      <p:sp>
        <p:nvSpPr>
          <p:cNvPr id="138" name="Shape 138"/>
          <p:cNvSpPr txBox="1"/>
          <p:nvPr/>
        </p:nvSpPr>
        <p:spPr>
          <a:xfrm>
            <a:off x="6917185" y="4531046"/>
            <a:ext cx="1856700" cy="19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100">
                <a:solidFill>
                  <a:srgbClr val="FFFF66"/>
                </a:solidFill>
                <a:latin typeface="Calibri"/>
                <a:ea typeface="Calibri"/>
                <a:cs typeface="Calibri"/>
                <a:sym typeface="Calibri"/>
              </a:rPr>
              <a:t>http://www.soes.soton.ac.uk</a:t>
            </a:r>
          </a:p>
        </p:txBody>
      </p:sp>
      <p:pic>
        <p:nvPicPr>
          <p:cNvPr id="139" name="Shape 139"/>
          <p:cNvPicPr preferRelativeResize="0"/>
          <p:nvPr/>
        </p:nvPicPr>
        <p:blipFill rotWithShape="1">
          <a:blip r:embed="rId3">
            <a:alphaModFix/>
          </a:blip>
          <a:srcRect/>
          <a:stretch/>
        </p:blipFill>
        <p:spPr>
          <a:xfrm>
            <a:off x="1309012" y="800100"/>
            <a:ext cx="6553200" cy="359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p:nvPr/>
        </p:nvSpPr>
        <p:spPr>
          <a:xfrm>
            <a:off x="175693" y="57150"/>
            <a:ext cx="7669800" cy="531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000">
                <a:solidFill>
                  <a:srgbClr val="FFFF66"/>
                </a:solidFill>
                <a:latin typeface="Calibri"/>
                <a:ea typeface="Calibri"/>
                <a:cs typeface="Calibri"/>
                <a:sym typeface="Calibri"/>
              </a:rPr>
              <a:t>Two models of statistical reasoning</a:t>
            </a:r>
          </a:p>
        </p:txBody>
      </p:sp>
      <p:sp>
        <p:nvSpPr>
          <p:cNvPr id="146" name="Shape 146"/>
          <p:cNvSpPr txBox="1"/>
          <p:nvPr/>
        </p:nvSpPr>
        <p:spPr>
          <a:xfrm>
            <a:off x="990600" y="588064"/>
            <a:ext cx="6360000" cy="484499"/>
          </a:xfrm>
          <a:prstGeom prst="rect">
            <a:avLst/>
          </a:prstGeom>
          <a:noFill/>
          <a:ln>
            <a:noFill/>
          </a:ln>
        </p:spPr>
        <p:txBody>
          <a:bodyPr lIns="91425" tIns="45700" rIns="91425" bIns="45700" anchor="t" anchorCtr="0">
            <a:noAutofit/>
          </a:bodyPr>
          <a:lstStyle/>
          <a:p>
            <a:pPr marL="742950" marR="0" lvl="0" indent="-742950" algn="l" rtl="0">
              <a:spcBef>
                <a:spcPts val="0"/>
              </a:spcBef>
              <a:buClr>
                <a:srgbClr val="FFFF66"/>
              </a:buClr>
              <a:buSzPct val="100000"/>
              <a:buFont typeface="Calibri"/>
              <a:buAutoNum type="arabicPeriod"/>
            </a:pPr>
            <a:r>
              <a:rPr lang="en" sz="3600">
                <a:solidFill>
                  <a:srgbClr val="FFFF66"/>
                </a:solidFill>
                <a:latin typeface="Calibri"/>
                <a:ea typeface="Calibri"/>
                <a:cs typeface="Calibri"/>
                <a:sym typeface="Calibri"/>
              </a:rPr>
              <a:t>Deductive/Hypothesis driven</a:t>
            </a:r>
          </a:p>
        </p:txBody>
      </p:sp>
      <p:sp>
        <p:nvSpPr>
          <p:cNvPr id="147" name="Shape 147"/>
          <p:cNvSpPr txBox="1"/>
          <p:nvPr/>
        </p:nvSpPr>
        <p:spPr>
          <a:xfrm>
            <a:off x="3505200" y="1209458"/>
            <a:ext cx="1352100" cy="438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3200">
                <a:solidFill>
                  <a:srgbClr val="FFFF66"/>
                </a:solidFill>
                <a:latin typeface="Calibri"/>
                <a:ea typeface="Calibri"/>
                <a:cs typeface="Calibri"/>
                <a:sym typeface="Calibri"/>
              </a:rPr>
              <a:t>Theory</a:t>
            </a:r>
          </a:p>
        </p:txBody>
      </p:sp>
      <p:sp>
        <p:nvSpPr>
          <p:cNvPr id="148" name="Shape 148"/>
          <p:cNvSpPr txBox="1"/>
          <p:nvPr/>
        </p:nvSpPr>
        <p:spPr>
          <a:xfrm>
            <a:off x="6019800" y="2400300"/>
            <a:ext cx="2125800" cy="438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3200">
                <a:solidFill>
                  <a:srgbClr val="FFFF66"/>
                </a:solidFill>
                <a:latin typeface="Calibri"/>
                <a:ea typeface="Calibri"/>
                <a:cs typeface="Calibri"/>
                <a:sym typeface="Calibri"/>
              </a:rPr>
              <a:t>Hypothesis </a:t>
            </a:r>
          </a:p>
        </p:txBody>
      </p:sp>
      <p:sp>
        <p:nvSpPr>
          <p:cNvPr id="149" name="Shape 149"/>
          <p:cNvSpPr txBox="1"/>
          <p:nvPr/>
        </p:nvSpPr>
        <p:spPr>
          <a:xfrm>
            <a:off x="3129775" y="3886200"/>
            <a:ext cx="2103000" cy="438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3200">
                <a:solidFill>
                  <a:srgbClr val="FFFF66"/>
                </a:solidFill>
                <a:latin typeface="Calibri"/>
                <a:ea typeface="Calibri"/>
                <a:cs typeface="Calibri"/>
                <a:sym typeface="Calibri"/>
              </a:rPr>
              <a:t>Experiment</a:t>
            </a:r>
          </a:p>
        </p:txBody>
      </p:sp>
      <p:sp>
        <p:nvSpPr>
          <p:cNvPr id="150" name="Shape 150"/>
          <p:cNvSpPr txBox="1"/>
          <p:nvPr/>
        </p:nvSpPr>
        <p:spPr>
          <a:xfrm>
            <a:off x="762000" y="2400299"/>
            <a:ext cx="1527300" cy="438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3200">
                <a:solidFill>
                  <a:srgbClr val="FFFF66"/>
                </a:solidFill>
                <a:latin typeface="Calibri"/>
                <a:ea typeface="Calibri"/>
                <a:cs typeface="Calibri"/>
                <a:sym typeface="Calibri"/>
              </a:rPr>
              <a:t>Analysis</a:t>
            </a:r>
          </a:p>
        </p:txBody>
      </p:sp>
      <p:sp>
        <p:nvSpPr>
          <p:cNvPr id="151" name="Shape 151"/>
          <p:cNvSpPr/>
          <p:nvPr/>
        </p:nvSpPr>
        <p:spPr>
          <a:xfrm rot="5400000">
            <a:off x="5654399" y="739337"/>
            <a:ext cx="1094999" cy="2226600"/>
          </a:xfrm>
          <a:prstGeom prst="bentArrow">
            <a:avLst>
              <a:gd name="adj1" fmla="val 25000"/>
              <a:gd name="adj2" fmla="val 22817"/>
              <a:gd name="adj3" fmla="val 25000"/>
              <a:gd name="adj4" fmla="val 43750"/>
            </a:avLst>
          </a:prstGeom>
          <a:solidFill>
            <a:srgbClr val="DDD9C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152" name="Shape 152"/>
          <p:cNvSpPr/>
          <p:nvPr/>
        </p:nvSpPr>
        <p:spPr>
          <a:xfrm rot="10800000">
            <a:off x="5333999" y="2863048"/>
            <a:ext cx="1905000" cy="1537500"/>
          </a:xfrm>
          <a:prstGeom prst="bentArrow">
            <a:avLst>
              <a:gd name="adj1" fmla="val 25000"/>
              <a:gd name="adj2" fmla="val 22817"/>
              <a:gd name="adj3" fmla="val 25000"/>
              <a:gd name="adj4" fmla="val 43750"/>
            </a:avLst>
          </a:prstGeom>
          <a:solidFill>
            <a:srgbClr val="DDD9C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153" name="Shape 153"/>
          <p:cNvSpPr/>
          <p:nvPr/>
        </p:nvSpPr>
        <p:spPr>
          <a:xfrm rot="-5400000">
            <a:off x="1436498" y="2568749"/>
            <a:ext cx="1257300" cy="1949100"/>
          </a:xfrm>
          <a:prstGeom prst="bentArrow">
            <a:avLst>
              <a:gd name="adj1" fmla="val 25000"/>
              <a:gd name="adj2" fmla="val 22817"/>
              <a:gd name="adj3" fmla="val 25000"/>
              <a:gd name="adj4" fmla="val 43750"/>
            </a:avLst>
          </a:prstGeom>
          <a:solidFill>
            <a:srgbClr val="DDD9C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154" name="Shape 154"/>
          <p:cNvSpPr/>
          <p:nvPr/>
        </p:nvSpPr>
        <p:spPr>
          <a:xfrm>
            <a:off x="1219200" y="1161970"/>
            <a:ext cx="2193600" cy="1238400"/>
          </a:xfrm>
          <a:prstGeom prst="bentArrow">
            <a:avLst>
              <a:gd name="adj1" fmla="val 25000"/>
              <a:gd name="adj2" fmla="val 22817"/>
              <a:gd name="adj3" fmla="val 25000"/>
              <a:gd name="adj4" fmla="val 43750"/>
            </a:avLst>
          </a:prstGeom>
          <a:solidFill>
            <a:srgbClr val="DDD9C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p:nvPr/>
        </p:nvSpPr>
        <p:spPr>
          <a:xfrm>
            <a:off x="175693" y="57150"/>
            <a:ext cx="7669800" cy="531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000">
                <a:solidFill>
                  <a:srgbClr val="FFFF66"/>
                </a:solidFill>
                <a:latin typeface="Calibri"/>
                <a:ea typeface="Calibri"/>
                <a:cs typeface="Calibri"/>
                <a:sym typeface="Calibri"/>
              </a:rPr>
              <a:t>Two models of statistical reasoning</a:t>
            </a:r>
          </a:p>
        </p:txBody>
      </p:sp>
      <p:sp>
        <p:nvSpPr>
          <p:cNvPr id="161" name="Shape 161"/>
          <p:cNvSpPr txBox="1"/>
          <p:nvPr/>
        </p:nvSpPr>
        <p:spPr>
          <a:xfrm>
            <a:off x="7391400" y="4286250"/>
            <a:ext cx="429900" cy="19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100">
                <a:solidFill>
                  <a:schemeClr val="lt1"/>
                </a:solidFill>
                <a:latin typeface="Calibri"/>
                <a:ea typeface="Calibri"/>
                <a:cs typeface="Calibri"/>
                <a:sym typeface="Calibri"/>
              </a:rPr>
              <a:t>ESRI</a:t>
            </a:r>
          </a:p>
        </p:txBody>
      </p:sp>
      <p:pic>
        <p:nvPicPr>
          <p:cNvPr id="162" name="Shape 162"/>
          <p:cNvPicPr preferRelativeResize="0"/>
          <p:nvPr/>
        </p:nvPicPr>
        <p:blipFill rotWithShape="1">
          <a:blip r:embed="rId3">
            <a:alphaModFix/>
          </a:blip>
          <a:srcRect/>
          <a:stretch/>
        </p:blipFill>
        <p:spPr>
          <a:xfrm>
            <a:off x="1089575" y="1191300"/>
            <a:ext cx="6645600" cy="3523800"/>
          </a:xfrm>
          <a:prstGeom prst="rect">
            <a:avLst/>
          </a:prstGeom>
          <a:noFill/>
          <a:ln>
            <a:noFill/>
          </a:ln>
        </p:spPr>
      </p:pic>
      <p:sp>
        <p:nvSpPr>
          <p:cNvPr id="163" name="Shape 163"/>
          <p:cNvSpPr txBox="1"/>
          <p:nvPr/>
        </p:nvSpPr>
        <p:spPr>
          <a:xfrm>
            <a:off x="990600" y="588064"/>
            <a:ext cx="6513000" cy="4385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3200">
                <a:solidFill>
                  <a:srgbClr val="FFFF66"/>
                </a:solidFill>
                <a:latin typeface="Calibri"/>
                <a:ea typeface="Calibri"/>
                <a:cs typeface="Calibri"/>
                <a:sym typeface="Calibri"/>
              </a:rPr>
              <a:t>2. Inductive/Exploratory Data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381000" y="57150"/>
            <a:ext cx="6107400" cy="438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3200">
                <a:solidFill>
                  <a:srgbClr val="FFFF66"/>
                </a:solidFill>
                <a:latin typeface="Calibri"/>
                <a:ea typeface="Calibri"/>
                <a:cs typeface="Calibri"/>
                <a:sym typeface="Calibri"/>
              </a:rPr>
              <a:t>Inductive/Exploratory Data Analysis</a:t>
            </a:r>
          </a:p>
        </p:txBody>
      </p:sp>
      <p:pic>
        <p:nvPicPr>
          <p:cNvPr id="170" name="Shape 170" descr="http://upload.wikimedia.org/wikipedia/en/e/e9/John_Tukey.jpg"/>
          <p:cNvPicPr preferRelativeResize="0"/>
          <p:nvPr/>
        </p:nvPicPr>
        <p:blipFill rotWithShape="1">
          <a:blip r:embed="rId3">
            <a:alphaModFix/>
          </a:blip>
          <a:srcRect/>
          <a:stretch/>
        </p:blipFill>
        <p:spPr>
          <a:xfrm>
            <a:off x="533400" y="1214425"/>
            <a:ext cx="2355000" cy="2572200"/>
          </a:xfrm>
          <a:prstGeom prst="rect">
            <a:avLst/>
          </a:prstGeom>
          <a:noFill/>
          <a:ln>
            <a:noFill/>
          </a:ln>
        </p:spPr>
      </p:pic>
      <p:sp>
        <p:nvSpPr>
          <p:cNvPr id="171" name="Shape 171"/>
          <p:cNvSpPr txBox="1"/>
          <p:nvPr/>
        </p:nvSpPr>
        <p:spPr>
          <a:xfrm>
            <a:off x="3434700" y="1285638"/>
            <a:ext cx="4812637" cy="438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3200">
                <a:solidFill>
                  <a:srgbClr val="FFFF66"/>
                </a:solidFill>
                <a:latin typeface="Calibri"/>
                <a:ea typeface="Calibri"/>
                <a:cs typeface="Calibri"/>
                <a:sym typeface="Calibri"/>
              </a:rPr>
              <a:t>John Tukey</a:t>
            </a:r>
          </a:p>
        </p:txBody>
      </p:sp>
      <p:sp>
        <p:nvSpPr>
          <p:cNvPr id="172" name="Shape 172"/>
          <p:cNvSpPr/>
          <p:nvPr/>
        </p:nvSpPr>
        <p:spPr>
          <a:xfrm>
            <a:off x="3459826" y="1885950"/>
            <a:ext cx="4572000" cy="1546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3200">
                <a:solidFill>
                  <a:srgbClr val="FFFF66"/>
                </a:solidFill>
                <a:latin typeface="Calibri"/>
                <a:ea typeface="Calibri"/>
                <a:cs typeface="Calibri"/>
                <a:sym typeface="Calibri"/>
              </a:rPr>
              <a:t>“Numerical quantities focus on expected values, graphical summaries on unexpected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p:nvPr/>
        </p:nvSpPr>
        <p:spPr>
          <a:xfrm>
            <a:off x="457200" y="400050"/>
            <a:ext cx="8305800" cy="1546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3200">
                <a:solidFill>
                  <a:srgbClr val="FFFF66"/>
                </a:solidFill>
                <a:latin typeface="Calibri"/>
                <a:ea typeface="Calibri"/>
                <a:cs typeface="Calibri"/>
                <a:sym typeface="Calibri"/>
              </a:rPr>
              <a:t>Tukey encouraged the development of the S programming language at Bell Labs.</a:t>
            </a:r>
          </a:p>
          <a:p>
            <a:pPr marL="0" marR="0" lvl="0" indent="0" algn="l" rtl="0">
              <a:spcBef>
                <a:spcPts val="0"/>
              </a:spcBef>
              <a:buNone/>
            </a:pPr>
            <a:endParaRPr sz="3200">
              <a:solidFill>
                <a:srgbClr val="FFFF66"/>
              </a:solidFill>
              <a:latin typeface="Calibri"/>
              <a:ea typeface="Calibri"/>
              <a:cs typeface="Calibri"/>
              <a:sym typeface="Calibri"/>
            </a:endParaRPr>
          </a:p>
          <a:p>
            <a:pPr marL="0" marR="0" lvl="0" indent="0" algn="l" rtl="0">
              <a:spcBef>
                <a:spcPts val="0"/>
              </a:spcBef>
              <a:buSzPct val="25000"/>
              <a:buNone/>
            </a:pPr>
            <a:r>
              <a:rPr lang="en" sz="3200">
                <a:solidFill>
                  <a:srgbClr val="FFFF66"/>
                </a:solidFill>
                <a:latin typeface="Calibri"/>
                <a:ea typeface="Calibri"/>
                <a:cs typeface="Calibri"/>
                <a:sym typeface="Calibri"/>
              </a:rPr>
              <a:t>R is one descendent of this S software package.</a:t>
            </a:r>
          </a:p>
        </p:txBody>
      </p:sp>
      <p:pic>
        <p:nvPicPr>
          <p:cNvPr id="179" name="Shape 179"/>
          <p:cNvPicPr preferRelativeResize="0"/>
          <p:nvPr/>
        </p:nvPicPr>
        <p:blipFill rotWithShape="1">
          <a:blip r:embed="rId3">
            <a:alphaModFix/>
          </a:blip>
          <a:srcRect/>
          <a:stretch/>
        </p:blipFill>
        <p:spPr>
          <a:xfrm>
            <a:off x="457200" y="2548200"/>
            <a:ext cx="2528400" cy="1910400"/>
          </a:xfrm>
          <a:prstGeom prst="rect">
            <a:avLst/>
          </a:prstGeom>
          <a:noFill/>
          <a:ln>
            <a:noFill/>
          </a:ln>
        </p:spPr>
      </p:pic>
      <p:pic>
        <p:nvPicPr>
          <p:cNvPr id="180" name="Shape 180" descr="http://developer.r-project.org/Logo/Rlogo-2.png"/>
          <p:cNvPicPr preferRelativeResize="0"/>
          <p:nvPr/>
        </p:nvPicPr>
        <p:blipFill rotWithShape="1">
          <a:blip r:embed="rId4">
            <a:alphaModFix/>
          </a:blip>
          <a:srcRect/>
          <a:stretch/>
        </p:blipFill>
        <p:spPr>
          <a:xfrm>
            <a:off x="5407001" y="2857500"/>
            <a:ext cx="2725200" cy="2100300"/>
          </a:xfrm>
          <a:prstGeom prst="rect">
            <a:avLst/>
          </a:prstGeom>
          <a:noFill/>
          <a:ln>
            <a:noFill/>
          </a:ln>
        </p:spPr>
      </p:pic>
      <p:cxnSp>
        <p:nvCxnSpPr>
          <p:cNvPr id="181" name="Shape 181"/>
          <p:cNvCxnSpPr/>
          <p:nvPr/>
        </p:nvCxnSpPr>
        <p:spPr>
          <a:xfrm>
            <a:off x="3310625" y="3484725"/>
            <a:ext cx="1941600" cy="360900"/>
          </a:xfrm>
          <a:prstGeom prst="straightConnector1">
            <a:avLst/>
          </a:prstGeom>
          <a:noFill/>
          <a:ln w="76200" cap="flat" cmpd="sng">
            <a:solidFill>
              <a:srgbClr val="FF0000"/>
            </a:solidFill>
            <a:prstDash val="solid"/>
            <a:round/>
            <a:headEnd type="none" w="med" len="med"/>
            <a:tailEnd type="stealth" w="lg" len="lg"/>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p:nvPr/>
        </p:nvSpPr>
        <p:spPr>
          <a:xfrm>
            <a:off x="317500" y="228600"/>
            <a:ext cx="8305800" cy="1085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400">
                <a:solidFill>
                  <a:srgbClr val="FFFF66"/>
                </a:solidFill>
                <a:latin typeface="Calibri"/>
                <a:ea typeface="Calibri"/>
                <a:cs typeface="Calibri"/>
                <a:sym typeface="Calibri"/>
              </a:rPr>
              <a:t>Ways to visualize data:</a:t>
            </a:r>
          </a:p>
          <a:p>
            <a:pPr marL="0" marR="0" lvl="0" indent="0" algn="l" rtl="0">
              <a:spcBef>
                <a:spcPts val="0"/>
              </a:spcBef>
              <a:buSzPct val="25000"/>
              <a:buNone/>
            </a:pPr>
            <a:r>
              <a:rPr lang="en" sz="4400">
                <a:solidFill>
                  <a:srgbClr val="FFFF66"/>
                </a:solidFill>
                <a:latin typeface="Calibri"/>
                <a:ea typeface="Calibri"/>
                <a:cs typeface="Calibri"/>
                <a:sym typeface="Calibri"/>
              </a:rPr>
              <a:t>	Scatterplots</a:t>
            </a:r>
          </a:p>
        </p:txBody>
      </p:sp>
      <p:pic>
        <p:nvPicPr>
          <p:cNvPr id="188" name="Shape 188" descr="DataVisualisation-Workshop-Types-Scatterplot"/>
          <p:cNvPicPr preferRelativeResize="0"/>
          <p:nvPr/>
        </p:nvPicPr>
        <p:blipFill rotWithShape="1">
          <a:blip r:embed="rId3">
            <a:alphaModFix/>
          </a:blip>
          <a:srcRect/>
          <a:stretch/>
        </p:blipFill>
        <p:spPr>
          <a:xfrm>
            <a:off x="1065350" y="1730725"/>
            <a:ext cx="7276800" cy="3069600"/>
          </a:xfrm>
          <a:prstGeom prst="rect">
            <a:avLst/>
          </a:prstGeom>
          <a:noFill/>
          <a:ln>
            <a:noFill/>
          </a:ln>
        </p:spPr>
      </p:pic>
      <p:sp>
        <p:nvSpPr>
          <p:cNvPr id="189" name="Shape 189"/>
          <p:cNvSpPr/>
          <p:nvPr/>
        </p:nvSpPr>
        <p:spPr>
          <a:xfrm>
            <a:off x="3004457" y="4912667"/>
            <a:ext cx="6172200" cy="2307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400">
                <a:solidFill>
                  <a:srgbClr val="A5A5A5"/>
                </a:solidFill>
                <a:latin typeface="Calibri"/>
                <a:ea typeface="Calibri"/>
                <a:cs typeface="Calibri"/>
                <a:sym typeface="Calibri"/>
              </a:rPr>
              <a:t>http://www.datalabs.com.au/powerpoint-data-presentations/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p:nvPr/>
        </p:nvSpPr>
        <p:spPr>
          <a:xfrm>
            <a:off x="317500" y="228600"/>
            <a:ext cx="8305800" cy="1085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400">
                <a:solidFill>
                  <a:srgbClr val="FFFF66"/>
                </a:solidFill>
                <a:latin typeface="Calibri"/>
                <a:ea typeface="Calibri"/>
                <a:cs typeface="Calibri"/>
                <a:sym typeface="Calibri"/>
              </a:rPr>
              <a:t>Ways to visualize data:</a:t>
            </a:r>
          </a:p>
          <a:p>
            <a:pPr marL="0" marR="0" lvl="0" indent="0" algn="l" rtl="0">
              <a:spcBef>
                <a:spcPts val="0"/>
              </a:spcBef>
              <a:buSzPct val="25000"/>
              <a:buNone/>
            </a:pPr>
            <a:r>
              <a:rPr lang="en" sz="4400">
                <a:solidFill>
                  <a:srgbClr val="FFFF66"/>
                </a:solidFill>
                <a:latin typeface="Calibri"/>
                <a:ea typeface="Calibri"/>
                <a:cs typeface="Calibri"/>
                <a:sym typeface="Calibri"/>
              </a:rPr>
              <a:t>	Boxplots</a:t>
            </a:r>
          </a:p>
        </p:txBody>
      </p:sp>
      <p:sp>
        <p:nvSpPr>
          <p:cNvPr id="196" name="Shape 196"/>
          <p:cNvSpPr/>
          <p:nvPr/>
        </p:nvSpPr>
        <p:spPr>
          <a:xfrm>
            <a:off x="3004457" y="4912667"/>
            <a:ext cx="6172200" cy="2307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400">
                <a:solidFill>
                  <a:srgbClr val="A5A5A5"/>
                </a:solidFill>
                <a:latin typeface="Calibri"/>
                <a:ea typeface="Calibri"/>
                <a:cs typeface="Calibri"/>
                <a:sym typeface="Calibri"/>
              </a:rPr>
              <a:t>http://www.datalabs.com.au/powerpoint-data-presentations/</a:t>
            </a:r>
          </a:p>
        </p:txBody>
      </p:sp>
      <p:pic>
        <p:nvPicPr>
          <p:cNvPr id="197" name="Shape 197" descr="DataVisualisation-Workshop-Types-BoxPlots"/>
          <p:cNvPicPr preferRelativeResize="0"/>
          <p:nvPr/>
        </p:nvPicPr>
        <p:blipFill rotWithShape="1">
          <a:blip r:embed="rId3">
            <a:alphaModFix/>
          </a:blip>
          <a:srcRect/>
          <a:stretch/>
        </p:blipFill>
        <p:spPr>
          <a:xfrm>
            <a:off x="1512123" y="1792473"/>
            <a:ext cx="7052100" cy="297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p:nvPr/>
        </p:nvSpPr>
        <p:spPr>
          <a:xfrm>
            <a:off x="317500" y="228600"/>
            <a:ext cx="8305800" cy="1085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4400">
                <a:solidFill>
                  <a:srgbClr val="FFFF66"/>
                </a:solidFill>
                <a:latin typeface="Calibri"/>
                <a:ea typeface="Calibri"/>
                <a:cs typeface="Calibri"/>
                <a:sym typeface="Calibri"/>
              </a:rPr>
              <a:t>Ways to visualize data:</a:t>
            </a:r>
          </a:p>
          <a:p>
            <a:pPr marL="0" marR="0" lvl="0" indent="0" algn="l" rtl="0">
              <a:spcBef>
                <a:spcPts val="0"/>
              </a:spcBef>
              <a:buSzPct val="25000"/>
              <a:buNone/>
            </a:pPr>
            <a:r>
              <a:rPr lang="en" sz="4400">
                <a:solidFill>
                  <a:srgbClr val="FFFF66"/>
                </a:solidFill>
                <a:latin typeface="Calibri"/>
                <a:ea typeface="Calibri"/>
                <a:cs typeface="Calibri"/>
                <a:sym typeface="Calibri"/>
              </a:rPr>
              <a:t>	Bar charts/histograms</a:t>
            </a:r>
          </a:p>
        </p:txBody>
      </p:sp>
      <p:sp>
        <p:nvSpPr>
          <p:cNvPr id="204" name="Shape 204"/>
          <p:cNvSpPr/>
          <p:nvPr/>
        </p:nvSpPr>
        <p:spPr>
          <a:xfrm>
            <a:off x="3004457" y="4912667"/>
            <a:ext cx="6172200" cy="2307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400">
                <a:solidFill>
                  <a:srgbClr val="A5A5A5"/>
                </a:solidFill>
                <a:latin typeface="Calibri"/>
                <a:ea typeface="Calibri"/>
                <a:cs typeface="Calibri"/>
                <a:sym typeface="Calibri"/>
              </a:rPr>
              <a:t>http://www.datalabs.com.au/powerpoint-data-presentations/</a:t>
            </a:r>
          </a:p>
        </p:txBody>
      </p:sp>
      <p:pic>
        <p:nvPicPr>
          <p:cNvPr id="205" name="Shape 205" descr="DataVisualisation-Workshop-Types-StackedColumn"/>
          <p:cNvPicPr preferRelativeResize="0"/>
          <p:nvPr/>
        </p:nvPicPr>
        <p:blipFill rotWithShape="1">
          <a:blip r:embed="rId3">
            <a:alphaModFix/>
          </a:blip>
          <a:srcRect/>
          <a:stretch/>
        </p:blipFill>
        <p:spPr>
          <a:xfrm>
            <a:off x="1661050" y="1821373"/>
            <a:ext cx="6926400" cy="2922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1411</Words>
  <Application>Microsoft Office PowerPoint</Application>
  <PresentationFormat>On-screen Show (16:9)</PresentationFormat>
  <Paragraphs>183</Paragraphs>
  <Slides>19</Slides>
  <Notes>19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 Shannon</dc:creator>
  <cp:lastModifiedBy>Jerry Shannon</cp:lastModifiedBy>
  <cp:revision>2</cp:revision>
  <dcterms:modified xsi:type="dcterms:W3CDTF">2017-08-18T15:03:06Z</dcterms:modified>
</cp:coreProperties>
</file>