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CED45-07E1-44D6-B890-3F38FA185D91}">
  <a:tblStyle styleId="{202CED45-07E1-44D6-B890-3F38FA185D9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7CD127-F46E-4670-89DE-2CED0500B87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7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://www.cnbc.com/id/2925746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shannon75/geog4300/master/Data/Midwest_Pollen_Data.csv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4.bp.blogspot.com/_usAf1PA3XRQ/S89BRZkhZAI/AAAAAAAAAyA/XX6McT3_Qwk/s400/math+is+a+reli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3733799" cy="463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93675" y="1170561"/>
            <a:ext cx="44164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quantifies the strength of a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1954"/>
          <a:stretch/>
        </p:blipFill>
        <p:spPr>
          <a:xfrm>
            <a:off x="4876800" y="408561"/>
            <a:ext cx="405272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zer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380361"/>
            <a:ext cx="3657600" cy="28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9400" y="4271453"/>
            <a:ext cx="44164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does not explain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relationships that may be obvious to our eyes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4142361"/>
            <a:ext cx="2133599" cy="1514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560"/>
                </a:moveTo>
                <a:cubicBezTo>
                  <a:pt x="7500" y="40243"/>
                  <a:pt x="15000" y="62926"/>
                  <a:pt x="24000" y="79024"/>
                </a:cubicBezTo>
                <a:cubicBezTo>
                  <a:pt x="33000" y="95121"/>
                  <a:pt x="44000" y="108292"/>
                  <a:pt x="54000" y="114146"/>
                </a:cubicBezTo>
                <a:cubicBezTo>
                  <a:pt x="64000" y="120000"/>
                  <a:pt x="75000" y="120000"/>
                  <a:pt x="84000" y="114146"/>
                </a:cubicBezTo>
                <a:cubicBezTo>
                  <a:pt x="93000" y="108292"/>
                  <a:pt x="102000" y="98048"/>
                  <a:pt x="108000" y="79024"/>
                </a:cubicBezTo>
                <a:cubicBezTo>
                  <a:pt x="114000" y="60000"/>
                  <a:pt x="118000" y="13170"/>
                  <a:pt x="12000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i.usatoday.net/tech/_photos/2011/04/23/pearsonx-lar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758578"/>
            <a:ext cx="3721100" cy="27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12600" y="3667021"/>
            <a:ext cx="4626600" cy="1517700"/>
          </a:xfrm>
          <a:prstGeom prst="wedgeRectCallout">
            <a:avLst>
              <a:gd name="adj1" fmla="val -81385"/>
              <a:gd name="adj2" fmla="val 818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4" name="Shape 21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8450" y="465137"/>
            <a:ext cx="8645524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is primarily a measure of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</a:t>
            </a:r>
            <a:r>
              <a:rPr lang="en-US" sz="4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compares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X,Y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with the product of the each variable’s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12600" y="3667025"/>
            <a:ext cx="4813200" cy="18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“What proportion of the variances within each variable is explained by the covariance between them?”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8125" y="6274000"/>
            <a:ext cx="50958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Gill Sans MT"/>
                <a:ea typeface="Gill Sans MT"/>
                <a:cs typeface="Gill Sans MT"/>
                <a:sym typeface="Gill Sans MT"/>
              </a:rPr>
              <a:t>Karl Pearson.  (Unfortunately also a proponent of eugenics)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169863"/>
            <a:ext cx="77692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measure covariance?</a:t>
            </a: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12775" y="1219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638800" y="2667000"/>
            <a:ext cx="338977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</a:t>
            </a:r>
            <a:r>
              <a:rPr lang="en-US"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difference </a:t>
            </a: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the two values for a given row from their respective means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5638799" y="1808591"/>
            <a:ext cx="762000" cy="858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454678" y="4564375"/>
            <a:ext cx="5100300" cy="145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12775" y="3761225"/>
            <a:ext cx="7493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formula is similar to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variance: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on a scatter plot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14400" y="1447800"/>
            <a:ext cx="682649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1828800" y="2971800"/>
            <a:ext cx="54863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6324600" y="2608301"/>
            <a:ext cx="95173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306885" y="1828800"/>
            <a:ext cx="20760" cy="2362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4327644" y="1828800"/>
            <a:ext cx="13941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3" name="Shape 243"/>
          <p:cNvSpPr/>
          <p:nvPr/>
        </p:nvSpPr>
        <p:spPr>
          <a:xfrm>
            <a:off x="3200400" y="2971800"/>
            <a:ext cx="4075934" cy="121919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905000" y="1781175"/>
            <a:ext cx="2037967" cy="8858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38200" y="1066800"/>
            <a:ext cx="2666999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above the average crime rate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66800" y="4199155"/>
            <a:ext cx="3012616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below the average crime rate</a:t>
            </a:r>
          </a:p>
        </p:txBody>
      </p:sp>
      <p:sp>
        <p:nvSpPr>
          <p:cNvPr id="247" name="Shape 247"/>
          <p:cNvSpPr/>
          <p:nvPr/>
        </p:nvSpPr>
        <p:spPr>
          <a:xfrm>
            <a:off x="1905000" y="1790700"/>
            <a:ext cx="2362200" cy="19431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91226" y="1124633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below the average median income</a:t>
            </a:r>
          </a:p>
        </p:txBody>
      </p:sp>
      <p:sp>
        <p:nvSpPr>
          <p:cNvPr id="249" name="Shape 249"/>
          <p:cNvSpPr/>
          <p:nvPr/>
        </p:nvSpPr>
        <p:spPr>
          <a:xfrm>
            <a:off x="4327644" y="2971800"/>
            <a:ext cx="2948688" cy="122735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495800" y="4207996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above the average median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155575" y="1469325"/>
            <a:ext cx="4111625" cy="23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4495800" y="3810000"/>
            <a:ext cx="4353930" cy="247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292186" y="40416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90626" y="1676400"/>
            <a:ext cx="20760" cy="14478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685800" y="1676400"/>
            <a:ext cx="1447800" cy="1447800"/>
          </a:xfrm>
          <a:prstGeom prst="rect">
            <a:avLst/>
          </a:prstGeom>
          <a:solidFill>
            <a:srgbClr val="FABF8E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62200" y="1676400"/>
            <a:ext cx="1600199" cy="1447800"/>
          </a:xfrm>
          <a:prstGeom prst="rect">
            <a:avLst/>
          </a:prstGeom>
          <a:solidFill>
            <a:srgbClr val="E36C09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42861" y="2639661"/>
            <a:ext cx="12635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0623" y="1828800"/>
            <a:ext cx="126355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7" name="Shape 267"/>
          <p:cNvSpPr/>
          <p:nvPr/>
        </p:nvSpPr>
        <p:spPr>
          <a:xfrm>
            <a:off x="5850982" y="4800600"/>
            <a:ext cx="2683417" cy="762000"/>
          </a:xfrm>
          <a:prstGeom prst="rect">
            <a:avLst/>
          </a:prstGeom>
          <a:solidFill>
            <a:srgbClr val="EAF1DD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762460" y="5068357"/>
            <a:ext cx="124431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105400" y="4762500"/>
            <a:ext cx="34290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6464442" y="4114800"/>
            <a:ext cx="124431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71" name="Shape 271"/>
          <p:cNvSpPr/>
          <p:nvPr/>
        </p:nvSpPr>
        <p:spPr>
          <a:xfrm>
            <a:off x="5029200" y="4000500"/>
            <a:ext cx="1643565" cy="762000"/>
          </a:xfrm>
          <a:prstGeom prst="rect">
            <a:avLst/>
          </a:prstGeom>
          <a:solidFill>
            <a:srgbClr val="C2D59B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positive?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4213346" y="2590800"/>
            <a:ext cx="2949453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895475" y="3657600"/>
            <a:ext cx="2317872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943600" y="2901433"/>
            <a:ext cx="9044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+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39149" y="4096800"/>
            <a:ext cx="13505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-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33600" y="2971800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800600" y="294022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88471" y="372747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71883" y="3710175"/>
            <a:ext cx="7760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negative?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1895475" y="2514600"/>
            <a:ext cx="1990724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05314" y="3657600"/>
            <a:ext cx="2857486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05000" y="2937975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+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18800" y="4345100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-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018796" y="2002928"/>
            <a:ext cx="4021508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Most of the points fall in these negative quadrants. They 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negatively </a:t>
            </a:r>
            <a:r>
              <a:rPr lang="en-US" sz="2400" b="1" i="1" dirty="0" err="1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covary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695766" y="31941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40325" y="28401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45460" y="40985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71864" y="371016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1" name="Shape 3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2" name="Shape 3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92975" y="160325"/>
          <a:ext cx="5156325" cy="636987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5404100" y="312750"/>
            <a:ext cx="35523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MHI: 90,667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VCR: 30.2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23075" y="1357875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2" name="Shape 3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92975" y="160325"/>
          <a:ext cx="6685650" cy="608031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8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Product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-760005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-456005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-267003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-300937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-163202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15733.6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-100069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14733.9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14669.6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-133196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-67998.3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-37966.1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-295164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-649296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-1091061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35" name="Shape 335"/>
          <p:cNvCxnSpPr/>
          <p:nvPr/>
        </p:nvCxnSpPr>
        <p:spPr>
          <a:xfrm rot="10800000">
            <a:off x="6899150" y="425050"/>
            <a:ext cx="685800" cy="562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6899050" y="987550"/>
            <a:ext cx="1988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the product column: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3" name="Shape 343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261775" y="2578600"/>
            <a:ext cx="69678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 / 15 = 285,118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2425" y="425050"/>
            <a:ext cx="8508300" cy="16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66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3" name="Shape 3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4" name="Shape 3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07975" y="312750"/>
            <a:ext cx="85251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covariance gets really big with big numbers.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(like thousands of dollars)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06600" y="2302650"/>
            <a:ext cx="47244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standardize with the product of the standard deviations.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65175" y="2412775"/>
            <a:ext cx="2804700" cy="134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3" y="685800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5" y="1440774"/>
            <a:ext cx="7262249" cy="1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74" name="Shape 374" descr="http://upload.wikimedia.org/wikipedia/commons/c/c4/2-Dice-Icon.svg"/>
          <p:cNvSpPr/>
          <p:nvPr/>
        </p:nvSpPr>
        <p:spPr>
          <a:xfrm>
            <a:off x="307972" y="160338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can be converted to a t score</a:t>
            </a:r>
          </a:p>
        </p:txBody>
      </p:sp>
      <p:sp>
        <p:nvSpPr>
          <p:cNvPr id="375" name="Shape 37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4953000" y="3250406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8" name="Shape 378"/>
          <p:cNvSpPr txBox="1"/>
          <p:nvPr/>
        </p:nvSpPr>
        <p:spPr>
          <a:xfrm>
            <a:off x="1248145" y="3048000"/>
            <a:ext cx="3704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significant finding!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074150"/>
            <a:ext cx="7553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35" y="2915835"/>
            <a:ext cx="2419234" cy="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89" name="Shape 389" descr="http://www.thegraphicrecorder.com/wp-content/uploads/2012/01/CorrelationCausationFinal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276600"/>
            <a:ext cx="587526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only measures covariance.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doesn’t measure the degree to which one variable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causes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to change.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99" name="Shape 3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01813"/>
            <a:ext cx="4267199" cy="37115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00" name="Shape 40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73300"/>
            <a:ext cx="4267199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28600" y="160338"/>
            <a:ext cx="741696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correlation did equal causation,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we might view the world differently…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8600" y="160338"/>
            <a:ext cx="85343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Download the “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Midwest annual pollen data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” from GitHub.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Using the formulas given here, calculate the r statistic for annual precipitation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precpyr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and one tree species (listed to the right of precipitation).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12774" y="3886200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E6E65C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0" name="Shape 4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1" name="Shape 4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28600" y="160338"/>
            <a:ext cx="825072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is often done with multiple variables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33" name="Shape 433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500" y="1314449"/>
            <a:ext cx="6877200" cy="4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2133600" y="6172200"/>
            <a:ext cx="6553200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Robinson, Jennifer B. and Rengert, George F. "Illegal drug markets: The geographic perspective and crime propensity." </a:t>
            </a:r>
            <a:r>
              <a:rPr lang="en-US" sz="11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Western Criminology Review 7</a:t>
            </a: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(1): 20-32 (2006) (http://wcr.sonoma.edu/v07n1/20/sexoffender.html).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914400" y="1143000"/>
            <a:ext cx="7391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Wait a second…</a:t>
            </a:r>
          </a:p>
        </p:txBody>
      </p:sp>
      <p:pic>
        <p:nvPicPr>
          <p:cNvPr id="442" name="Shape 442" descr="http://i40.tinypic.com/ehay4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6648" y="2482599"/>
            <a:ext cx="6078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49" name="Shape 449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7037"/>
            <a:ext cx="68770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343400" y="5638800"/>
            <a:ext cx="464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Spearman’s rho???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00" y="4724400"/>
            <a:ext cx="1143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452" name="Shape 452"/>
          <p:cNvCxnSpPr/>
          <p:nvPr/>
        </p:nvCxnSpPr>
        <p:spPr>
          <a:xfrm rot="10800000">
            <a:off x="4876800" y="4953000"/>
            <a:ext cx="1066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59" name="Shape 459" descr="http://www4.uwsp.edu/psych/stat/7/Eq-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969" y="3657600"/>
            <a:ext cx="406418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81000" y="465137"/>
            <a:ext cx="7772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version of correlation.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Wilcoxon tests, Spearman’s rho uses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to calculate covariance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6324600" y="3048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4791076" y="2194350"/>
            <a:ext cx="3962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D=difference in ranks between x and y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8" name="Shape 1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9" name="Shape 1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1" name="Shape 111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{202CED45-07E1-44D6-B890-3F38FA185D91}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470610" y="5029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5824181" y="5410200"/>
            <a:ext cx="805218" cy="7041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801435" y="5943598"/>
            <a:ext cx="2898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646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2" name="Shape 1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55575" y="160350"/>
            <a:ext cx="8718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are each of these variables related?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0375" y="990600"/>
            <a:ext cx="7997825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 size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traffic lights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 given city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locations around a power plant: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from smokestack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concentration of pollutants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large cities,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size of house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year house was built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67425" y="5445250"/>
            <a:ext cx="4027800" cy="11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Note that these are all quantitative, continuous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3" name="Shape 1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0374" y="685800"/>
            <a:ext cx="799782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examines 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relationship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between two continuous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806669" y="2286000"/>
            <a:ext cx="599337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“Do these variables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co-vary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one another?”</a:t>
            </a:r>
          </a:p>
        </p:txBody>
      </p:sp>
      <p:pic>
        <p:nvPicPr>
          <p:cNvPr id="136" name="Shape 136" descr="http://rlv.zcache.com/covary_bumper_sticker-rf68feb62c7474537980b09804a2aefe4_v9wht_8byvr_512.jpg"/>
          <p:cNvPicPr preferRelativeResize="0"/>
          <p:nvPr/>
        </p:nvPicPr>
        <p:blipFill rotWithShape="1">
          <a:blip r:embed="rId3">
            <a:alphaModFix/>
          </a:blip>
          <a:srcRect t="32729" b="33635"/>
          <a:stretch/>
        </p:blipFill>
        <p:spPr>
          <a:xfrm>
            <a:off x="2514600" y="4267200"/>
            <a:ext cx="6409953" cy="21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623723" y="6423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Available from Zazzle!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38600" y="127257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quantify whether (and to what extent) median household income and violent crime rate are correlated with each other?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5575" y="160338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Income vs. crime</a:t>
            </a:r>
          </a:p>
        </p:txBody>
      </p:sp>
      <p:pic>
        <p:nvPicPr>
          <p:cNvPr id="148" name="Shape 148" descr="http://cheaphomesecurity.info/wp-content/uploads/2013/02/best-home-security-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81400"/>
            <a:ext cx="410527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Shape 150"/>
          <p:cNvGraphicFramePr/>
          <p:nvPr/>
        </p:nvGraphicFramePr>
        <p:xfrm>
          <a:off x="307975" y="1159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scatterplot visualizes the relationship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886200" y="3178830"/>
            <a:ext cx="4848225" cy="2760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Shape 161"/>
          <p:cNvGraphicFramePr/>
          <p:nvPr/>
        </p:nvGraphicFramePr>
        <p:xfrm>
          <a:off x="307975" y="778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505200" y="1371600"/>
            <a:ext cx="1143000" cy="2057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3676650" y="4114800"/>
            <a:ext cx="3181349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0" name="Shape 17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1" name="Shape 17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5575" y="160338"/>
            <a:ext cx="88836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relationship is quantified using the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133600" y="914400"/>
            <a:ext cx="5330824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statistic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(the correlation coefficient)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4675" y="2667000"/>
            <a:ext cx="57150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facts about Pearson’s r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ranges from -1 to 1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determined by how many points are in each of four quadrants of the scatter plot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likes long walks through the countryside*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09363" y="6310014"/>
            <a:ext cx="214073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*OK, not really</a:t>
            </a:r>
          </a:p>
        </p:txBody>
      </p:sp>
      <p:pic>
        <p:nvPicPr>
          <p:cNvPr id="176" name="Shape 176" descr="http://us.123rf.com/400wm/400/400/izakowski/izakowski1204/izakowski120400088/13124311-cartoon-illustration-of-r-letter-for-ro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175" y="2743200"/>
            <a:ext cx="2114550" cy="275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3" name="Shape 18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 descr="rne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" y="1312862"/>
            <a:ext cx="2631380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rneg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rplus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rplus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rze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rzero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and scatter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1027</Words>
  <Application>Microsoft Office PowerPoint</Application>
  <PresentationFormat>On-screen Show (4:3)</PresentationFormat>
  <Paragraphs>421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Gill Sans MT</vt:lpstr>
      <vt:lpstr>Noto Sans Symbols</vt:lpstr>
      <vt:lpstr>Cambria Math</vt:lpstr>
      <vt:lpstr>Arial</vt:lpstr>
      <vt:lpstr>Calibri</vt:lpstr>
      <vt:lpstr>Office Theme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Gerald Shannon</dc:creator>
  <cp:lastModifiedBy>Jerry Shannon</cp:lastModifiedBy>
  <cp:revision>4</cp:revision>
  <dcterms:modified xsi:type="dcterms:W3CDTF">2017-11-08T17:12:03Z</dcterms:modified>
</cp:coreProperties>
</file>