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9" r:id="rId3"/>
    <p:sldId id="260" r:id="rId4"/>
    <p:sldId id="261" r:id="rId5"/>
    <p:sldId id="262" r:id="rId6"/>
    <p:sldId id="263" r:id="rId7"/>
    <p:sldId id="274" r:id="rId8"/>
    <p:sldId id="264" r:id="rId9"/>
    <p:sldId id="275" r:id="rId10"/>
    <p:sldId id="266" r:id="rId11"/>
    <p:sldId id="277" r:id="rId12"/>
    <p:sldId id="278" r:id="rId13"/>
    <p:sldId id="279" r:id="rId14"/>
    <p:sldId id="281" r:id="rId15"/>
    <p:sldId id="282" r:id="rId16"/>
    <p:sldId id="283" r:id="rId17"/>
    <p:sldId id="284" r:id="rId18"/>
    <p:sldId id="286" r:id="rId19"/>
    <p:sldId id="288" r:id="rId20"/>
    <p:sldId id="271" r:id="rId21"/>
    <p:sldId id="272" r:id="rId22"/>
    <p:sldId id="289" r:id="rId23"/>
    <p:sldId id="273" r:id="rId24"/>
    <p:sldId id="290" r:id="rId2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Gill Sans MT" panose="020B0502020104020203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11DF5C-3520-47C9-ADED-5EC0DCEEE55D}">
  <a:tblStyle styleId="{8711DF5C-3520-47C9-ADED-5EC0DCEEE55D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B8AF90DD-778C-4D77-AC10-0BF58C59CF45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7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313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2865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2227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1212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0564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0277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8744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19171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195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6734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3437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5818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62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2000" b="1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Gill Sans MT"/>
              <a:buNone/>
              <a:defRPr sz="4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Gill Sans MT"/>
                <a:ea typeface="Gill Sans MT"/>
                <a:cs typeface="Gill Sans MT"/>
                <a:sym typeface="Gill Sans MT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371600" y="76200"/>
            <a:ext cx="6324600" cy="16423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Multivariate regression</a:t>
            </a:r>
            <a:br>
              <a:rPr lang="en-US" sz="4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endParaRPr lang="en-US" sz="4400" b="0" i="0" u="none" strike="noStrike" cap="none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2819400" y="6049962"/>
            <a:ext cx="3429000" cy="808037"/>
          </a:xfrm>
          <a:prstGeom prst="rect">
            <a:avLst/>
          </a:prstGeom>
          <a:solidFill>
            <a:srgbClr val="262626">
              <a:alpha val="6196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Geog4300/6300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75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Jerry Shannon</a:t>
            </a:r>
          </a:p>
        </p:txBody>
      </p:sp>
      <p:sp>
        <p:nvSpPr>
          <p:cNvPr id="91" name="Shape 91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2" name="Shape 92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3" name="Shape 93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94" name="Shape 94" descr="http://www.savagechickens.com/images/chickenstat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1447800"/>
            <a:ext cx="4495800" cy="4439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612775" y="2914650"/>
            <a:ext cx="7918904" cy="5071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happens when we gradually add more variables in?</a:t>
            </a:r>
          </a:p>
        </p:txBody>
      </p:sp>
      <p:graphicFrame>
        <p:nvGraphicFramePr>
          <p:cNvPr id="196" name="Shape 196"/>
          <p:cNvGraphicFramePr/>
          <p:nvPr>
            <p:extLst>
              <p:ext uri="{D42A27DB-BD31-4B8C-83A1-F6EECF244321}">
                <p14:modId xmlns:p14="http://schemas.microsoft.com/office/powerpoint/2010/main" val="2409262876"/>
              </p:ext>
            </p:extLst>
          </p:nvPr>
        </p:nvGraphicFramePr>
        <p:xfrm>
          <a:off x="304800" y="183904"/>
          <a:ext cx="4038575" cy="2604825"/>
        </p:xfrm>
        <a:graphic>
          <a:graphicData uri="http://schemas.openxmlformats.org/drawingml/2006/table">
            <a:tbl>
              <a:tblPr>
                <a:noFill/>
                <a:tableStyleId>{B8AF90DD-778C-4D77-AC10-0BF58C59CF45}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7.11***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Elevation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Coast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0.7252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0.7215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89083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4" y="3513292"/>
            <a:ext cx="5466896" cy="30880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612775" y="2914650"/>
            <a:ext cx="7918904" cy="5071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happens when we gradually add more variables in?</a:t>
            </a:r>
          </a:p>
        </p:txBody>
      </p:sp>
      <p:graphicFrame>
        <p:nvGraphicFramePr>
          <p:cNvPr id="196" name="Shape 196"/>
          <p:cNvGraphicFramePr/>
          <p:nvPr>
            <p:extLst>
              <p:ext uri="{D42A27DB-BD31-4B8C-83A1-F6EECF244321}">
                <p14:modId xmlns:p14="http://schemas.microsoft.com/office/powerpoint/2010/main" val="1609515462"/>
              </p:ext>
            </p:extLst>
          </p:nvPr>
        </p:nvGraphicFramePr>
        <p:xfrm>
          <a:off x="304800" y="183904"/>
          <a:ext cx="4038575" cy="2604825"/>
        </p:xfrm>
        <a:graphic>
          <a:graphicData uri="http://schemas.openxmlformats.org/drawingml/2006/table">
            <a:tbl>
              <a:tblPr>
                <a:noFill/>
                <a:tableStyleId>{B8AF90DD-778C-4D77-AC10-0BF58C59CF45}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7.11***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Elevation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0.0015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Coast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0.7252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0.8082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0.7215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0.8029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8908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4" y="3421796"/>
            <a:ext cx="61341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7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612775" y="2914650"/>
            <a:ext cx="7918904" cy="5071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happens when we gradually add more variables in?</a:t>
            </a:r>
          </a:p>
        </p:txBody>
      </p:sp>
      <p:graphicFrame>
        <p:nvGraphicFramePr>
          <p:cNvPr id="196" name="Shape 196"/>
          <p:cNvGraphicFramePr/>
          <p:nvPr>
            <p:extLst>
              <p:ext uri="{D42A27DB-BD31-4B8C-83A1-F6EECF244321}">
                <p14:modId xmlns:p14="http://schemas.microsoft.com/office/powerpoint/2010/main" val="4226302259"/>
              </p:ext>
            </p:extLst>
          </p:nvPr>
        </p:nvGraphicFramePr>
        <p:xfrm>
          <a:off x="304800" y="183904"/>
          <a:ext cx="4038575" cy="2604825"/>
        </p:xfrm>
        <a:graphic>
          <a:graphicData uri="http://schemas.openxmlformats.org/drawingml/2006/table">
            <a:tbl>
              <a:tblPr>
                <a:noFill/>
                <a:tableStyleId>{B8AF90DD-778C-4D77-AC10-0BF58C59CF45}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7.11***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5.78***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0.45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Elevation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0.004*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Coast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0.05**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0.004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0.7252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0.8082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0.8343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0.7215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0.8029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0.8274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89083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3" y="3494217"/>
            <a:ext cx="5668283" cy="322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39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96" name="Shape 196"/>
          <p:cNvGraphicFramePr/>
          <p:nvPr>
            <p:extLst>
              <p:ext uri="{D42A27DB-BD31-4B8C-83A1-F6EECF244321}">
                <p14:modId xmlns:p14="http://schemas.microsoft.com/office/powerpoint/2010/main" val="4226302259"/>
              </p:ext>
            </p:extLst>
          </p:nvPr>
        </p:nvGraphicFramePr>
        <p:xfrm>
          <a:off x="304800" y="183904"/>
          <a:ext cx="4038575" cy="2604825"/>
        </p:xfrm>
        <a:graphic>
          <a:graphicData uri="http://schemas.openxmlformats.org/drawingml/2006/table">
            <a:tbl>
              <a:tblPr>
                <a:noFill/>
                <a:tableStyleId>{B8AF90DD-778C-4D77-AC10-0BF58C59CF45}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7.11***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5.78***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0.45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Elevation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0.004*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Coast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0.05**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0.004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0.7252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0.8082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0.8343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0.7215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0.8029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0.8274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89083"/>
                  </a:ext>
                </a:extLst>
              </a:tr>
            </a:tbl>
          </a:graphicData>
        </a:graphic>
      </p:graphicFrame>
      <p:cxnSp>
        <p:nvCxnSpPr>
          <p:cNvPr id="6" name="Shape 232"/>
          <p:cNvCxnSpPr/>
          <p:nvPr/>
        </p:nvCxnSpPr>
        <p:spPr>
          <a:xfrm flipH="1">
            <a:off x="4359703" y="636814"/>
            <a:ext cx="710318" cy="819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" name="Shape 230"/>
          <p:cNvSpPr/>
          <p:nvPr/>
        </p:nvSpPr>
        <p:spPr>
          <a:xfrm>
            <a:off x="2100943" y="465137"/>
            <a:ext cx="2160814" cy="6095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231"/>
          <p:cNvSpPr txBox="1"/>
          <p:nvPr/>
        </p:nvSpPr>
        <p:spPr>
          <a:xfrm>
            <a:off x="5265963" y="160336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Latitude stays positive and significant, but its magnitude declines when other variables are added.</a:t>
            </a:r>
          </a:p>
        </p:txBody>
      </p:sp>
    </p:spTree>
    <p:extLst>
      <p:ext uri="{BB962C8B-B14F-4D97-AF65-F5344CB8AC3E}">
        <p14:creationId xmlns:p14="http://schemas.microsoft.com/office/powerpoint/2010/main" val="220888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96" name="Shape 196"/>
          <p:cNvGraphicFramePr/>
          <p:nvPr>
            <p:extLst>
              <p:ext uri="{D42A27DB-BD31-4B8C-83A1-F6EECF244321}">
                <p14:modId xmlns:p14="http://schemas.microsoft.com/office/powerpoint/2010/main" val="4226302259"/>
              </p:ext>
            </p:extLst>
          </p:nvPr>
        </p:nvGraphicFramePr>
        <p:xfrm>
          <a:off x="304800" y="183904"/>
          <a:ext cx="4038575" cy="2604825"/>
        </p:xfrm>
        <a:graphic>
          <a:graphicData uri="http://schemas.openxmlformats.org/drawingml/2006/table">
            <a:tbl>
              <a:tblPr>
                <a:noFill/>
                <a:tableStyleId>{B8AF90DD-778C-4D77-AC10-0BF58C59CF45}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7.11***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5.78***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0.45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Elevation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0.004*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Coast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0.05**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0.004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0.7252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0.8082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0.8343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0.7215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0.8029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0.8274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89083"/>
                  </a:ext>
                </a:extLst>
              </a:tr>
            </a:tbl>
          </a:graphicData>
        </a:graphic>
      </p:graphicFrame>
      <p:cxnSp>
        <p:nvCxnSpPr>
          <p:cNvPr id="6" name="Shape 232"/>
          <p:cNvCxnSpPr/>
          <p:nvPr/>
        </p:nvCxnSpPr>
        <p:spPr>
          <a:xfrm flipH="1">
            <a:off x="4359703" y="636814"/>
            <a:ext cx="710318" cy="819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" name="Shape 230"/>
          <p:cNvSpPr/>
          <p:nvPr/>
        </p:nvSpPr>
        <p:spPr>
          <a:xfrm>
            <a:off x="2100943" y="465137"/>
            <a:ext cx="2160814" cy="6095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231"/>
          <p:cNvSpPr txBox="1"/>
          <p:nvPr/>
        </p:nvSpPr>
        <p:spPr>
          <a:xfrm>
            <a:off x="5265963" y="160336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Latitude stays positive and significant, but its magnitude declines when other variables are added.</a:t>
            </a:r>
          </a:p>
        </p:txBody>
      </p:sp>
      <p:sp>
        <p:nvSpPr>
          <p:cNvPr id="10" name="Shape 230"/>
          <p:cNvSpPr/>
          <p:nvPr/>
        </p:nvSpPr>
        <p:spPr>
          <a:xfrm>
            <a:off x="3510643" y="465137"/>
            <a:ext cx="870857" cy="2457677"/>
          </a:xfrm>
          <a:prstGeom prst="rect">
            <a:avLst/>
          </a:prstGeom>
          <a:noFill/>
          <a:ln w="254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1" name="Shape 232"/>
          <p:cNvCxnSpPr/>
          <p:nvPr/>
        </p:nvCxnSpPr>
        <p:spPr>
          <a:xfrm flipH="1" flipV="1">
            <a:off x="4479471" y="2922814"/>
            <a:ext cx="688521" cy="281233"/>
          </a:xfrm>
          <a:prstGeom prst="straightConnector1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" name="Shape 231"/>
          <p:cNvSpPr txBox="1"/>
          <p:nvPr/>
        </p:nvSpPr>
        <p:spPr>
          <a:xfrm>
            <a:off x="5265963" y="2603882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All variables are significant in the final model. R2 and adjusted R2 increases for each one.</a:t>
            </a:r>
          </a:p>
        </p:txBody>
      </p:sp>
    </p:spTree>
    <p:extLst>
      <p:ext uri="{BB962C8B-B14F-4D97-AF65-F5344CB8AC3E}">
        <p14:creationId xmlns:p14="http://schemas.microsoft.com/office/powerpoint/2010/main" val="29243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96" name="Shape 196"/>
          <p:cNvGraphicFramePr/>
          <p:nvPr>
            <p:extLst>
              <p:ext uri="{D42A27DB-BD31-4B8C-83A1-F6EECF244321}">
                <p14:modId xmlns:p14="http://schemas.microsoft.com/office/powerpoint/2010/main" val="4226302259"/>
              </p:ext>
            </p:extLst>
          </p:nvPr>
        </p:nvGraphicFramePr>
        <p:xfrm>
          <a:off x="304800" y="183904"/>
          <a:ext cx="4038575" cy="2604825"/>
        </p:xfrm>
        <a:graphic>
          <a:graphicData uri="http://schemas.openxmlformats.org/drawingml/2006/table">
            <a:tbl>
              <a:tblPr>
                <a:noFill/>
                <a:tableStyleId>{B8AF90DD-778C-4D77-AC10-0BF58C59CF45}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7.11***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5.78***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0.45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Elevation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0.004*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Coast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0.05**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0.004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0.7252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0.8082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0.8343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0.7215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0.8029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0.8274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89083"/>
                  </a:ext>
                </a:extLst>
              </a:tr>
            </a:tbl>
          </a:graphicData>
        </a:graphic>
      </p:graphicFrame>
      <p:cxnSp>
        <p:nvCxnSpPr>
          <p:cNvPr id="6" name="Shape 232"/>
          <p:cNvCxnSpPr/>
          <p:nvPr/>
        </p:nvCxnSpPr>
        <p:spPr>
          <a:xfrm flipH="1">
            <a:off x="4359703" y="636814"/>
            <a:ext cx="710318" cy="819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" name="Shape 230"/>
          <p:cNvSpPr/>
          <p:nvPr/>
        </p:nvSpPr>
        <p:spPr>
          <a:xfrm>
            <a:off x="2100943" y="465137"/>
            <a:ext cx="2160814" cy="6095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231"/>
          <p:cNvSpPr txBox="1"/>
          <p:nvPr/>
        </p:nvSpPr>
        <p:spPr>
          <a:xfrm>
            <a:off x="5265963" y="160336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Latitude stays positive and significant, but its magnitude declines when other variables are added.</a:t>
            </a:r>
          </a:p>
        </p:txBody>
      </p:sp>
      <p:sp>
        <p:nvSpPr>
          <p:cNvPr id="10" name="Shape 230"/>
          <p:cNvSpPr/>
          <p:nvPr/>
        </p:nvSpPr>
        <p:spPr>
          <a:xfrm>
            <a:off x="3510643" y="465137"/>
            <a:ext cx="870857" cy="2457677"/>
          </a:xfrm>
          <a:prstGeom prst="rect">
            <a:avLst/>
          </a:prstGeom>
          <a:noFill/>
          <a:ln w="254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1" name="Shape 232"/>
          <p:cNvCxnSpPr/>
          <p:nvPr/>
        </p:nvCxnSpPr>
        <p:spPr>
          <a:xfrm flipH="1" flipV="1">
            <a:off x="4479471" y="2922814"/>
            <a:ext cx="688521" cy="281233"/>
          </a:xfrm>
          <a:prstGeom prst="straightConnector1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" name="Shape 231"/>
          <p:cNvSpPr txBox="1"/>
          <p:nvPr/>
        </p:nvSpPr>
        <p:spPr>
          <a:xfrm>
            <a:off x="5265963" y="2603882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All variables are significant in the final model. R2 and adjusted R2 increases for each one.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3204046"/>
            <a:ext cx="4182857" cy="3506370"/>
          </a:xfrm>
          <a:prstGeom prst="rect">
            <a:avLst/>
          </a:prstGeom>
        </p:spPr>
      </p:pic>
      <p:sp>
        <p:nvSpPr>
          <p:cNvPr id="13" name="Shape 231"/>
          <p:cNvSpPr txBox="1"/>
          <p:nvPr/>
        </p:nvSpPr>
        <p:spPr>
          <a:xfrm>
            <a:off x="4895848" y="4683054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Assessing magnitude: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Latitude</a:t>
            </a:r>
          </a:p>
        </p:txBody>
      </p:sp>
    </p:spTree>
    <p:extLst>
      <p:ext uri="{BB962C8B-B14F-4D97-AF65-F5344CB8AC3E}">
        <p14:creationId xmlns:p14="http://schemas.microsoft.com/office/powerpoint/2010/main" val="334478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96" name="Shape 196"/>
          <p:cNvGraphicFramePr/>
          <p:nvPr>
            <p:extLst>
              <p:ext uri="{D42A27DB-BD31-4B8C-83A1-F6EECF244321}">
                <p14:modId xmlns:p14="http://schemas.microsoft.com/office/powerpoint/2010/main" val="4226302259"/>
              </p:ext>
            </p:extLst>
          </p:nvPr>
        </p:nvGraphicFramePr>
        <p:xfrm>
          <a:off x="304800" y="183904"/>
          <a:ext cx="4038575" cy="2604825"/>
        </p:xfrm>
        <a:graphic>
          <a:graphicData uri="http://schemas.openxmlformats.org/drawingml/2006/table">
            <a:tbl>
              <a:tblPr>
                <a:noFill/>
                <a:tableStyleId>{B8AF90DD-778C-4D77-AC10-0BF58C59CF45}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7.11***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5.78***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0.45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Elevation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0.004*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Coast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0.05**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0.004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0.7252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0.8082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0.8343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0.7215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0.8029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0.8274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89083"/>
                  </a:ext>
                </a:extLst>
              </a:tr>
            </a:tbl>
          </a:graphicData>
        </a:graphic>
      </p:graphicFrame>
      <p:cxnSp>
        <p:nvCxnSpPr>
          <p:cNvPr id="6" name="Shape 232"/>
          <p:cNvCxnSpPr/>
          <p:nvPr/>
        </p:nvCxnSpPr>
        <p:spPr>
          <a:xfrm flipH="1">
            <a:off x="4359703" y="636814"/>
            <a:ext cx="710318" cy="819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" name="Shape 230"/>
          <p:cNvSpPr/>
          <p:nvPr/>
        </p:nvSpPr>
        <p:spPr>
          <a:xfrm>
            <a:off x="2100943" y="465137"/>
            <a:ext cx="2160814" cy="6095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231"/>
          <p:cNvSpPr txBox="1"/>
          <p:nvPr/>
        </p:nvSpPr>
        <p:spPr>
          <a:xfrm>
            <a:off x="5265963" y="160336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Latitude stays positive and significant, but its magnitude declines when other variables are added.</a:t>
            </a:r>
          </a:p>
        </p:txBody>
      </p:sp>
      <p:sp>
        <p:nvSpPr>
          <p:cNvPr id="10" name="Shape 230"/>
          <p:cNvSpPr/>
          <p:nvPr/>
        </p:nvSpPr>
        <p:spPr>
          <a:xfrm>
            <a:off x="3510643" y="465137"/>
            <a:ext cx="870857" cy="2457677"/>
          </a:xfrm>
          <a:prstGeom prst="rect">
            <a:avLst/>
          </a:prstGeom>
          <a:noFill/>
          <a:ln w="254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1" name="Shape 232"/>
          <p:cNvCxnSpPr/>
          <p:nvPr/>
        </p:nvCxnSpPr>
        <p:spPr>
          <a:xfrm flipH="1" flipV="1">
            <a:off x="4479471" y="2922814"/>
            <a:ext cx="688521" cy="281233"/>
          </a:xfrm>
          <a:prstGeom prst="straightConnector1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" name="Shape 231"/>
          <p:cNvSpPr txBox="1"/>
          <p:nvPr/>
        </p:nvSpPr>
        <p:spPr>
          <a:xfrm>
            <a:off x="5265963" y="2603882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All variables are significant in the final model. R2 and adjusted R2 increases for each one.</a:t>
            </a:r>
          </a:p>
        </p:txBody>
      </p:sp>
      <p:sp>
        <p:nvSpPr>
          <p:cNvPr id="13" name="Shape 231"/>
          <p:cNvSpPr txBox="1"/>
          <p:nvPr/>
        </p:nvSpPr>
        <p:spPr>
          <a:xfrm>
            <a:off x="4895848" y="4683054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Assessing magnitude: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Elevation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49" y="3289343"/>
            <a:ext cx="4000522" cy="335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graphicFrame>
        <p:nvGraphicFramePr>
          <p:cNvPr id="196" name="Shape 196"/>
          <p:cNvGraphicFramePr/>
          <p:nvPr>
            <p:extLst>
              <p:ext uri="{D42A27DB-BD31-4B8C-83A1-F6EECF244321}">
                <p14:modId xmlns:p14="http://schemas.microsoft.com/office/powerpoint/2010/main" val="4226302259"/>
              </p:ext>
            </p:extLst>
          </p:nvPr>
        </p:nvGraphicFramePr>
        <p:xfrm>
          <a:off x="304800" y="183904"/>
          <a:ext cx="4038575" cy="2604825"/>
        </p:xfrm>
        <a:graphic>
          <a:graphicData uri="http://schemas.openxmlformats.org/drawingml/2006/table">
            <a:tbl>
              <a:tblPr>
                <a:noFill/>
                <a:tableStyleId>{B8AF90DD-778C-4D77-AC10-0BF58C59CF45}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3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</a:t>
                      </a: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7.11***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5.78***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0.45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Elevation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0.008***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0.004*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0.002 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Coast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Coeff.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0.05**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0.004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0.7252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0.8082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0.8343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Adjusted R2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400" b="0" i="1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0.7215</a:t>
                      </a: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0.8029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0.8274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89083"/>
                  </a:ext>
                </a:extLst>
              </a:tr>
            </a:tbl>
          </a:graphicData>
        </a:graphic>
      </p:graphicFrame>
      <p:cxnSp>
        <p:nvCxnSpPr>
          <p:cNvPr id="6" name="Shape 232"/>
          <p:cNvCxnSpPr/>
          <p:nvPr/>
        </p:nvCxnSpPr>
        <p:spPr>
          <a:xfrm flipH="1">
            <a:off x="4359703" y="636814"/>
            <a:ext cx="710318" cy="819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" name="Shape 230"/>
          <p:cNvSpPr/>
          <p:nvPr/>
        </p:nvSpPr>
        <p:spPr>
          <a:xfrm>
            <a:off x="2100943" y="465137"/>
            <a:ext cx="2160814" cy="6095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231"/>
          <p:cNvSpPr txBox="1"/>
          <p:nvPr/>
        </p:nvSpPr>
        <p:spPr>
          <a:xfrm>
            <a:off x="5265963" y="160336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Latitude stays positive and significant, but its magnitude declines when other variables are added.</a:t>
            </a:r>
          </a:p>
        </p:txBody>
      </p:sp>
      <p:sp>
        <p:nvSpPr>
          <p:cNvPr id="10" name="Shape 230"/>
          <p:cNvSpPr/>
          <p:nvPr/>
        </p:nvSpPr>
        <p:spPr>
          <a:xfrm>
            <a:off x="3510643" y="465137"/>
            <a:ext cx="870857" cy="2457677"/>
          </a:xfrm>
          <a:prstGeom prst="rect">
            <a:avLst/>
          </a:prstGeom>
          <a:noFill/>
          <a:ln w="254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cxnSp>
        <p:nvCxnSpPr>
          <p:cNvPr id="11" name="Shape 232"/>
          <p:cNvCxnSpPr/>
          <p:nvPr/>
        </p:nvCxnSpPr>
        <p:spPr>
          <a:xfrm flipH="1" flipV="1">
            <a:off x="4479471" y="2922814"/>
            <a:ext cx="688521" cy="281233"/>
          </a:xfrm>
          <a:prstGeom prst="straightConnector1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" name="Shape 231"/>
          <p:cNvSpPr txBox="1"/>
          <p:nvPr/>
        </p:nvSpPr>
        <p:spPr>
          <a:xfrm>
            <a:off x="5265963" y="2603882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All variables are significant in the final model. R2 and adjusted R2 increases for each one.</a:t>
            </a:r>
          </a:p>
        </p:txBody>
      </p:sp>
      <p:sp>
        <p:nvSpPr>
          <p:cNvPr id="13" name="Shape 231"/>
          <p:cNvSpPr txBox="1"/>
          <p:nvPr/>
        </p:nvSpPr>
        <p:spPr>
          <a:xfrm>
            <a:off x="4895848" y="4683054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Assessing magnitude: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Distance to Coast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81" y="3279990"/>
            <a:ext cx="4082162" cy="342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9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231"/>
          <p:cNvSpPr txBox="1"/>
          <p:nvPr/>
        </p:nvSpPr>
        <p:spPr>
          <a:xfrm>
            <a:off x="217713" y="192697"/>
            <a:ext cx="349942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Diagnostics: Residuals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37" y="792862"/>
            <a:ext cx="3562370" cy="2986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4607" y="2122714"/>
            <a:ext cx="5210051" cy="43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8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231"/>
          <p:cNvSpPr txBox="1"/>
          <p:nvPr/>
        </p:nvSpPr>
        <p:spPr>
          <a:xfrm>
            <a:off x="217713" y="192697"/>
            <a:ext cx="7228116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Diagnostics: Outliers &amp; </a:t>
            </a:r>
            <a:r>
              <a:rPr lang="en-US" sz="2400" dirty="0" err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heteroskedasticity</a:t>
            </a:r>
            <a:endParaRPr lang="en-US" sz="24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50" y="704991"/>
            <a:ext cx="3337209" cy="27974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439" y="2377239"/>
            <a:ext cx="4908083" cy="41136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8341" y="792861"/>
            <a:ext cx="38004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6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19" name="Shape 119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0" name="Shape 120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975" y="919433"/>
            <a:ext cx="5889451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1066800" y="4419600"/>
            <a:ext cx="7010400" cy="14465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Sometimes, one variable isn’t enough.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/>
        </p:nvSpPr>
        <p:spPr>
          <a:xfrm>
            <a:off x="150400" y="138200"/>
            <a:ext cx="8593200" cy="363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Which variables should you include in your model?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457200" marR="0" lvl="0" indent="-419100" algn="l" rtl="0">
              <a:spcBef>
                <a:spcPts val="0"/>
              </a:spcBef>
              <a:buClr>
                <a:srgbClr val="FFFF66"/>
              </a:buClr>
              <a:buSzPct val="100000"/>
              <a:buFont typeface="Gill Sans MT"/>
              <a:buChar char="●"/>
            </a:pP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do previous theories say?</a:t>
            </a:r>
          </a:p>
          <a:p>
            <a:pPr marL="457200" marR="0" lvl="0" indent="-419100" algn="l" rtl="0">
              <a:spcBef>
                <a:spcPts val="0"/>
              </a:spcBef>
              <a:buClr>
                <a:srgbClr val="FFFF66"/>
              </a:buClr>
              <a:buSzPct val="100000"/>
              <a:buFont typeface="Gill Sans MT"/>
              <a:buChar char="●"/>
            </a:pP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are the results of past research?</a:t>
            </a:r>
          </a:p>
          <a:p>
            <a:pPr marR="0" lvl="0" algn="l" rtl="0">
              <a:spcBef>
                <a:spcPts val="0"/>
              </a:spcBef>
              <a:buNone/>
            </a:pPr>
            <a:endParaRPr sz="3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3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Variables are often added in groups (climate related, population density, etc.)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609600" y="304800"/>
            <a:ext cx="8229600" cy="44012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Watch out for </a:t>
            </a:r>
            <a:r>
              <a:rPr lang="en-US" sz="4000" dirty="0" err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multicollinearity</a:t>
            </a: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!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When two variables are closely correlated, they can bias the model. Tests like VIF can diagnose this, or just create a correlation matrix with your independent variables.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609600" y="304800"/>
            <a:ext cx="8229600" cy="440120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Correlation and our variables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40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Variance Inflation Factor (VIF)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i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Higher is worse. Ideally &lt; 4 or 5.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3318"/>
          <a:stretch/>
        </p:blipFill>
        <p:spPr>
          <a:xfrm>
            <a:off x="1416822" y="1338606"/>
            <a:ext cx="6841398" cy="20476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10202" b="15219"/>
          <a:stretch/>
        </p:blipFill>
        <p:spPr>
          <a:xfrm>
            <a:off x="1513066" y="4753138"/>
            <a:ext cx="6648910" cy="122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3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/>
        </p:nvSpPr>
        <p:spPr>
          <a:xfrm>
            <a:off x="609600" y="304800"/>
            <a:ext cx="8229600" cy="54476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You try it!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Continuing work on Lab 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438A80-2321-41D6-B5B6-FDDB3C8C0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171" y="1622612"/>
            <a:ext cx="4721016" cy="502583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/>
        </p:nvSpPr>
        <p:spPr>
          <a:xfrm>
            <a:off x="609600" y="304800"/>
            <a:ext cx="8229600" cy="54476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You try it!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Dataset: County social characteristics: ACSCtyData_2014ACS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chemeClr val="dk1"/>
                </a:solidFill>
                <a:latin typeface="Gill Sans MT"/>
                <a:ea typeface="Gill Sans MT"/>
                <a:cs typeface="Gill Sans MT"/>
                <a:sym typeface="Gill Sans MT"/>
              </a:rPr>
              <a:t>CSV File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predicts % of native born households with health insurance (</a:t>
            </a:r>
            <a:r>
              <a:rPr lang="en-US" sz="2800" dirty="0" err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nat_ins_pct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)?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% white (</a:t>
            </a:r>
            <a:r>
              <a:rPr lang="en-US" sz="2800" dirty="0" err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wht_pop_pct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% with HS diploma only (</a:t>
            </a:r>
            <a:r>
              <a:rPr lang="en-US" sz="2800" dirty="0" err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HSGrad_pct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)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% in poverty (</a:t>
            </a:r>
            <a:r>
              <a:rPr lang="en-US" sz="2800" dirty="0" err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pov_pop_pct</a:t>
            </a: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)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Model each variable separately, then together.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Check model diagnostics</a:t>
            </a:r>
          </a:p>
        </p:txBody>
      </p:sp>
    </p:spTree>
    <p:extLst>
      <p:ext uri="{BB962C8B-B14F-4D97-AF65-F5344CB8AC3E}">
        <p14:creationId xmlns:p14="http://schemas.microsoft.com/office/powerpoint/2010/main" val="215126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 descr="http://upload.wikimedia.org/wikipedia/commons/c/c4/2-Dice-Icon.svg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29" name="Shape 129" descr="http://upload.wikimedia.org/wikipedia/commons/c/c4/2-Dice-Icon.svg"/>
          <p:cNvSpPr/>
          <p:nvPr/>
        </p:nvSpPr>
        <p:spPr>
          <a:xfrm>
            <a:off x="307975" y="7937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0" name="Shape 130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55575" y="160336"/>
            <a:ext cx="8912225" cy="45640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66"/>
              </a:buClr>
              <a:buSzPct val="25000"/>
              <a:buFont typeface="Gill Sans MT"/>
              <a:buNone/>
            </a:pPr>
            <a: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Two reasons for using multivariate regression</a:t>
            </a:r>
            <a:b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b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1. Because more than one independent variable might be relevant.</a:t>
            </a:r>
            <a:b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b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b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b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b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br>
              <a:rPr lang="en-US" sz="2880" b="1" i="1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</a:br>
            <a:endParaRPr lang="en-US" sz="2880" b="1" i="1" u="none" strike="noStrike" cap="none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990600" y="2057400"/>
            <a:ext cx="7619999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 is the effect of both garage size and # of bathrooms on home prices?</a:t>
            </a:r>
          </a:p>
          <a:p>
            <a:pPr marL="342900" marR="0" lvl="0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do both temperature and precipitation influence the presence of a particular tree species?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55575" y="3733800"/>
            <a:ext cx="7619999" cy="24314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i="1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2. Because you want to rule out (or “control for”) other factors.</a:t>
            </a:r>
          </a:p>
          <a:p>
            <a:pPr marL="1257300" marR="0" lvl="2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does race predict educational achievement independent of social class?</a:t>
            </a:r>
          </a:p>
          <a:p>
            <a:pPr marL="1257300" marR="0" lvl="2" indent="-342900" algn="l" rtl="0">
              <a:spcBef>
                <a:spcPts val="0"/>
              </a:spcBef>
              <a:buClr>
                <a:srgbClr val="FFFF66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How does corn production influence humidity independent of precipitation patterns?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 descr="http://upload.wikimedia.org/wikipedia/commons/c/c4/2-Dice-Icon.svg"/>
          <p:cNvSpPr/>
          <p:nvPr/>
        </p:nvSpPr>
        <p:spPr>
          <a:xfrm>
            <a:off x="228600" y="228600"/>
            <a:ext cx="8378824" cy="8302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If simple regression is shown in this equation: </a:t>
            </a:r>
          </a:p>
        </p:txBody>
      </p:sp>
      <p:sp>
        <p:nvSpPr>
          <p:cNvPr id="140" name="Shape 140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1219200" y="990600"/>
            <a:ext cx="3353546" cy="8309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42" name="Shape 142" descr="http://upload.wikimedia.org/wikipedia/commons/c/c4/2-Dice-Icon.svg"/>
          <p:cNvSpPr/>
          <p:nvPr/>
        </p:nvSpPr>
        <p:spPr>
          <a:xfrm>
            <a:off x="263164" y="2362200"/>
            <a:ext cx="8378824" cy="144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Multiple regression is shown by this one: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1371600" y="3118175"/>
            <a:ext cx="6434517" cy="83099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ill Sans MT"/>
                <a:ea typeface="Gill Sans MT"/>
                <a:cs typeface="Gill Sans MT"/>
                <a:sym typeface="Gill Sans MT"/>
              </a:rPr>
              <a:t> 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1752600" y="4495798"/>
            <a:ext cx="6707523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Just like simple regression, multiple regression seeks the line with the </a:t>
            </a:r>
            <a:r>
              <a:rPr lang="en-US" sz="2800" i="1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best fit.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460375" y="228600"/>
            <a:ext cx="8245206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An example: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rgbClr val="FFFF66"/>
              </a:solidFill>
              <a:latin typeface="Gill Sans MT"/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What’s the best predictor of the date of the last frost in the spring?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998" y="2107660"/>
            <a:ext cx="5290672" cy="44343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460375" y="228600"/>
            <a:ext cx="78549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Three predictors: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Latitude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Elevation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Distance to the coast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86" y="2195107"/>
            <a:ext cx="8553450" cy="4257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159"/>
          <p:cNvSpPr txBox="1"/>
          <p:nvPr/>
        </p:nvSpPr>
        <p:spPr>
          <a:xfrm>
            <a:off x="460375" y="228600"/>
            <a:ext cx="78549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Three predictors: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</a:t>
            </a:r>
            <a:r>
              <a:rPr lang="en-US" sz="2800" b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Latitude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Elevation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Distance to the coast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6" y="3114102"/>
            <a:ext cx="5466896" cy="30880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675" y="228600"/>
            <a:ext cx="3843660" cy="322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6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159"/>
          <p:cNvSpPr txBox="1"/>
          <p:nvPr/>
        </p:nvSpPr>
        <p:spPr>
          <a:xfrm>
            <a:off x="460375" y="228600"/>
            <a:ext cx="78549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Three predictors: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Latitude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</a:t>
            </a:r>
            <a:r>
              <a:rPr lang="en-US" sz="2800" b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Elevation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Distance to the coast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4" y="3102429"/>
            <a:ext cx="5930183" cy="33228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692" y="271196"/>
            <a:ext cx="3950793" cy="33118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 descr="http://upload.wikimedia.org/wikipedia/commons/c/c4/2-Dice-Icon.svg"/>
          <p:cNvSpPr/>
          <p:nvPr/>
        </p:nvSpPr>
        <p:spPr>
          <a:xfrm>
            <a:off x="460375" y="160336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ill Sans M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159"/>
          <p:cNvSpPr txBox="1"/>
          <p:nvPr/>
        </p:nvSpPr>
        <p:spPr>
          <a:xfrm>
            <a:off x="460375" y="228600"/>
            <a:ext cx="78549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Three predictors: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Latitude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solidFill>
                  <a:srgbClr val="FFFF66"/>
                </a:solidFill>
                <a:latin typeface="Gill Sans MT"/>
                <a:ea typeface="Gill Sans MT"/>
                <a:cs typeface="Gill Sans MT"/>
                <a:sym typeface="Gill Sans MT"/>
              </a:rPr>
              <a:t>   Elevation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b="1" dirty="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rPr>
              <a:t>   Distance to the coast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3003199"/>
            <a:ext cx="5981246" cy="33043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005" y="160336"/>
            <a:ext cx="3967466" cy="332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12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919</Words>
  <Application>Microsoft Office PowerPoint</Application>
  <PresentationFormat>On-screen Show (4:3)</PresentationFormat>
  <Paragraphs>440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Gill Sans MT</vt:lpstr>
      <vt:lpstr>Office Theme</vt:lpstr>
      <vt:lpstr>Multivariate regression </vt:lpstr>
      <vt:lpstr>PowerPoint Presentation</vt:lpstr>
      <vt:lpstr>Two reasons for using multivariate regression  1. Because more than one independent variable might be relevant.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Multivariate regression</dc:title>
  <dc:creator>Gerald Shannon</dc:creator>
  <cp:lastModifiedBy>Gerald Shannon</cp:lastModifiedBy>
  <cp:revision>15</cp:revision>
  <dcterms:modified xsi:type="dcterms:W3CDTF">2019-11-18T15:04:37Z</dcterms:modified>
</cp:coreProperties>
</file>