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7" r:id="rId15"/>
    <p:sldId id="258" r:id="rId16"/>
    <p:sldId id="259" r:id="rId17"/>
    <p:sldId id="260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7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levels of measurement do each of these maps show?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can happen with several different kinds of data.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a dotplot of graduation rate in Georgia counties (created in R using Deducer). What do you notice about it just looking at it?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could we classify it?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327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970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064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95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828800" y="310400"/>
            <a:ext cx="5486400" cy="13716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Data classification and central </a:t>
            </a:r>
            <a:r>
              <a:rPr lang="en-US" sz="3959">
                <a:solidFill>
                  <a:srgbClr val="FFFF66"/>
                </a:solidFill>
              </a:rPr>
              <a:t>tendency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u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u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Jerry Shannon</a:t>
            </a:r>
          </a:p>
        </p:txBody>
      </p:sp>
      <p:pic>
        <p:nvPicPr>
          <p:cNvPr id="91" name="Shape 91" descr="http://personal.frostburg.edu/aeridenour0/Number%20of%20famili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925" y="1750725"/>
            <a:ext cx="4792500" cy="37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533400" y="813375"/>
            <a:ext cx="4953000" cy="119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64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Interval and ratio data, when normally distributed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57200" y="228600"/>
            <a:ext cx="4445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When to use…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0939" y="381000"/>
            <a:ext cx="3185410" cy="19049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7221" y="2590800"/>
            <a:ext cx="3189126" cy="190750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0939" y="4724400"/>
            <a:ext cx="3185408" cy="190517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45300" y="2044550"/>
            <a:ext cx="52695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rtl="0">
              <a:spcBef>
                <a:spcPts val="640"/>
              </a:spcBef>
              <a:buNone/>
            </a:pP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Median: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Ordinal data (or 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 	skewed/non-normal 	data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50031" y="4464073"/>
            <a:ext cx="5124300" cy="20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Mode: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Nominal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533400" y="685800"/>
            <a:ext cx="807719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1987, the mean salary for graduating geography majors from U. of North Carolina was reported to be over $100,000 per year.  Why?</a:t>
            </a:r>
          </a:p>
        </p:txBody>
      </p:sp>
      <p:sp>
        <p:nvSpPr>
          <p:cNvPr id="245" name="Shape 245"/>
          <p:cNvSpPr/>
          <p:nvPr/>
        </p:nvSpPr>
        <p:spPr>
          <a:xfrm>
            <a:off x="1339186" y="5181600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median income would have been much closer to what the other geographers made…</a:t>
            </a:r>
          </a:p>
        </p:txBody>
      </p:sp>
      <p:pic>
        <p:nvPicPr>
          <p:cNvPr id="246" name="Shape 246" descr="http://photos.imageevent.com/afap/sports/basketball/michaeljordan/michael-jordan-north-carolin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1185" y="2590800"/>
            <a:ext cx="2828139" cy="3786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533400" y="685800"/>
            <a:ext cx="807719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Calculating in Excel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=AVERAGE()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=MEDIAN()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=MODE()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533400" y="685800"/>
            <a:ext cx="8077199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Calculate the mean, median and mode for the following 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three census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variables in Excel: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LessHS_pct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(% with </a:t>
            </a: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hs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degree)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GradDeg_pct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(% with 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graduate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degree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lvl="0" indent="-457200"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 err="1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nat_ins_pct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(% of naturalized citizens with health insurance)</a:t>
            </a:r>
          </a:p>
          <a:p>
            <a:pPr marL="457200" lvl="0" indent="-457200">
              <a:buClr>
                <a:srgbClr val="FFFF66"/>
              </a:buClr>
              <a:buSzPct val="100000"/>
              <a:buFont typeface="Arial"/>
              <a:buChar char="•"/>
            </a:pP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Clr>
                <a:srgbClr val="FFFF66"/>
              </a:buClr>
              <a:buSzPct val="100000"/>
              <a:buFont typeface="Arial"/>
              <a:buChar char="•"/>
            </a:pPr>
            <a:endParaRPr lang="en-US" sz="3200" dirty="0" smtClean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FFFF66"/>
              </a:buClr>
              <a:buSzPct val="100000"/>
            </a:pP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Which one is best?</a:t>
            </a: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609600" y="304800"/>
            <a:ext cx="806502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Why is classification necessary?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783929" y="1135796"/>
            <a:ext cx="7372851" cy="21236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It brings order to unruly data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Helps communicate findings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Suggests research questions </a:t>
            </a:r>
          </a:p>
        </p:txBody>
      </p:sp>
      <p:pic>
        <p:nvPicPr>
          <p:cNvPr id="4" name="Picture 2" descr="Image result for pirate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526" y="2953709"/>
            <a:ext cx="4983563" cy="374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472260" y="533399"/>
            <a:ext cx="4861739" cy="2743200"/>
            <a:chOff x="5718412" y="2793709"/>
            <a:chExt cx="2481860" cy="1523388"/>
          </a:xfrm>
        </p:grpSpPr>
        <p:pic>
          <p:nvPicPr>
            <p:cNvPr id="104" name="Shape 10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18412" y="2793709"/>
              <a:ext cx="2142698" cy="1518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78214" y="2797789"/>
              <a:ext cx="1122058" cy="151930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8900" y="3581401"/>
            <a:ext cx="6352186" cy="320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990600" y="152400"/>
            <a:ext cx="740664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Categorical classification schemes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44200" y="1447800"/>
            <a:ext cx="8372700" cy="304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Download our survey data from 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ELC. </a:t>
            </a: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Develop a classification scheme for ice cream preferences, between 3 and </a:t>
            </a:r>
            <a:r>
              <a:rPr lang="en-US" sz="32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categories. 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Count the responses for each category.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 data distribution results from those classifications?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E8_dpNXpW6ZibI_Z-_vYgKjWsEW1sYlKGm-7Ebpq1w4YsRbDcWN-gJS6jeM4SWkbJ2_edzKAKtPUUv6Jn7WTtR64MtsrmK2GqRMk9cke5e9TSZsCJysOJe9HurpMUxtwrBeee2ulL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11" y="1025842"/>
            <a:ext cx="5578767" cy="566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302059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Natural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Breaks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R96XyYPDJQaaAYcYbS-neNTeRfhgxZcR_6J4Vynn0Zlv3FLfn0yiMiv3ou7pYOBWu8xKGV4DoFNmL6tcXslftagfxS35gCvwIa4EdKPR0EL6mjPNYhCCaqBrvBbC8sV0_fcI8lm6J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96" y="935389"/>
            <a:ext cx="5942986" cy="576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302059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Natural 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Breaks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3053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Mlr5Zo236Zk2lGHy5n5na_Z-qb_-n8dT-2unKTD6IB0D5BljK_uEZDHu6v8o-IMqDo-Q9HcwKWBYWJlkm1Rx3vejkkJK3DSvUl4DrQ1Y6lef0yDw-mC-gOdHBsCXyQW0YJ9OVLtqGK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92" y="1126901"/>
            <a:ext cx="5644282" cy="56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302059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Natural </a:t>
            </a:r>
            <a:r>
              <a:rPr lang="en-US" sz="4000" b="1" i="1" dirty="0" smtClean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Breaks</a:t>
            </a:r>
            <a:endParaRPr lang="en-US" sz="4000" b="1" i="1" dirty="0">
              <a:solidFill>
                <a:schemeClr val="accent6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  <p:extLst>
      <p:ext uri="{BB962C8B-B14F-4D97-AF65-F5344CB8AC3E}">
        <p14:creationId xmlns:p14="http://schemas.microsoft.com/office/powerpoint/2010/main" val="179216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457200" y="253425"/>
            <a:ext cx="7075206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54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Some notes on notation</a:t>
            </a:r>
          </a:p>
        </p:txBody>
      </p:sp>
      <p:pic>
        <p:nvPicPr>
          <p:cNvPr id="141" name="Shape 141" descr="http://upload.wikimedia.org/wikipedia/en/0/03/CMN_examp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736288"/>
            <a:ext cx="6076948" cy="493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lh6.googleusercontent.com/E8_dpNXpW6ZibI_Z-_vYgKjWsEW1sYlKGm-7Ebpq1w4YsRbDcWN-gJS6jeM4SWkbJ2_edzKAKtPUUv6Jn7WTtR64MtsrmK2GqRMk9cke5e9TSZsCJysOJe9HurpMUxtwrBeee2ulLB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59"/>
          <a:stretch/>
        </p:blipFill>
        <p:spPr bwMode="auto">
          <a:xfrm>
            <a:off x="5427725" y="805245"/>
            <a:ext cx="3458703" cy="20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4.googleusercontent.com/R96XyYPDJQaaAYcYbS-neNTeRfhgxZcR_6J4Vynn0Zlv3FLfn0yiMiv3ou7pYOBWu8xKGV4DoFNmL6tcXslftagfxS35gCvwIa4EdKPR0EL6mjPNYhCCaqBrvBbC8sV0_fcI8lm6Jvw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2"/>
          <a:stretch/>
        </p:blipFill>
        <p:spPr bwMode="auto">
          <a:xfrm>
            <a:off x="5409372" y="2725917"/>
            <a:ext cx="3495408" cy="20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4.googleusercontent.com/Mlr5Zo236Zk2lGHy5n5na_Z-qb_-n8dT-2unKTD6IB0D5BljK_uEZDHu6v8o-IMqDo-Q9HcwKWBYWJlkm1Rx3vejkkJK3DSvUl4DrQ1Y6lef0yDw-mC-gOdHBsCXyQW0YJ9OVLtqGK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5"/>
          <a:stretch/>
        </p:blipFill>
        <p:spPr bwMode="auto">
          <a:xfrm>
            <a:off x="5427725" y="4711186"/>
            <a:ext cx="3611552" cy="21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283706" y="1019263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Natural </a:t>
            </a:r>
            <a:r>
              <a:rPr lang="en-US" sz="4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Breaks</a:t>
            </a:r>
            <a:endParaRPr lang="en-US" sz="4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  <p:sp>
        <p:nvSpPr>
          <p:cNvPr id="5" name="Shape 120"/>
          <p:cNvSpPr txBox="1"/>
          <p:nvPr/>
        </p:nvSpPr>
        <p:spPr>
          <a:xfrm>
            <a:off x="283706" y="3928689"/>
            <a:ext cx="474358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 smtClean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Choose based on your data and the analysis you’re doing</a:t>
            </a:r>
            <a:endParaRPr lang="en-US" sz="4000" b="1" i="1" dirty="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38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283705" y="1019263"/>
            <a:ext cx="7702493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Classify the % College variable into four groups using one of these schemes</a:t>
            </a:r>
            <a:endParaRPr lang="en-US" sz="4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Natural </a:t>
            </a:r>
            <a:r>
              <a:rPr lang="en-US" sz="4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Breaks</a:t>
            </a:r>
            <a:endParaRPr lang="en-US" sz="4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You try it!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025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457200" y="253425"/>
            <a:ext cx="243348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62000" y="847492"/>
            <a:ext cx="7010400" cy="1938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set of observations (1, 2, 3, 4) are notated in the following way:</a:t>
            </a:r>
            <a:b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,… and so on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4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the set of all values for a given variable:</a:t>
            </a:r>
            <a:b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24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,…)</a:t>
            </a:r>
          </a:p>
        </p:txBody>
      </p:sp>
      <p:pic>
        <p:nvPicPr>
          <p:cNvPr id="149" name="Shape 149" descr="http://www.gribblenation.com/gapics/gallery/athensexit10ab-william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3709033"/>
            <a:ext cx="4343400" cy="26603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3429000" y="2785703"/>
            <a:ext cx="551898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Minute 	1	 2	 3	 4	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</a:rPr>
              <a:t>#veh	25	 51	 29	 14   13</a:t>
            </a:r>
          </a:p>
        </p:txBody>
      </p:sp>
      <p:cxnSp>
        <p:nvCxnSpPr>
          <p:cNvPr id="151" name="Shape 151"/>
          <p:cNvCxnSpPr/>
          <p:nvPr/>
        </p:nvCxnSpPr>
        <p:spPr>
          <a:xfrm rot="10800000" flipH="1">
            <a:off x="2534050" y="3886199"/>
            <a:ext cx="894949" cy="457200"/>
          </a:xfrm>
          <a:prstGeom prst="straightConnector1">
            <a:avLst/>
          </a:prstGeom>
          <a:noFill/>
          <a:ln w="19050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2" name="Shape 152"/>
          <p:cNvSpPr txBox="1"/>
          <p:nvPr/>
        </p:nvSpPr>
        <p:spPr>
          <a:xfrm>
            <a:off x="1190059" y="4378712"/>
            <a:ext cx="26879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=5 observations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457200" y="228600"/>
            <a:ext cx="424007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Central tendency: mean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85800" y="914400"/>
            <a:ext cx="730847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the average value, represented by </a:t>
            </a:r>
            <a:r>
              <a:rPr lang="en-US" sz="32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x="7620000" y="10668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Shape 161"/>
          <p:cNvSpPr txBox="1"/>
          <p:nvPr/>
        </p:nvSpPr>
        <p:spPr>
          <a:xfrm>
            <a:off x="762000" y="1514042"/>
            <a:ext cx="51053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= 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en-US" sz="3600" i="1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aseline="-250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] / n</a:t>
            </a:r>
          </a:p>
        </p:txBody>
      </p:sp>
      <p:cxnSp>
        <p:nvCxnSpPr>
          <p:cNvPr id="162" name="Shape 162"/>
          <p:cNvCxnSpPr/>
          <p:nvPr/>
        </p:nvCxnSpPr>
        <p:spPr>
          <a:xfrm rot="10800000" flipH="1">
            <a:off x="2209800" y="2164749"/>
            <a:ext cx="2057400" cy="762000"/>
          </a:xfrm>
          <a:prstGeom prst="bentConnector3">
            <a:avLst>
              <a:gd name="adj1" fmla="val 10007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762000" y="2554068"/>
            <a:ext cx="1371598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</a:t>
            </a:r>
            <a:r>
              <a:rPr lang="en-US" sz="1800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th” observation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x="838200" y="16764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Shape 165"/>
          <p:cNvSpPr txBox="1"/>
          <p:nvPr/>
        </p:nvSpPr>
        <p:spPr>
          <a:xfrm>
            <a:off x="3303548" y="4710055"/>
            <a:ext cx="507055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= (25 + 51 + 20 + 14 + 13) / 5 = 26.4 cars/min.</a:t>
            </a:r>
          </a:p>
        </p:txBody>
      </p:sp>
      <p:cxnSp>
        <p:nvCxnSpPr>
          <p:cNvPr id="166" name="Shape 166"/>
          <p:cNvCxnSpPr/>
          <p:nvPr/>
        </p:nvCxnSpPr>
        <p:spPr>
          <a:xfrm>
            <a:off x="3352800" y="47244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Shape 167"/>
          <p:cNvSpPr/>
          <p:nvPr/>
        </p:nvSpPr>
        <p:spPr>
          <a:xfrm>
            <a:off x="3215325" y="3363878"/>
            <a:ext cx="55191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</a:rPr>
              <a:t>Minute 	1	 2	 3	 4	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</a:rPr>
              <a:t>#</a:t>
            </a:r>
            <a:r>
              <a:rPr lang="en-US" sz="1800" dirty="0" err="1">
                <a:solidFill>
                  <a:srgbClr val="FFFF66"/>
                </a:solidFill>
              </a:rPr>
              <a:t>veh</a:t>
            </a:r>
            <a:r>
              <a:rPr lang="en-US" sz="1800" dirty="0">
                <a:solidFill>
                  <a:srgbClr val="FFFF66"/>
                </a:solidFill>
              </a:rPr>
              <a:t>	25	 51	 29	 14   </a:t>
            </a:r>
            <a:r>
              <a:rPr lang="en-US" sz="1800" dirty="0" smtClean="0">
                <a:solidFill>
                  <a:srgbClr val="FFFF66"/>
                </a:solidFill>
              </a:rPr>
              <a:t>        13</a:t>
            </a:r>
            <a:endParaRPr lang="en-US" sz="1800" dirty="0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457200" y="228600"/>
            <a:ext cx="2621423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Notation: sum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99639" y="1053642"/>
            <a:ext cx="8686800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[</a:t>
            </a:r>
            <a:r>
              <a:rPr lang="en-US" sz="3200" dirty="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sum of data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] and [</a:t>
            </a:r>
            <a:r>
              <a:rPr lang="en-US" sz="3200" i="1" dirty="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i="1" baseline="-25000" dirty="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i="1" dirty="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+x</a:t>
            </a:r>
            <a:r>
              <a:rPr lang="en-US" sz="2800" i="1" baseline="-25000" dirty="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i="1" dirty="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+x</a:t>
            </a:r>
            <a:r>
              <a:rPr lang="en-US" sz="2800" i="1" baseline="-25000" dirty="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3200" i="1" dirty="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en-US" sz="3200" i="1" dirty="0" err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i="1" baseline="-25000" dirty="0" err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] can be rewritten: 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419600" y="4267200"/>
            <a:ext cx="41909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it’s read as “the sum of 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3600" i="1" baseline="-250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goes from 1 to </a:t>
            </a:r>
            <a:r>
              <a:rPr lang="en-US" sz="2400" i="1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n”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672225" y="2167586"/>
                <a:ext cx="1475147" cy="1848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4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4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225" y="2167586"/>
                <a:ext cx="1475147" cy="1848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457200" y="228600"/>
            <a:ext cx="652473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mean (defined through notation)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029200" y="2209800"/>
            <a:ext cx="3368674" cy="2678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“the mean is the sum of all values of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from the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observation to the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nth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observation, all divided by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96862" y="2560593"/>
                <a:ext cx="3921586" cy="1810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60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62" y="2560593"/>
                <a:ext cx="3921586" cy="181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457200" y="228600"/>
            <a:ext cx="149271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</a:p>
        </p:txBody>
      </p:sp>
      <p:pic>
        <p:nvPicPr>
          <p:cNvPr id="201" name="Shape 201" descr="http://upload.wikimedia.org/wikipedia/commons/a/a4/Midblock_median_islan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200" y="2456613"/>
            <a:ext cx="5105399" cy="408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609600" y="762000"/>
            <a:ext cx="8305799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positional value in the data set: the </a:t>
            </a:r>
            <a:r>
              <a:rPr lang="en-US" sz="2400" b="1" i="1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</a:t>
            </a: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value that has the same number of smaller values as larger values</a:t>
            </a:r>
          </a:p>
          <a:p>
            <a:pPr marL="0" marR="0" lvl="0" indent="0" algn="l" rtl="0">
              <a:spcBef>
                <a:spcPts val="120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a.k.a. the 50</a:t>
            </a:r>
            <a:r>
              <a:rPr lang="en-US" sz="2400" baseline="300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40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percentile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457200" y="228600"/>
            <a:ext cx="349166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Finding the Median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33400" y="796647"/>
            <a:ext cx="8110538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Order (sort) the data from smallest to largest</a:t>
            </a:r>
            <a:b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Font typeface="Noto Sans Symbols"/>
              <a:buNone/>
            </a:pPr>
            <a:endParaRPr sz="2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143000" y="4800600"/>
            <a:ext cx="3352799" cy="8679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odd, choose the middle data value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105400" y="4724400"/>
            <a:ext cx="3775075" cy="1255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even, take the average of the middle two values</a:t>
            </a:r>
          </a:p>
        </p:txBody>
      </p:sp>
      <p:sp>
        <p:nvSpPr>
          <p:cNvPr id="212" name="Shape 212"/>
          <p:cNvSpPr/>
          <p:nvPr/>
        </p:nvSpPr>
        <p:spPr>
          <a:xfrm>
            <a:off x="3107903" y="1676400"/>
            <a:ext cx="5518989" cy="923329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Minute    1	 2	 3	 4	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 dirty="0" err="1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veh</a:t>
            </a: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25      	51</a:t>
            </a: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29	14     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13</a:t>
            </a:r>
            <a:endParaRPr lang="en-US" sz="1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3107905" y="3429000"/>
            <a:ext cx="5518989" cy="923329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Minute 	5	 4	 1	 3	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veh</a:t>
            </a: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 14	 25	 29  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51</a:t>
            </a:r>
            <a:endParaRPr lang="en-US" sz="1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5919453" y="4037653"/>
            <a:ext cx="3810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457200" y="228600"/>
            <a:ext cx="119135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</a:p>
        </p:txBody>
      </p:sp>
      <p:sp>
        <p:nvSpPr>
          <p:cNvPr id="221" name="Shape 221"/>
          <p:cNvSpPr/>
          <p:nvPr/>
        </p:nvSpPr>
        <p:spPr>
          <a:xfrm>
            <a:off x="3107902" y="3343869"/>
            <a:ext cx="5518989" cy="2031325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Color of cars observed in minute 4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Blue	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 lang="en-US" sz="1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	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Grey</a:t>
            </a: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Black</a:t>
            </a:r>
            <a:endParaRPr lang="en-US" sz="1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Black	Black	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White</a:t>
            </a:r>
            <a:endParaRPr lang="en-US" sz="1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	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 smtClean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Grey</a:t>
            </a:r>
            <a:endParaRPr lang="en-US" sz="1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Silver	Red		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57200" y="813375"/>
            <a:ext cx="8432100" cy="241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mode is the most frequent value.  </a:t>
            </a:r>
            <a:b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variable can have more than one mode, or no mode.</a:t>
            </a:r>
          </a:p>
        </p:txBody>
      </p:sp>
      <p:sp>
        <p:nvSpPr>
          <p:cNvPr id="223" name="Shape 223"/>
          <p:cNvSpPr/>
          <p:nvPr/>
        </p:nvSpPr>
        <p:spPr>
          <a:xfrm>
            <a:off x="3134611" y="4226182"/>
            <a:ext cx="549697" cy="2666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134611" y="4800600"/>
            <a:ext cx="549697" cy="2666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4090025" y="5067300"/>
            <a:ext cx="5496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985888" y="3959482"/>
            <a:ext cx="69647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726</Words>
  <Application>Microsoft Office PowerPoint</Application>
  <PresentationFormat>On-screen Show (4:3)</PresentationFormat>
  <Paragraphs>139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Noto Sans Symbols</vt:lpstr>
      <vt:lpstr>Times New Roman</vt:lpstr>
      <vt:lpstr>Office Theme</vt:lpstr>
      <vt:lpstr>Data classification and central tendency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classification and central tendency</dc:title>
  <dc:creator>Gerald Shannon</dc:creator>
  <cp:lastModifiedBy>Jerry Shannon</cp:lastModifiedBy>
  <cp:revision>9</cp:revision>
  <dcterms:modified xsi:type="dcterms:W3CDTF">2018-08-29T15:55:07Z</dcterms:modified>
</cp:coreProperties>
</file>