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embeddedFontLst>
    <p:embeddedFont>
      <p:font typeface="Gill Sans MT" panose="020B0502020104020203" pitchFamily="34" charset="0"/>
      <p:regular r:id="rId22"/>
      <p:bold r:id="rId23"/>
      <p:italic r:id="rId24"/>
      <p:boldItalic r:id="rId25"/>
    </p:embeddedFont>
    <p:embeddedFont>
      <p:font typeface="Cambria Math" panose="02040503050406030204" pitchFamily="18" charset="0"/>
      <p:regular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96CDB4F-4083-4AFB-97AF-8FA7FAF5986E}">
  <a:tblStyle styleId="{F96CDB4F-4083-4AFB-97AF-8FA7FAF5986E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ECF4"/>
          </a:solidFill>
        </a:fill>
      </a:tcStyle>
    </a:wholeTbl>
    <a:band1H>
      <a:tcStyle>
        <a:tcBdr/>
        <a:fill>
          <a:solidFill>
            <a:srgbClr val="CFD7E7"/>
          </a:solidFill>
        </a:fill>
      </a:tcStyle>
    </a:band1H>
    <a:band1V>
      <a:tcStyle>
        <a:tcBdr/>
        <a:fill>
          <a:solidFill>
            <a:srgbClr val="CFD7E7"/>
          </a:solidFill>
        </a:fill>
      </a:tcStyle>
    </a:band1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9" d="100"/>
          <a:sy n="129" d="100"/>
        </p:scale>
        <p:origin x="1827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Shape 18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Shape 21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Shape 22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Shape 23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Shape 24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Shape 25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Shape 25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Shape 26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Shape 27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Shape 14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Shape 17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1371600" y="76200"/>
            <a:ext cx="6324600" cy="1642304"/>
          </a:xfrm>
          <a:prstGeom prst="rect">
            <a:avLst/>
          </a:prstGeom>
          <a:solidFill>
            <a:srgbClr val="262626">
              <a:alpha val="6196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440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Anova</a:t>
            </a:r>
            <a:br>
              <a:rPr lang="en-US" sz="440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</a:br>
            <a:r>
              <a:rPr lang="en-US" sz="3600" b="0" i="1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Week 10, class 2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2819400" y="6049962"/>
            <a:ext cx="3429000" cy="808037"/>
          </a:xfrm>
          <a:prstGeom prst="rect">
            <a:avLst/>
          </a:prstGeom>
          <a:solidFill>
            <a:srgbClr val="262626">
              <a:alpha val="6196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275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Geog4300/6300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275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Jerry Shannon</a:t>
            </a:r>
          </a:p>
        </p:txBody>
      </p:sp>
      <p:sp>
        <p:nvSpPr>
          <p:cNvPr id="91" name="Shape 91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2" name="Shape 92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3" name="Shape 93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94" name="Shape 94" descr="http://www.phdcomics.com/comics/archive/phd082707s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9345" y="1752600"/>
            <a:ext cx="6667500" cy="423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/>
        </p:nvSpPr>
        <p:spPr>
          <a:xfrm>
            <a:off x="348321" y="304800"/>
            <a:ext cx="8682324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ANOVA uses a similar measure, but removes the averaging part: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1295400" y="1905000"/>
            <a:ext cx="5100241" cy="145103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189" name="Shape 189"/>
          <p:cNvSpPr/>
          <p:nvPr/>
        </p:nvSpPr>
        <p:spPr>
          <a:xfrm>
            <a:off x="3505200" y="2743200"/>
            <a:ext cx="1904999" cy="838199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90" name="Shape 190"/>
          <p:cNvSpPr txBox="1"/>
          <p:nvPr/>
        </p:nvSpPr>
        <p:spPr>
          <a:xfrm>
            <a:off x="340361" y="3733800"/>
            <a:ext cx="8682324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This is called the “sum of squares”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1551042" y="4572000"/>
            <a:ext cx="3908313" cy="160460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/>
        </p:nvSpPr>
        <p:spPr>
          <a:xfrm>
            <a:off x="348321" y="304800"/>
            <a:ext cx="8682324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ANOVA does this twice: 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220425" y="1417775"/>
            <a:ext cx="8923500" cy="138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SS</a:t>
            </a:r>
            <a:r>
              <a:rPr lang="en-US" sz="28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B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= Between group sum of squares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(Variance between </a:t>
            </a:r>
            <a:r>
              <a:rPr lang="en-US" sz="28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group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means and the </a:t>
            </a:r>
            <a:r>
              <a:rPr lang="en-US" sz="28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grand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mean)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220424" y="4151525"/>
            <a:ext cx="8581200" cy="138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SS</a:t>
            </a:r>
            <a:r>
              <a:rPr lang="en-US" sz="28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= Within group sum of squares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(Variance between </a:t>
            </a:r>
            <a:r>
              <a:rPr lang="en-US" sz="28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obs. 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and the </a:t>
            </a:r>
            <a:r>
              <a:rPr lang="en-US" sz="28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group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mean)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00" name="Shape 200"/>
          <p:cNvSpPr txBox="1"/>
          <p:nvPr/>
        </p:nvSpPr>
        <p:spPr>
          <a:xfrm>
            <a:off x="2769078" y="2590800"/>
            <a:ext cx="3782958" cy="131260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cxnSp>
        <p:nvCxnSpPr>
          <p:cNvPr id="201" name="Shape 201"/>
          <p:cNvCxnSpPr/>
          <p:nvPr/>
        </p:nvCxnSpPr>
        <p:spPr>
          <a:xfrm rot="10800000">
            <a:off x="5143500" y="3505200"/>
            <a:ext cx="266699" cy="22386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5391498" y="3505200"/>
            <a:ext cx="2971499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The mean of group i</a:t>
            </a:r>
          </a:p>
        </p:txBody>
      </p:sp>
      <p:cxnSp>
        <p:nvCxnSpPr>
          <p:cNvPr id="203" name="Shape 203"/>
          <p:cNvCxnSpPr/>
          <p:nvPr/>
        </p:nvCxnSpPr>
        <p:spPr>
          <a:xfrm flipH="1">
            <a:off x="6040680" y="2590800"/>
            <a:ext cx="436319" cy="4572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04" name="Shape 204"/>
          <p:cNvSpPr txBox="1"/>
          <p:nvPr/>
        </p:nvSpPr>
        <p:spPr>
          <a:xfrm>
            <a:off x="6400800" y="2274561"/>
            <a:ext cx="177129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The grand mean</a:t>
            </a:r>
          </a:p>
        </p:txBody>
      </p:sp>
      <p:cxnSp>
        <p:nvCxnSpPr>
          <p:cNvPr id="205" name="Shape 205"/>
          <p:cNvCxnSpPr/>
          <p:nvPr/>
        </p:nvCxnSpPr>
        <p:spPr>
          <a:xfrm flipH="1">
            <a:off x="4504426" y="2498422"/>
            <a:ext cx="190500" cy="701977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06" name="Shape 206"/>
          <p:cNvSpPr txBox="1"/>
          <p:nvPr/>
        </p:nvSpPr>
        <p:spPr>
          <a:xfrm>
            <a:off x="4676235" y="2274561"/>
            <a:ext cx="1364445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# of obs. in group i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304800" y="4953000"/>
            <a:ext cx="4537460" cy="160460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6387860" y="5341903"/>
            <a:ext cx="2420395" cy="132343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This figure is calculated once for all observations in all groups</a:t>
            </a:r>
          </a:p>
        </p:txBody>
      </p:sp>
      <p:cxnSp>
        <p:nvCxnSpPr>
          <p:cNvPr id="209" name="Shape 209"/>
          <p:cNvCxnSpPr/>
          <p:nvPr/>
        </p:nvCxnSpPr>
        <p:spPr>
          <a:xfrm flipH="1">
            <a:off x="2971799" y="5341903"/>
            <a:ext cx="381000" cy="313074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10" name="Shape 210"/>
          <p:cNvSpPr txBox="1"/>
          <p:nvPr/>
        </p:nvSpPr>
        <p:spPr>
          <a:xfrm>
            <a:off x="3352800" y="4973978"/>
            <a:ext cx="1364445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n of group i</a:t>
            </a:r>
          </a:p>
        </p:txBody>
      </p:sp>
      <p:cxnSp>
        <p:nvCxnSpPr>
          <p:cNvPr id="211" name="Shape 211"/>
          <p:cNvCxnSpPr/>
          <p:nvPr/>
        </p:nvCxnSpPr>
        <p:spPr>
          <a:xfrm rot="10800000">
            <a:off x="4301990" y="6003623"/>
            <a:ext cx="297685" cy="292387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12" name="Shape 212"/>
          <p:cNvSpPr txBox="1"/>
          <p:nvPr/>
        </p:nvSpPr>
        <p:spPr>
          <a:xfrm>
            <a:off x="4504424" y="6296000"/>
            <a:ext cx="17994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sd of group 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/>
        </p:nvSpPr>
        <p:spPr>
          <a:xfrm>
            <a:off x="348321" y="304800"/>
            <a:ext cx="8682324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Then create the </a:t>
            </a:r>
            <a:r>
              <a:rPr lang="en-US" sz="3600" i="1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mean of squares </a:t>
            </a:r>
            <a:r>
              <a:rPr lang="en-US" sz="36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for </a:t>
            </a:r>
            <a:r>
              <a:rPr lang="en-US" sz="36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each variance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1095866" y="2065883"/>
            <a:ext cx="2244525" cy="110382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5328770" y="2065883"/>
            <a:ext cx="2414828" cy="110382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609600" y="3730464"/>
            <a:ext cx="7814254" cy="13849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Both SS</a:t>
            </a:r>
            <a:r>
              <a:rPr lang="en-US" sz="28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B 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and SS</a:t>
            </a:r>
            <a:r>
              <a:rPr lang="en-US" sz="28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 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have degrees of freedom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df</a:t>
            </a:r>
            <a:r>
              <a:rPr lang="en-US" sz="28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B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= Number of groups – 1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df</a:t>
            </a:r>
            <a:r>
              <a:rPr lang="en-US" sz="28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= Total observations - Number of groups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/>
        </p:nvSpPr>
        <p:spPr>
          <a:xfrm>
            <a:off x="348321" y="304800"/>
            <a:ext cx="8682324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Then create the </a:t>
            </a:r>
            <a:r>
              <a:rPr lang="en-US" sz="3600" i="1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mean of </a:t>
            </a:r>
            <a:r>
              <a:rPr lang="en-US" sz="3600" i="1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squares</a:t>
            </a:r>
            <a:r>
              <a:rPr lang="en-US" sz="36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 lang="en-US" sz="36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for </a:t>
            </a:r>
            <a:r>
              <a:rPr lang="en-US" sz="36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each variance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1143000" y="1752600"/>
            <a:ext cx="2244525" cy="110382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5413612" y="1752600"/>
            <a:ext cx="2414828" cy="110382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152400" y="3657600"/>
            <a:ext cx="8837034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final test statistic (F) is the ratio of these two numbers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Its d.f. = the number of total observations - 1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2309024" y="4876800"/>
            <a:ext cx="2380459" cy="124906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4876"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/>
        </p:nvSpPr>
        <p:spPr>
          <a:xfrm>
            <a:off x="228600" y="228600"/>
            <a:ext cx="8425957" cy="13849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In this case: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b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</a:t>
            </a:r>
            <a:r>
              <a:rPr lang="en-US" sz="28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0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: All neighborhoods have equal decorations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b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</a:t>
            </a:r>
            <a:r>
              <a:rPr lang="en-US" sz="28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: Neighborhoods have unequal decorations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175391" y="4038600"/>
            <a:ext cx="8968608" cy="18158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Our test statistic can be found on a table of F values.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df</a:t>
            </a:r>
            <a:r>
              <a:rPr lang="en-US" sz="28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1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= df</a:t>
            </a:r>
            <a:r>
              <a:rPr lang="en-US" sz="28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B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(2) and df</a:t>
            </a:r>
            <a:r>
              <a:rPr lang="en-US" sz="28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2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= df</a:t>
            </a:r>
            <a:r>
              <a:rPr lang="en-US" sz="28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(9).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Here, the critical value is </a:t>
            </a:r>
            <a:r>
              <a:rPr lang="en-US" sz="2800" b="1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4.3. 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202684" y="2362200"/>
            <a:ext cx="7814254" cy="13849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Both SS</a:t>
            </a:r>
            <a:r>
              <a:rPr lang="en-US" sz="28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B 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and SS</a:t>
            </a:r>
            <a:r>
              <a:rPr lang="en-US" sz="28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 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have degrees of freedom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df</a:t>
            </a:r>
            <a:r>
              <a:rPr lang="en-US" sz="28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B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= Number of groups – 1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df</a:t>
            </a:r>
            <a:r>
              <a:rPr lang="en-US" sz="28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= Total observations - Number of groups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" name="Shape 245"/>
          <p:cNvGraphicFramePr/>
          <p:nvPr/>
        </p:nvGraphicFramePr>
        <p:xfrm>
          <a:off x="3708025" y="3955617"/>
          <a:ext cx="5280400" cy="2817500"/>
        </p:xfrm>
        <a:graphic>
          <a:graphicData uri="http://schemas.openxmlformats.org/drawingml/2006/table">
            <a:tbl>
              <a:tblPr>
                <a:noFill/>
                <a:tableStyleId>{F96CDB4F-4083-4AFB-97AF-8FA7FAF5986E}</a:tableStyleId>
              </a:tblPr>
              <a:tblGrid>
                <a:gridCol w="111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5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5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Normaltown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Five Points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East Athens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18.2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17.4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15.2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18.7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15.8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17.6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19.1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17.7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16.8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16.4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16.5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Mean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18.175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17.9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16.3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7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Std. Dev.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1.41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1.24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1.07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46" name="Shape 246"/>
          <p:cNvSpPr txBox="1"/>
          <p:nvPr/>
        </p:nvSpPr>
        <p:spPr>
          <a:xfrm>
            <a:off x="3708021" y="3088261"/>
            <a:ext cx="4343400" cy="83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Number of UGA decorations per block for four random blocks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228600" y="228600"/>
            <a:ext cx="8425957" cy="224676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519" t="-2716" b="-6520"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3" name="Shape 253"/>
          <p:cNvGraphicFramePr/>
          <p:nvPr/>
        </p:nvGraphicFramePr>
        <p:xfrm>
          <a:off x="3740846" y="3775555"/>
          <a:ext cx="5315050" cy="2817500"/>
        </p:xfrm>
        <a:graphic>
          <a:graphicData uri="http://schemas.openxmlformats.org/drawingml/2006/table">
            <a:tbl>
              <a:tblPr>
                <a:noFill/>
                <a:tableStyleId>{F96CDB4F-4083-4AFB-97AF-8FA7FAF5986E}</a:tableStyleId>
              </a:tblPr>
              <a:tblGrid>
                <a:gridCol w="11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4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4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Normaltown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Five Points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East Athens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18.2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17.4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15.2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18.7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15.8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17.6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19.1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17.7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16.8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16.4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16.5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Mean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18.175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17.9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16.3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7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Std. Dev.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1.41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1.24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1.07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54" name="Shape 254"/>
          <p:cNvSpPr txBox="1"/>
          <p:nvPr/>
        </p:nvSpPr>
        <p:spPr>
          <a:xfrm>
            <a:off x="4617492" y="2895600"/>
            <a:ext cx="4343400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Number of UGA decorations per block for four random blocks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3411" y="15488"/>
            <a:ext cx="9002971" cy="238533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422" t="-2557" b="-2811"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1" name="Shape 261"/>
          <p:cNvGraphicFramePr/>
          <p:nvPr/>
        </p:nvGraphicFramePr>
        <p:xfrm>
          <a:off x="3532135" y="3927955"/>
          <a:ext cx="5393775" cy="2817500"/>
        </p:xfrm>
        <a:graphic>
          <a:graphicData uri="http://schemas.openxmlformats.org/drawingml/2006/table">
            <a:tbl>
              <a:tblPr>
                <a:noFill/>
                <a:tableStyleId>{F96CDB4F-4083-4AFB-97AF-8FA7FAF5986E}</a:tableStyleId>
              </a:tblPr>
              <a:tblGrid>
                <a:gridCol w="113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7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3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4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Normaltown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Five Points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East Athens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18.2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17.4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15.2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18.7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15.8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17.6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19.1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17.7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16.8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16.4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16.5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Mean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18.175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17.9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16.3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7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Std. Dev.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1.41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1.24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1.07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62" name="Shape 262"/>
          <p:cNvSpPr txBox="1"/>
          <p:nvPr/>
        </p:nvSpPr>
        <p:spPr>
          <a:xfrm>
            <a:off x="4487507" y="3048000"/>
            <a:ext cx="4343400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Number of UGA decorations per block for four random blocks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304800" y="895725"/>
            <a:ext cx="2972289" cy="10772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df</a:t>
            </a:r>
            <a:r>
              <a:rPr lang="en-US" sz="32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B</a:t>
            </a: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= 3 – 1 = 2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df</a:t>
            </a:r>
            <a:r>
              <a:rPr lang="en-US" sz="32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</a:t>
            </a: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= 12 – 3 = 9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3527082" y="330507"/>
            <a:ext cx="4393318" cy="110382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3527082" y="1752600"/>
            <a:ext cx="5246500" cy="110382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1" name="Shape 271"/>
          <p:cNvGraphicFramePr/>
          <p:nvPr/>
        </p:nvGraphicFramePr>
        <p:xfrm>
          <a:off x="3878485" y="3927955"/>
          <a:ext cx="5047425" cy="2817500"/>
        </p:xfrm>
        <a:graphic>
          <a:graphicData uri="http://schemas.openxmlformats.org/drawingml/2006/table">
            <a:tbl>
              <a:tblPr>
                <a:noFill/>
                <a:tableStyleId>{F96CDB4F-4083-4AFB-97AF-8FA7FAF5986E}</a:tableStyleId>
              </a:tblPr>
              <a:tblGrid>
                <a:gridCol w="1064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4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Normaltown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Five Points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East Athens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18.2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17.4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15.2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18.7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15.8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17.6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19.1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17.7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16.8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16.4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16.5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Mean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18.175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17.9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16.3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7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Std. Dev.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1.41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1.24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1.07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72" name="Shape 272"/>
          <p:cNvSpPr txBox="1"/>
          <p:nvPr/>
        </p:nvSpPr>
        <p:spPr>
          <a:xfrm>
            <a:off x="4487507" y="3048000"/>
            <a:ext cx="4343400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Number of UGA decorations per block for four random blocks</a:t>
            </a:r>
          </a:p>
        </p:txBody>
      </p:sp>
      <p:sp>
        <p:nvSpPr>
          <p:cNvPr id="273" name="Shape 273"/>
          <p:cNvSpPr txBox="1"/>
          <p:nvPr/>
        </p:nvSpPr>
        <p:spPr>
          <a:xfrm>
            <a:off x="76200" y="152400"/>
            <a:ext cx="4139275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So the test statistic is…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304800" y="3276600"/>
            <a:ext cx="3733800" cy="31085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Our critical value was 4.3.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null hypothesis is NOT rejected. These groups are statistically equal.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4075889" y="2983149"/>
                <a:ext cx="159017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FC8934DC-D036-40F6-8792-D1EFA0654E9A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5889" y="2983149"/>
                <a:ext cx="1590179" cy="215444"/>
              </a:xfrm>
              <a:prstGeom prst="rect">
                <a:avLst/>
              </a:prstGeom>
              <a:blipFill>
                <a:blip r:embed="rId3"/>
                <a:stretch>
                  <a:fillRect l="-2692" r="-1538" b="-30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520757" y="1125635"/>
                <a:ext cx="5585760" cy="12599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FFFF66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4000" b="0" i="1" smtClean="0">
                          <a:solidFill>
                            <a:srgbClr val="FFFF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rgbClr val="FFFF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rgbClr val="FFFF66"/>
                                  </a:solidFill>
                                  <a:latin typeface="Cambria Math" panose="02040503050406030204" pitchFamily="18" charset="0"/>
                                </a:rPr>
                                <m:t>𝑀𝑆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rgbClr val="FFFF66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rgbClr val="FFFF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rgbClr val="FFFF66"/>
                                  </a:solidFill>
                                  <a:latin typeface="Cambria Math" panose="02040503050406030204" pitchFamily="18" charset="0"/>
                                </a:rPr>
                                <m:t>𝑀𝑆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rgbClr val="FFFF66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</m:den>
                      </m:f>
                      <m:r>
                        <a:rPr lang="en-US" sz="4000" b="0" i="1" smtClean="0">
                          <a:solidFill>
                            <a:srgbClr val="FFFF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</a:rPr>
                            <m:t>4.1</m:t>
                          </m:r>
                        </m:num>
                        <m:den>
                          <m:r>
                            <a:rPr lang="en-US" sz="4000" b="0" i="1" smtClean="0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</a:rPr>
                            <m:t>1.55</m:t>
                          </m:r>
                        </m:den>
                      </m:f>
                      <m:r>
                        <a:rPr lang="en-US" sz="4000" b="0" i="1" smtClean="0">
                          <a:solidFill>
                            <a:srgbClr val="FFFF66"/>
                          </a:solidFill>
                          <a:latin typeface="Cambria Math" panose="02040503050406030204" pitchFamily="18" charset="0"/>
                        </a:rPr>
                        <m:t>=2.65 </m:t>
                      </m:r>
                    </m:oMath>
                  </m:oMathPara>
                </a14:m>
                <a:endParaRPr lang="en-US" sz="4000" dirty="0">
                  <a:solidFill>
                    <a:srgbClr val="FFFF66"/>
                  </a:solidFill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757" y="1125635"/>
                <a:ext cx="5585760" cy="12599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/>
        </p:nvSpPr>
        <p:spPr>
          <a:xfrm>
            <a:off x="381000" y="198458"/>
            <a:ext cx="3040930" cy="76944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Try it out!</a:t>
            </a:r>
          </a:p>
        </p:txBody>
      </p:sp>
      <p:pic>
        <p:nvPicPr>
          <p:cNvPr id="282" name="Shape 282" descr="http://upload.wikimedia.org/wikipedia/commons/f/ff/Helmeted_boy_on_training_wheels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81400" y="1295400"/>
            <a:ext cx="4876799" cy="487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01" name="Shape 101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02" name="Shape 102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Gill Sans MT"/>
              <a:buNone/>
            </a:pPr>
            <a:endParaRPr sz="4400" b="0" i="0" u="none" strike="noStrike" cap="none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graphicFrame>
        <p:nvGraphicFramePr>
          <p:cNvPr id="104" name="Shape 104"/>
          <p:cNvGraphicFramePr/>
          <p:nvPr/>
        </p:nvGraphicFramePr>
        <p:xfrm>
          <a:off x="457200" y="1371600"/>
          <a:ext cx="8194700" cy="4043495"/>
        </p:xfrm>
        <a:graphic>
          <a:graphicData uri="http://schemas.openxmlformats.org/drawingml/2006/table">
            <a:tbl>
              <a:tblPr firstRow="1" bandRow="1">
                <a:noFill/>
                <a:tableStyleId>{F96CDB4F-4083-4AFB-97AF-8FA7FAF5986E}</a:tableStyleId>
              </a:tblPr>
              <a:tblGrid>
                <a:gridCol w="409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Variablesc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Tests; test statistics; SE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Continuous; one sample: </a:t>
                      </a:r>
                      <a:r>
                        <a:rPr lang="en-US" sz="18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σ</a:t>
                      </a:r>
                      <a:r>
                        <a:rPr lang="en-US" sz="1800"/>
                        <a:t> known and n &gt; 30 OR data is a proportion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One-sample z-test; Z;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SE = </a:t>
                      </a:r>
                      <a:r>
                        <a:rPr lang="en-US" sz="18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σ</a:t>
                      </a:r>
                      <a:r>
                        <a:rPr lang="en-US" sz="1800"/>
                        <a:t>/sqrt(n); OR Diff. of proportions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Continuous; one sample: </a:t>
                      </a:r>
                      <a:r>
                        <a:rPr lang="en-US" sz="18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σ</a:t>
                      </a:r>
                      <a:r>
                        <a:rPr lang="en-US" sz="1800"/>
                        <a:t> unknown or n &lt; 30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One-sample t-test; t; SE = s/sqrt(n-1)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Continuous; two samples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Student’s t-test for difference of means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Continuous; paired samples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Paired t-test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Continuous; more than two samples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ANOVA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rgbClr val="A5A5A5"/>
                          </a:solidFill>
                        </a:rPr>
                        <a:t>Discrete; two variables; counts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rgbClr val="A5A5A5"/>
                          </a:solidFill>
                        </a:rPr>
                        <a:t>Chi-square, goodness of fit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rgbClr val="A5A5A5"/>
                          </a:solidFill>
                        </a:rPr>
                        <a:t>Continuous; two or more variables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rgbClr val="A5A5A5"/>
                          </a:solidFill>
                        </a:rPr>
                        <a:t>Regression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5" name="Shape 105"/>
          <p:cNvSpPr/>
          <p:nvPr/>
        </p:nvSpPr>
        <p:spPr>
          <a:xfrm>
            <a:off x="464924" y="3962400"/>
            <a:ext cx="8229600" cy="609599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cxnSp>
        <p:nvCxnSpPr>
          <p:cNvPr id="106" name="Shape 106"/>
          <p:cNvCxnSpPr/>
          <p:nvPr/>
        </p:nvCxnSpPr>
        <p:spPr>
          <a:xfrm rot="10800000">
            <a:off x="4876800" y="4686300"/>
            <a:ext cx="1066799" cy="952499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07" name="Shape 107"/>
          <p:cNvSpPr txBox="1"/>
          <p:nvPr/>
        </p:nvSpPr>
        <p:spPr>
          <a:xfrm>
            <a:off x="5791200" y="5791200"/>
            <a:ext cx="2579745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You are here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/>
        </p:nvSpPr>
        <p:spPr>
          <a:xfrm>
            <a:off x="203400" y="193325"/>
            <a:ext cx="87957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 if you have THREE OR MORE groups to compare?</a:t>
            </a:r>
          </a:p>
        </p:txBody>
      </p:sp>
      <p:graphicFrame>
        <p:nvGraphicFramePr>
          <p:cNvPr id="114" name="Shape 114"/>
          <p:cNvGraphicFramePr/>
          <p:nvPr/>
        </p:nvGraphicFramePr>
        <p:xfrm>
          <a:off x="352787" y="1767725"/>
          <a:ext cx="5116700" cy="2817500"/>
        </p:xfrm>
        <a:graphic>
          <a:graphicData uri="http://schemas.openxmlformats.org/drawingml/2006/table">
            <a:tbl>
              <a:tblPr>
                <a:noFill/>
                <a:tableStyleId>{F96CDB4F-4083-4AFB-97AF-8FA7FAF5986E}</a:tableStyleId>
              </a:tblPr>
              <a:tblGrid>
                <a:gridCol w="1079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9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5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2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Normaltown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Five Points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East Athens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18.2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17.4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15.2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18.7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15.8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17.6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19.1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17.7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16.8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16.4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16.5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Mean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18.175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17.9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16.3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7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Std. Dev.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1.41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1.24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1.07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5" name="Shape 115"/>
          <p:cNvSpPr txBox="1"/>
          <p:nvPr/>
        </p:nvSpPr>
        <p:spPr>
          <a:xfrm>
            <a:off x="311837" y="802950"/>
            <a:ext cx="4343400" cy="83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Number of UGA decorations per block for four random blocks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1071524" y="4849700"/>
            <a:ext cx="7278900" cy="95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Independent variable: Neighborhood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Dependent variable:  # of decorations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5521674" y="1767725"/>
            <a:ext cx="3565499" cy="95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Independent variable?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Dependent variable?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/>
        </p:nvSpPr>
        <p:spPr>
          <a:xfrm>
            <a:off x="115250" y="199625"/>
            <a:ext cx="88650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 if you have THREE OR MORE groups to compare?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532262" y="809250"/>
            <a:ext cx="4343400" cy="83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Number of UGA decorations per block for four random blocks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5840950" y="1767725"/>
            <a:ext cx="2796900" cy="1815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We could do a bunch of two sample tests, but that’s BORING!</a:t>
            </a:r>
          </a:p>
        </p:txBody>
      </p:sp>
      <p:graphicFrame>
        <p:nvGraphicFramePr>
          <p:cNvPr id="126" name="Shape 126"/>
          <p:cNvGraphicFramePr/>
          <p:nvPr/>
        </p:nvGraphicFramePr>
        <p:xfrm>
          <a:off x="352787" y="1767725"/>
          <a:ext cx="5116700" cy="2817500"/>
        </p:xfrm>
        <a:graphic>
          <a:graphicData uri="http://schemas.openxmlformats.org/drawingml/2006/table">
            <a:tbl>
              <a:tblPr>
                <a:noFill/>
                <a:tableStyleId>{F96CDB4F-4083-4AFB-97AF-8FA7FAF5986E}</a:tableStyleId>
              </a:tblPr>
              <a:tblGrid>
                <a:gridCol w="1079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9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5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2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Normaltown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Five Points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East Athens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18.2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17.4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15.2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18.7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15.8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17.6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19.1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17.7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16.8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16.4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16.5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Mean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18.175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17.9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16.3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7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Std. Dev.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1.41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1.24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1.07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27" name="Shape 127" descr="http://www.futurescientistsfund.org/wp-content/uploads/2011/07/iStock_000011991430XSmall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81400" y="3938108"/>
            <a:ext cx="4067175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/>
        </p:nvSpPr>
        <p:spPr>
          <a:xfrm>
            <a:off x="942725" y="265750"/>
            <a:ext cx="7323000" cy="1200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To do this analysis, we conduct an ANOVA (</a:t>
            </a:r>
            <a:r>
              <a:rPr lang="en-US" sz="36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An</a:t>
            </a: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alysis </a:t>
            </a:r>
            <a:r>
              <a:rPr lang="en-US" sz="36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o</a:t>
            </a: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f </a:t>
            </a:r>
            <a:r>
              <a:rPr lang="en-US" sz="36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Va</a:t>
            </a: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riance) test</a:t>
            </a:r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975" y="1771712"/>
            <a:ext cx="8572500" cy="475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/>
        </p:nvSpPr>
        <p:spPr>
          <a:xfrm>
            <a:off x="348321" y="304800"/>
            <a:ext cx="8682324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ANOVA establishes there is a difference in the dependent variable for at least </a:t>
            </a:r>
            <a:r>
              <a:rPr lang="en-US" sz="2800" u="sng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one pair of groups</a:t>
            </a:r>
          </a:p>
        </p:txBody>
      </p:sp>
      <p:pic>
        <p:nvPicPr>
          <p:cNvPr id="141" name="Shape 141" descr="groupmean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00807" y="2003622"/>
            <a:ext cx="4908181" cy="313670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Shape 142"/>
          <p:cNvCxnSpPr/>
          <p:nvPr/>
        </p:nvCxnSpPr>
        <p:spPr>
          <a:xfrm>
            <a:off x="2712719" y="2895233"/>
            <a:ext cx="1554479" cy="1953"/>
          </a:xfrm>
          <a:prstGeom prst="straightConnector1">
            <a:avLst/>
          </a:prstGeom>
          <a:solidFill>
            <a:schemeClr val="accent1"/>
          </a:solidFill>
          <a:ln w="38100" cap="flat" cmpd="sng">
            <a:solidFill>
              <a:srgbClr val="FFC000"/>
            </a:solidFill>
            <a:prstDash val="solid"/>
            <a:round/>
            <a:headEnd type="none" w="med" len="med"/>
            <a:tailEnd type="stealth" w="lg" len="lg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43" name="Shape 143"/>
          <p:cNvSpPr txBox="1"/>
          <p:nvPr/>
        </p:nvSpPr>
        <p:spPr>
          <a:xfrm>
            <a:off x="533400" y="2362200"/>
            <a:ext cx="2590800" cy="1200329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The ANOVA test would be significant in finding a difference for all of these cases except for here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/>
        </p:nvSpPr>
        <p:spPr>
          <a:xfrm>
            <a:off x="348321" y="304800"/>
            <a:ext cx="8682324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Hypotheses with ANOVA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762000" y="951130"/>
            <a:ext cx="6781800" cy="22467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ANOVA only tells us if group means are statistically equal.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</a:t>
            </a:r>
            <a:r>
              <a:rPr lang="en-US" sz="28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0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: All group means are equal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</a:t>
            </a:r>
            <a:r>
              <a:rPr lang="en-US" sz="28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: The group means are not all equal</a:t>
            </a:r>
          </a:p>
        </p:txBody>
      </p:sp>
      <p:pic>
        <p:nvPicPr>
          <p:cNvPr id="151" name="Shape 151" descr="groupmean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00807" y="3389769"/>
            <a:ext cx="4908181" cy="3136703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 txBox="1"/>
          <p:nvPr/>
        </p:nvSpPr>
        <p:spPr>
          <a:xfrm>
            <a:off x="348321" y="4038600"/>
            <a:ext cx="2852079" cy="13849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It does NOT tell us what way they’re unequal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/>
        </p:nvSpPr>
        <p:spPr>
          <a:xfrm>
            <a:off x="348321" y="304800"/>
            <a:ext cx="8682324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ANOVA compares variance:</a:t>
            </a:r>
          </a:p>
        </p:txBody>
      </p:sp>
      <p:pic>
        <p:nvPicPr>
          <p:cNvPr id="159" name="Shape 159" descr="http://www.bexcellence.org/image-files/anova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00400" y="2514600"/>
            <a:ext cx="5719335" cy="4038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 txBox="1"/>
          <p:nvPr/>
        </p:nvSpPr>
        <p:spPr>
          <a:xfrm>
            <a:off x="348325" y="951125"/>
            <a:ext cx="8752200" cy="1200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</a:t>
            </a:r>
            <a:r>
              <a:rPr lang="en-US" sz="2400" b="1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between group </a:t>
            </a: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variability (distance from obs. to “grand” mean)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	VS.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</a:t>
            </a:r>
            <a:r>
              <a:rPr lang="en-US" sz="2400" b="1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within group</a:t>
            </a: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varaibility (distance from obs. to group mean)</a:t>
            </a:r>
          </a:p>
        </p:txBody>
      </p:sp>
      <p:sp>
        <p:nvSpPr>
          <p:cNvPr id="161" name="Shape 161"/>
          <p:cNvSpPr/>
          <p:nvPr/>
        </p:nvSpPr>
        <p:spPr>
          <a:xfrm>
            <a:off x="4689483" y="4419600"/>
            <a:ext cx="95689" cy="114300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62" name="Shape 162"/>
          <p:cNvSpPr txBox="1"/>
          <p:nvPr/>
        </p:nvSpPr>
        <p:spPr>
          <a:xfrm>
            <a:off x="3222350" y="4876800"/>
            <a:ext cx="177369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One observation</a:t>
            </a:r>
          </a:p>
        </p:txBody>
      </p:sp>
      <p:cxnSp>
        <p:nvCxnSpPr>
          <p:cNvPr id="163" name="Shape 163"/>
          <p:cNvCxnSpPr>
            <a:stCxn id="162" idx="0"/>
          </p:cNvCxnSpPr>
          <p:nvPr/>
        </p:nvCxnSpPr>
        <p:spPr>
          <a:xfrm rot="10800000" flipH="1">
            <a:off x="4109196" y="4533900"/>
            <a:ext cx="580200" cy="3429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64" name="Shape 164"/>
          <p:cNvCxnSpPr/>
          <p:nvPr/>
        </p:nvCxnSpPr>
        <p:spPr>
          <a:xfrm>
            <a:off x="6060067" y="2667000"/>
            <a:ext cx="0" cy="2038349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5" name="Shape 165"/>
          <p:cNvSpPr txBox="1"/>
          <p:nvPr/>
        </p:nvSpPr>
        <p:spPr>
          <a:xfrm>
            <a:off x="5514103" y="4856748"/>
            <a:ext cx="3640099" cy="6463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Mean of ALL observations-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 smtClean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the </a:t>
            </a:r>
            <a:r>
              <a:rPr lang="en-US" sz="1800" dirty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“grand mean”</a:t>
            </a:r>
          </a:p>
        </p:txBody>
      </p:sp>
      <p:cxnSp>
        <p:nvCxnSpPr>
          <p:cNvPr id="166" name="Shape 166"/>
          <p:cNvCxnSpPr>
            <a:stCxn id="165" idx="0"/>
          </p:cNvCxnSpPr>
          <p:nvPr/>
        </p:nvCxnSpPr>
        <p:spPr>
          <a:xfrm rot="10800000">
            <a:off x="6168952" y="4419648"/>
            <a:ext cx="1165200" cy="4371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67" name="Shape 167"/>
          <p:cNvCxnSpPr/>
          <p:nvPr/>
        </p:nvCxnSpPr>
        <p:spPr>
          <a:xfrm>
            <a:off x="4785173" y="4267200"/>
            <a:ext cx="396427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stealth" w="lg" len="lg"/>
            <a:tailEnd type="stealth" w="lg" len="lg"/>
          </a:ln>
        </p:spPr>
      </p:cxnSp>
      <p:cxnSp>
        <p:nvCxnSpPr>
          <p:cNvPr id="168" name="Shape 168"/>
          <p:cNvCxnSpPr/>
          <p:nvPr/>
        </p:nvCxnSpPr>
        <p:spPr>
          <a:xfrm>
            <a:off x="4797828" y="4558921"/>
            <a:ext cx="1145772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stealth" w="lg" len="lg"/>
            <a:tailEnd type="stealth" w="lg" len="lg"/>
          </a:ln>
        </p:spPr>
      </p:cxnSp>
      <p:sp>
        <p:nvSpPr>
          <p:cNvPr id="169" name="Shape 169"/>
          <p:cNvSpPr txBox="1"/>
          <p:nvPr/>
        </p:nvSpPr>
        <p:spPr>
          <a:xfrm>
            <a:off x="3337526" y="2895600"/>
            <a:ext cx="14478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Within group variance</a:t>
            </a:r>
          </a:p>
        </p:txBody>
      </p:sp>
      <p:cxnSp>
        <p:nvCxnSpPr>
          <p:cNvPr id="170" name="Shape 170"/>
          <p:cNvCxnSpPr/>
          <p:nvPr/>
        </p:nvCxnSpPr>
        <p:spPr>
          <a:xfrm>
            <a:off x="4310342" y="3417332"/>
            <a:ext cx="673043" cy="697467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71" name="Shape 171"/>
          <p:cNvSpPr txBox="1"/>
          <p:nvPr/>
        </p:nvSpPr>
        <p:spPr>
          <a:xfrm>
            <a:off x="5121150" y="5699350"/>
            <a:ext cx="1623600" cy="646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Between group variance</a:t>
            </a:r>
          </a:p>
        </p:txBody>
      </p:sp>
      <p:cxnSp>
        <p:nvCxnSpPr>
          <p:cNvPr id="172" name="Shape 172"/>
          <p:cNvCxnSpPr/>
          <p:nvPr/>
        </p:nvCxnSpPr>
        <p:spPr>
          <a:xfrm rot="10800000">
            <a:off x="5304283" y="4638174"/>
            <a:ext cx="0" cy="1029668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73" name="Shape 173"/>
          <p:cNvSpPr txBox="1"/>
          <p:nvPr/>
        </p:nvSpPr>
        <p:spPr>
          <a:xfrm>
            <a:off x="348322" y="3766066"/>
            <a:ext cx="2699678" cy="15696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</a:t>
            </a:r>
            <a:r>
              <a:rPr lang="en-US" sz="24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smaller</a:t>
            </a: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the statistic, the </a:t>
            </a:r>
            <a:r>
              <a:rPr lang="en-US" sz="24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greater </a:t>
            </a: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probability that the groups are equal.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/>
        </p:nvSpPr>
        <p:spPr>
          <a:xfrm>
            <a:off x="348321" y="304800"/>
            <a:ext cx="8682324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Remember variance?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533400" y="1371600"/>
            <a:ext cx="6248399" cy="13849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It’s the average distance between observations and their mean, squared to make it all positive.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2135950" y="3124200"/>
            <a:ext cx="5100241" cy="145103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784</Words>
  <Application>Microsoft Office PowerPoint</Application>
  <PresentationFormat>On-screen Show (4:3)</PresentationFormat>
  <Paragraphs>265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Gill Sans MT</vt:lpstr>
      <vt:lpstr>Cambria Math</vt:lpstr>
      <vt:lpstr>Arial</vt:lpstr>
      <vt:lpstr>Noto Sans Symbols</vt:lpstr>
      <vt:lpstr>Calibri</vt:lpstr>
      <vt:lpstr>Office Theme</vt:lpstr>
      <vt:lpstr>Anova Week 10, class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Anova Week 10, class 2</dc:title>
  <dc:creator>Gerald Shannon</dc:creator>
  <cp:lastModifiedBy>Jerry Shannon</cp:lastModifiedBy>
  <cp:revision>5</cp:revision>
  <dcterms:modified xsi:type="dcterms:W3CDTF">2017-11-01T15:52:10Z</dcterms:modified>
</cp:coreProperties>
</file>