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6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these different?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Shape 33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these different?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these different?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distribution, differing means. Together would be a bi-modal distribution.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in spread--variation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 descr="http://upload.wikimedia.org/wikipedia/commons/thumb/f/f9/Comparison_standard_deviations.svg/612px-Comparison_standard_deviations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297" y="152400"/>
            <a:ext cx="8915400" cy="6599144"/>
          </a:xfrm>
          <a:prstGeom prst="rect">
            <a:avLst/>
          </a:prstGeom>
          <a:solidFill>
            <a:srgbClr val="DDD9C3"/>
          </a:solidFill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828800" y="1524000"/>
            <a:ext cx="5486399" cy="1371599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deviation, skew, and variance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971800" y="5657741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Jerry Shannon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 descr="C:\Courses\495_Spring2002\0004\BINOMIA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967067"/>
            <a:ext cx="7814882" cy="398764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1676400" y="2667000"/>
            <a:ext cx="95410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 1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4244098" y="3091383"/>
            <a:ext cx="94128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6772489" y="2667000"/>
            <a:ext cx="95410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 2</a:t>
            </a:r>
          </a:p>
        </p:txBody>
      </p:sp>
      <p:cxnSp>
        <p:nvCxnSpPr>
          <p:cNvPr id="168" name="Shape 168"/>
          <p:cNvCxnSpPr/>
          <p:nvPr/>
        </p:nvCxnSpPr>
        <p:spPr>
          <a:xfrm>
            <a:off x="4732996" y="3777183"/>
            <a:ext cx="0" cy="16001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miter/>
            <a:headEnd type="none" w="med" len="med"/>
            <a:tailEnd type="none" w="med" len="med"/>
          </a:ln>
        </p:spPr>
      </p:cxnSp>
      <p:sp>
        <p:nvSpPr>
          <p:cNvPr id="169" name="Shape 169"/>
          <p:cNvSpPr txBox="1"/>
          <p:nvPr/>
        </p:nvSpPr>
        <p:spPr>
          <a:xfrm>
            <a:off x="6454628" y="1382292"/>
            <a:ext cx="168026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Bi-modal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04800" y="152400"/>
            <a:ext cx="846045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many kinds of distributions are there??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304800" y="152400"/>
            <a:ext cx="753667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Many kinds of multimodal distributions</a:t>
            </a:r>
          </a:p>
        </p:txBody>
      </p:sp>
      <p:pic>
        <p:nvPicPr>
          <p:cNvPr id="177" name="Shape 177" descr="Pink tissue pap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1200" y="4114800"/>
            <a:ext cx="2942942" cy="248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 descr="Pink tissue pap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175" y="1066799"/>
            <a:ext cx="2563425" cy="2558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 descr="Pink tissue pape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0" y="2344969"/>
            <a:ext cx="2467413" cy="2455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609600" y="1066800"/>
            <a:ext cx="8307334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Not all normal distributions are created equal.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238200" y="302350"/>
            <a:ext cx="60777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Shape of the dispersion</a:t>
            </a:r>
          </a:p>
        </p:txBody>
      </p:sp>
      <p:pic>
        <p:nvPicPr>
          <p:cNvPr id="187" name="Shape 187" descr="C:\Courses\495_Spring2002\0004\dispers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905000"/>
            <a:ext cx="8305799" cy="4457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238200" y="302342"/>
            <a:ext cx="21516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Dispersion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762000" y="963541"/>
            <a:ext cx="533399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Two poker hands: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Full house: 4, 4, 4, 6, 6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Pair of eights: 2, 4, 8, 8, Q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2057400" y="3352800"/>
            <a:ext cx="5867567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Which has the greater dispersion?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could we measure this?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588962" y="424933"/>
            <a:ext cx="53339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Could take the </a:t>
            </a: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   High value – low value</a:t>
            </a:r>
          </a:p>
        </p:txBody>
      </p:sp>
      <p:pic>
        <p:nvPicPr>
          <p:cNvPr id="202" name="Shape 202" descr="http://chipdays.com/wp-content/uploads/2009/04/poker-table-seat-select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3810000"/>
            <a:ext cx="5902325" cy="27241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2389878" y="1537462"/>
            <a:ext cx="384624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Full house: 6 -4= </a:t>
            </a:r>
            <a:r>
              <a:rPr lang="en-US" sz="28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Pair of 8s: Q (12) – 2 = </a:t>
            </a:r>
            <a:r>
              <a:rPr lang="en-US" sz="28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588962" y="424933"/>
            <a:ext cx="53339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Could take the </a:t>
            </a: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   [High value] – [low value]</a:t>
            </a:r>
          </a:p>
        </p:txBody>
      </p:sp>
      <p:pic>
        <p:nvPicPr>
          <p:cNvPr id="210" name="Shape 210" descr="http://chipdays.com/wp-content/uploads/2009/04/poker-table-seat-select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3810000"/>
            <a:ext cx="5902325" cy="27241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2389878" y="1537462"/>
            <a:ext cx="384624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Full house: 6 -4= </a:t>
            </a:r>
            <a:r>
              <a:rPr lang="en-US" sz="28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Pair of 8s: Q (12) – 2 = </a:t>
            </a:r>
            <a:r>
              <a:rPr lang="en-US" sz="28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212" name="Shape 212"/>
          <p:cNvSpPr/>
          <p:nvPr/>
        </p:nvSpPr>
        <p:spPr>
          <a:xfrm>
            <a:off x="381000" y="2491569"/>
            <a:ext cx="8610599" cy="10895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4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BUT…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large samples have greater ranges than small samples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this only measures two observations (ignoring many more)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537735" y="381000"/>
            <a:ext cx="554568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about the </a:t>
            </a: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 deviation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838200" y="965775"/>
            <a:ext cx="6934199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Draw a five card poker hand from your deck. Find the mean.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Subtract the mean value from each of your cards (find the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deviation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Add up these deviations. Explain what you find.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962400" y="3886200"/>
            <a:ext cx="4265911" cy="193899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hand of 2, 5, 8, 8, and Q (12)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value of (35/5) = 7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– 7 = -5, 5 - 7 = -2,…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-6 + -2 + 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537735" y="381000"/>
            <a:ext cx="554568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about the </a:t>
            </a: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 deviation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838200" y="965775"/>
            <a:ext cx="8153399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 solution: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sum the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absolute value 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of those deviations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then divide by n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37735" y="2819400"/>
            <a:ext cx="3411510" cy="341631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– 7= -5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– 7= -2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– 7= 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– 7= 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– 7= 5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deviation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 + 2 + 1 + 1 + 5) / 5 =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304800" y="381000"/>
            <a:ext cx="508959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standard deviation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04800" y="1981200"/>
            <a:ext cx="7926388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FFFF00"/>
              </a:buClr>
              <a:buSzPct val="25000"/>
              <a:buFont typeface="Arial"/>
              <a:buNone/>
            </a:pPr>
            <a:r>
              <a:rPr lang="en-US" sz="32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fact: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absolute values are hard to deal with algebraically.  How else can we get all those deviations positive?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828800" y="3810000"/>
            <a:ext cx="5181600" cy="1671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standard deviation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is the square root of the mean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squared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deviations… </a:t>
            </a:r>
          </a:p>
          <a:p>
            <a:pPr marL="0" marR="0" lvl="0" indent="0" algn="l" rtl="0">
              <a:spcBef>
                <a:spcPts val="900"/>
              </a:spcBef>
              <a:buNone/>
            </a:pPr>
            <a:endParaRPr sz="180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/>
        </p:nvSpPr>
        <p:spPr>
          <a:xfrm>
            <a:off x="0" y="228600"/>
            <a:ext cx="508959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standard deviation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175650" y="1920450"/>
            <a:ext cx="8290800" cy="419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Noto Sans Symbols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	        </a:t>
            </a:r>
            <a:r>
              <a:rPr lang="en-US" sz="6600" dirty="0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 </a:t>
            </a: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3200" i="1" baseline="-25000" dirty="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– X</a:t>
            </a: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800" baseline="30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Noto Sans Symbols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 =     	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FFFF66"/>
              </a:buClr>
              <a:buSzPct val="25000"/>
              <a:buFont typeface="Noto Sans Symbols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		  </a:t>
            </a:r>
            <a:r>
              <a:rPr lang="en-US" sz="3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200" i="1" dirty="0" smtClean="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</a:p>
        </p:txBody>
      </p:sp>
      <p:cxnSp>
        <p:nvCxnSpPr>
          <p:cNvPr id="244" name="Shape 244"/>
          <p:cNvCxnSpPr/>
          <p:nvPr/>
        </p:nvCxnSpPr>
        <p:spPr>
          <a:xfrm>
            <a:off x="2895600" y="2438400"/>
            <a:ext cx="228600" cy="0"/>
          </a:xfrm>
          <a:prstGeom prst="straightConnector1">
            <a:avLst/>
          </a:prstGeom>
          <a:noFill/>
          <a:ln w="28575" cap="flat" cmpd="sng">
            <a:solidFill>
              <a:srgbClr val="FFFF66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5" name="Shape 245"/>
          <p:cNvCxnSpPr/>
          <p:nvPr/>
        </p:nvCxnSpPr>
        <p:spPr>
          <a:xfrm>
            <a:off x="1492250" y="3352800"/>
            <a:ext cx="2286000" cy="0"/>
          </a:xfrm>
          <a:prstGeom prst="straightConnector1">
            <a:avLst/>
          </a:prstGeom>
          <a:noFill/>
          <a:ln w="28575" cap="flat" cmpd="sng">
            <a:solidFill>
              <a:srgbClr val="FFFF66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46" name="Shape 246"/>
          <p:cNvSpPr txBox="1"/>
          <p:nvPr/>
        </p:nvSpPr>
        <p:spPr>
          <a:xfrm>
            <a:off x="1358900" y="2743200"/>
            <a:ext cx="639919" cy="36933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1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1568450" y="1828800"/>
            <a:ext cx="300081" cy="36933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1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</a:p>
        </p:txBody>
      </p:sp>
      <p:sp>
        <p:nvSpPr>
          <p:cNvPr id="248" name="Shape 248"/>
          <p:cNvSpPr/>
          <p:nvPr/>
        </p:nvSpPr>
        <p:spPr>
          <a:xfrm>
            <a:off x="500450" y="1899162"/>
            <a:ext cx="2959200" cy="2057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07407"/>
                </a:moveTo>
                <a:cubicBezTo>
                  <a:pt x="3412" y="103240"/>
                  <a:pt x="5665" y="98518"/>
                  <a:pt x="10300" y="98518"/>
                </a:cubicBezTo>
                <a:lnTo>
                  <a:pt x="14935" y="120000"/>
                </a:lnTo>
                <a:lnTo>
                  <a:pt x="21115" y="0"/>
                </a:lnTo>
                <a:lnTo>
                  <a:pt x="120000" y="0"/>
                </a:lnTo>
              </a:path>
            </a:pathLst>
          </a:custGeom>
          <a:noFill/>
          <a:ln w="38100" cap="flat" cmpd="sng">
            <a:solidFill>
              <a:srgbClr val="FFFF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4652128" y="1198091"/>
            <a:ext cx="3448379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Full house: 4, 4, 4, 6, 6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Mean: 4.8 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4648200" y="2380446"/>
            <a:ext cx="3619388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Differences from mean: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-.8, -.8, -.8, 1.2, 1.2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4652128" y="3657600"/>
            <a:ext cx="352051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Square of differences: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.64, .64, .64, 1.44, 1.44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4652128" y="4766642"/>
            <a:ext cx="4091056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Sum of squares: 4.8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Sum divided by n-1 (4): 1.2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648200" y="5738155"/>
            <a:ext cx="334488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Square root (s.d.): 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14875" y="30480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Central tendency doesn’t tell us everything…</a:t>
            </a:r>
          </a:p>
        </p:txBody>
      </p:sp>
      <p:pic>
        <p:nvPicPr>
          <p:cNvPr id="105" name="Shape 105" descr="http://upload.wikimedia.org/wikipedia/commons/thumb/f/f9/Comparison_standard_deviations.svg/612px-Comparison_standard_deviations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143000"/>
            <a:ext cx="7577100" cy="5608500"/>
          </a:xfrm>
          <a:prstGeom prst="rect">
            <a:avLst/>
          </a:prstGeom>
          <a:solidFill>
            <a:srgbClr val="DDD9C3"/>
          </a:solidFill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0" y="228600"/>
            <a:ext cx="508959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standard deviation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4652128" y="1198091"/>
            <a:ext cx="4038478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Pair of eights: 2, 5, 8, 8, 12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Mean: 7 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4648200" y="2380446"/>
            <a:ext cx="3619388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Differences from mean: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-5, -2, 1, 1, 5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4652128" y="3657600"/>
            <a:ext cx="3368742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Square of differences: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25, 4, 1, 1, 25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652128" y="4766642"/>
            <a:ext cx="399968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Sum of squares: 56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Sum divided by n-1 (4): 14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4648200" y="5738155"/>
            <a:ext cx="334488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Square root (s.d.): 3.7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04800" y="5738155"/>
            <a:ext cx="323498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S.D. of full house: 1.1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75650" y="1920450"/>
            <a:ext cx="8290800" cy="419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Noto Sans Symbols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	        </a:t>
            </a:r>
            <a:r>
              <a:rPr lang="en-US" sz="6600" dirty="0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 </a:t>
            </a: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3200" i="1" baseline="-25000" dirty="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– X</a:t>
            </a: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800" baseline="30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Noto Sans Symbols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 =     	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FFFF66"/>
              </a:buClr>
              <a:buSzPct val="25000"/>
              <a:buFont typeface="Noto Sans Symbols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		   </a:t>
            </a:r>
            <a:r>
              <a:rPr lang="en-US" sz="3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200" i="1" dirty="0" smtClean="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</a:p>
        </p:txBody>
      </p:sp>
      <p:cxnSp>
        <p:nvCxnSpPr>
          <p:cNvPr id="267" name="Shape 267"/>
          <p:cNvCxnSpPr/>
          <p:nvPr/>
        </p:nvCxnSpPr>
        <p:spPr>
          <a:xfrm>
            <a:off x="2895600" y="2438400"/>
            <a:ext cx="228600" cy="0"/>
          </a:xfrm>
          <a:prstGeom prst="straightConnector1">
            <a:avLst/>
          </a:prstGeom>
          <a:noFill/>
          <a:ln w="28575" cap="flat" cmpd="sng">
            <a:solidFill>
              <a:srgbClr val="FFFF66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8" name="Shape 268"/>
          <p:cNvCxnSpPr/>
          <p:nvPr/>
        </p:nvCxnSpPr>
        <p:spPr>
          <a:xfrm>
            <a:off x="1492250" y="3352800"/>
            <a:ext cx="2286000" cy="0"/>
          </a:xfrm>
          <a:prstGeom prst="straightConnector1">
            <a:avLst/>
          </a:prstGeom>
          <a:noFill/>
          <a:ln w="28575" cap="flat" cmpd="sng">
            <a:solidFill>
              <a:srgbClr val="FFFF66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69" name="Shape 269"/>
          <p:cNvSpPr txBox="1"/>
          <p:nvPr/>
        </p:nvSpPr>
        <p:spPr>
          <a:xfrm>
            <a:off x="1358900" y="2743200"/>
            <a:ext cx="639900" cy="369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1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1568450" y="1828800"/>
            <a:ext cx="300000" cy="369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1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</a:p>
        </p:txBody>
      </p:sp>
      <p:sp>
        <p:nvSpPr>
          <p:cNvPr id="271" name="Shape 271"/>
          <p:cNvSpPr/>
          <p:nvPr/>
        </p:nvSpPr>
        <p:spPr>
          <a:xfrm>
            <a:off x="500450" y="1899162"/>
            <a:ext cx="2959200" cy="2057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07407"/>
                </a:moveTo>
                <a:cubicBezTo>
                  <a:pt x="3412" y="103240"/>
                  <a:pt x="5665" y="98518"/>
                  <a:pt x="10300" y="98518"/>
                </a:cubicBezTo>
                <a:lnTo>
                  <a:pt x="14935" y="120000"/>
                </a:lnTo>
                <a:lnTo>
                  <a:pt x="21115" y="0"/>
                </a:lnTo>
                <a:lnTo>
                  <a:pt x="120000" y="0"/>
                </a:lnTo>
              </a:path>
            </a:pathLst>
          </a:custGeom>
          <a:noFill/>
          <a:ln w="38100" cap="flat" cmpd="sng">
            <a:solidFill>
              <a:srgbClr val="FFFF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/>
        </p:nvSpPr>
        <p:spPr>
          <a:xfrm>
            <a:off x="168202" y="228600"/>
            <a:ext cx="508959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standard deviation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914400" y="956196"/>
            <a:ext cx="59548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Draw a hand from your poker deck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Calculate its standard deviation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685800" y="5410200"/>
            <a:ext cx="746760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Statistical aside: the </a:t>
            </a:r>
            <a:r>
              <a:rPr lang="en-US" sz="2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r>
              <a:rPr lang="en-US" sz="2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is the square of the standard deviation. It’s sometimes used in inferential statistics.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775850" y="2453850"/>
            <a:ext cx="8578942" cy="419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Noto Sans Symbols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	        </a:t>
            </a:r>
            <a:r>
              <a:rPr lang="en-US" sz="6600" dirty="0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 </a:t>
            </a: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3200" i="1" baseline="-25000" dirty="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– X</a:t>
            </a: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800" baseline="30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Noto Sans Symbols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 =     	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FFFF66"/>
              </a:buClr>
              <a:buSzPct val="25000"/>
              <a:buFont typeface="Noto Sans Symbols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		    </a:t>
            </a:r>
            <a:r>
              <a:rPr lang="en-US" sz="3200" i="1" dirty="0" smtClean="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</a:p>
        </p:txBody>
      </p:sp>
      <p:cxnSp>
        <p:nvCxnSpPr>
          <p:cNvPr id="281" name="Shape 281"/>
          <p:cNvCxnSpPr/>
          <p:nvPr/>
        </p:nvCxnSpPr>
        <p:spPr>
          <a:xfrm>
            <a:off x="4495800" y="2971800"/>
            <a:ext cx="228600" cy="0"/>
          </a:xfrm>
          <a:prstGeom prst="straightConnector1">
            <a:avLst/>
          </a:prstGeom>
          <a:noFill/>
          <a:ln w="28575" cap="flat" cmpd="sng">
            <a:solidFill>
              <a:srgbClr val="FFFF66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>
            <a:off x="3092450" y="3886200"/>
            <a:ext cx="2286000" cy="0"/>
          </a:xfrm>
          <a:prstGeom prst="straightConnector1">
            <a:avLst/>
          </a:prstGeom>
          <a:noFill/>
          <a:ln w="28575" cap="flat" cmpd="sng">
            <a:solidFill>
              <a:srgbClr val="FFFF66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83" name="Shape 283"/>
          <p:cNvSpPr txBox="1"/>
          <p:nvPr/>
        </p:nvSpPr>
        <p:spPr>
          <a:xfrm>
            <a:off x="2959100" y="3276600"/>
            <a:ext cx="639900" cy="369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1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3168650" y="2362200"/>
            <a:ext cx="300000" cy="369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1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</a:p>
        </p:txBody>
      </p:sp>
      <p:sp>
        <p:nvSpPr>
          <p:cNvPr id="285" name="Shape 285"/>
          <p:cNvSpPr/>
          <p:nvPr/>
        </p:nvSpPr>
        <p:spPr>
          <a:xfrm>
            <a:off x="2100650" y="2432562"/>
            <a:ext cx="3757816" cy="2057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07407"/>
                </a:moveTo>
                <a:cubicBezTo>
                  <a:pt x="3412" y="103240"/>
                  <a:pt x="5665" y="98518"/>
                  <a:pt x="10300" y="98518"/>
                </a:cubicBezTo>
                <a:lnTo>
                  <a:pt x="14935" y="120000"/>
                </a:lnTo>
                <a:lnTo>
                  <a:pt x="21115" y="0"/>
                </a:lnTo>
                <a:lnTo>
                  <a:pt x="120000" y="0"/>
                </a:lnTo>
              </a:path>
            </a:pathLst>
          </a:custGeom>
          <a:noFill/>
          <a:ln w="38100" cap="flat" cmpd="sng">
            <a:solidFill>
              <a:srgbClr val="FFFF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168202" y="228600"/>
            <a:ext cx="100059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 R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914400" y="956196"/>
            <a:ext cx="770461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 the “sd” function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Draw 5 poker hands and enter each into r.</a:t>
            </a:r>
          </a:p>
          <a:p>
            <a:pPr marL="914400" marR="0" lvl="1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Hand1&lt;-c(2, 5, 6, 2, 6) </a:t>
            </a:r>
          </a:p>
          <a:p>
            <a:pPr marL="914400" marR="0" lvl="1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Hand2&lt;-c(5, 12, 7, 1, 9)</a:t>
            </a:r>
          </a:p>
          <a:p>
            <a:pPr marL="914400" marR="0" lvl="1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What are the mean and standard deviations?</a:t>
            </a:r>
          </a:p>
          <a:p>
            <a:pPr marL="914400" marR="0" lvl="1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Relevant functions are mean() and sd()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/>
        </p:nvSpPr>
        <p:spPr>
          <a:xfrm>
            <a:off x="168202" y="228600"/>
            <a:ext cx="508959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standard deviation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914400" y="1295400"/>
            <a:ext cx="5576591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Varies based on sample size: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ACT scores (10-36): sd of 5.2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SAT scores (900-2400): sd of 116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2713000" y="4191000"/>
            <a:ext cx="563788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can we compare them?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168202" y="228600"/>
            <a:ext cx="589853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coefficient of variation</a:t>
            </a:r>
          </a:p>
        </p:txBody>
      </p:sp>
      <p:cxnSp>
        <p:nvCxnSpPr>
          <p:cNvPr id="308" name="Shape 308"/>
          <p:cNvCxnSpPr/>
          <p:nvPr/>
        </p:nvCxnSpPr>
        <p:spPr>
          <a:xfrm>
            <a:off x="2543975" y="3924225"/>
            <a:ext cx="228600" cy="0"/>
          </a:xfrm>
          <a:prstGeom prst="straightConnector1">
            <a:avLst/>
          </a:prstGeom>
          <a:noFill/>
          <a:ln w="38100" cap="flat" cmpd="sng">
            <a:solidFill>
              <a:srgbClr val="FFFF66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9" name="Shape 309"/>
          <p:cNvCxnSpPr/>
          <p:nvPr/>
        </p:nvCxnSpPr>
        <p:spPr>
          <a:xfrm>
            <a:off x="2209800" y="3581400"/>
            <a:ext cx="867900" cy="11100"/>
          </a:xfrm>
          <a:prstGeom prst="straightConnector1">
            <a:avLst/>
          </a:prstGeom>
          <a:noFill/>
          <a:ln w="28575" cap="flat" cmpd="sng">
            <a:solidFill>
              <a:srgbClr val="FFFF66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10" name="Shape 310"/>
          <p:cNvSpPr txBox="1"/>
          <p:nvPr/>
        </p:nvSpPr>
        <p:spPr>
          <a:xfrm>
            <a:off x="205372" y="936486"/>
            <a:ext cx="790838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Used to compare the spread of data sets with different means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4800600" y="1905000"/>
            <a:ext cx="3472296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ACT 2010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Average score: 21, SD: 5.2 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800600" y="3048000"/>
            <a:ext cx="3706336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SAT (Math) 2010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Average score: 516, SD: 116 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4800600" y="4267200"/>
            <a:ext cx="3052695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Coefficient of Variation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ACT: .25, SAT: .23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557302" y="2081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66"/>
                </a:solidFill>
              </a:rPr>
              <a:t>CV =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67505" y="2794175"/>
            <a:ext cx="4267200" cy="17235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FFFF66"/>
                </a:solidFill>
              </a:rPr>
              <a:t>	 	</a:t>
            </a:r>
            <a:r>
              <a:rPr lang="en-US" sz="4000" dirty="0">
                <a:solidFill>
                  <a:srgbClr val="FFFF66"/>
                </a:solidFill>
              </a:rPr>
              <a:t>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FFFF66"/>
                </a:solidFill>
              </a:rPr>
              <a:t>		</a:t>
            </a:r>
            <a:r>
              <a:rPr lang="en-US" sz="4400" i="1" dirty="0">
                <a:solidFill>
                  <a:srgbClr val="FFFF66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1676400" y="2667000"/>
            <a:ext cx="95410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 1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4244098" y="3091383"/>
            <a:ext cx="94128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6772489" y="2667000"/>
            <a:ext cx="95410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 2</a:t>
            </a:r>
          </a:p>
        </p:txBody>
      </p:sp>
      <p:cxnSp>
        <p:nvCxnSpPr>
          <p:cNvPr id="323" name="Shape 323"/>
          <p:cNvCxnSpPr/>
          <p:nvPr/>
        </p:nvCxnSpPr>
        <p:spPr>
          <a:xfrm>
            <a:off x="4732996" y="3777183"/>
            <a:ext cx="0" cy="16001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miter/>
            <a:headEnd type="none" w="med" len="med"/>
            <a:tailEnd type="none" w="med" len="med"/>
          </a:ln>
        </p:spPr>
      </p:cxnSp>
      <p:pic>
        <p:nvPicPr>
          <p:cNvPr id="324" name="Shape 324" descr="C:\Courses\495_Spring2002\0004\negativeskew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908266"/>
            <a:ext cx="7594400" cy="4602667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/>
        </p:nvSpPr>
        <p:spPr>
          <a:xfrm>
            <a:off x="2408451" y="1505403"/>
            <a:ext cx="109141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079699" y="2722051"/>
            <a:ext cx="136479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3623323" y="2221467"/>
            <a:ext cx="109141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4038600" y="2590800"/>
            <a:ext cx="0" cy="261257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miter/>
            <a:headEnd type="none" w="med" len="med"/>
            <a:tailEnd type="none" w="med" len="med"/>
          </a:ln>
        </p:spPr>
      </p:cxnSp>
      <p:sp>
        <p:nvSpPr>
          <p:cNvPr id="329" name="Shape 329"/>
          <p:cNvSpPr txBox="1"/>
          <p:nvPr/>
        </p:nvSpPr>
        <p:spPr>
          <a:xfrm>
            <a:off x="3276600" y="152400"/>
            <a:ext cx="427758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Skewed: Median ≠ mean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4141153" y="1103850"/>
            <a:ext cx="444923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Positively </a:t>
            </a: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skewed: median &lt; mean</a:t>
            </a:r>
          </a:p>
        </p:txBody>
      </p:sp>
      <p:cxnSp>
        <p:nvCxnSpPr>
          <p:cNvPr id="331" name="Shape 331"/>
          <p:cNvCxnSpPr/>
          <p:nvPr/>
        </p:nvCxnSpPr>
        <p:spPr>
          <a:xfrm>
            <a:off x="3429000" y="3036333"/>
            <a:ext cx="0" cy="206906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3276600" y="152400"/>
            <a:ext cx="427758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Skewed: Median ≠ mean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4141153" y="1103850"/>
            <a:ext cx="444923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Positively </a:t>
            </a: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skewed: median &lt; mean</a:t>
            </a:r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905000"/>
            <a:ext cx="7065962" cy="475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Shape 345" descr="C:\Courses\495_Spring2002\0004\positiveskew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2071880"/>
            <a:ext cx="7457940" cy="4612147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 txBox="1"/>
          <p:nvPr/>
        </p:nvSpPr>
        <p:spPr>
          <a:xfrm>
            <a:off x="6158125" y="1702550"/>
            <a:ext cx="109141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4724400" y="2286000"/>
            <a:ext cx="109141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</a:p>
        </p:txBody>
      </p:sp>
      <p:cxnSp>
        <p:nvCxnSpPr>
          <p:cNvPr id="348" name="Shape 348"/>
          <p:cNvCxnSpPr/>
          <p:nvPr/>
        </p:nvCxnSpPr>
        <p:spPr>
          <a:xfrm>
            <a:off x="5105400" y="2787133"/>
            <a:ext cx="0" cy="2813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miter/>
            <a:headEnd type="none" w="med" len="med"/>
            <a:tailEnd type="none" w="med" len="med"/>
          </a:ln>
        </p:spPr>
      </p:cxnSp>
      <p:sp>
        <p:nvSpPr>
          <p:cNvPr id="349" name="Shape 349"/>
          <p:cNvSpPr txBox="1"/>
          <p:nvPr/>
        </p:nvSpPr>
        <p:spPr>
          <a:xfrm>
            <a:off x="2590800" y="609600"/>
            <a:ext cx="609218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Negatively 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skewed: median &gt; mean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5339035" y="2602467"/>
            <a:ext cx="136479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/>
        </p:nvSpPr>
        <p:spPr>
          <a:xfrm>
            <a:off x="2590800" y="609600"/>
            <a:ext cx="609218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Negatively 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skewed: median &gt; mean</a:t>
            </a:r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600200"/>
            <a:ext cx="702348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/>
        </p:nvSpPr>
        <p:spPr>
          <a:xfrm>
            <a:off x="457200" y="271789"/>
            <a:ext cx="738195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Normal, negatively skewed, or positively skewed?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588050" y="1789025"/>
            <a:ext cx="7957800" cy="351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Calibri"/>
              <a:buChar char="●"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Housing prices in the United States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Calibri"/>
              <a:buChar char="●"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Average elevation for each state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Calibri"/>
              <a:buChar char="●"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Income per capita for each country in the world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Calibri"/>
              <a:buChar char="●"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Height of all individuals in UGA’s Geography Dept.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4867" y="304800"/>
            <a:ext cx="4741491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do these compare?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371600"/>
            <a:ext cx="4495800" cy="299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5273" y="3505200"/>
            <a:ext cx="4495800" cy="299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/>
        </p:nvSpPr>
        <p:spPr>
          <a:xfrm>
            <a:off x="2410555" y="346948"/>
            <a:ext cx="495097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Skewness can be measured!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609600" y="1331907"/>
            <a:ext cx="352756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Pearson’s skewness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110057" y="2057400"/>
            <a:ext cx="2526653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3(X – Median)</a:t>
            </a:r>
          </a:p>
        </p:txBody>
      </p:sp>
      <p:cxnSp>
        <p:nvCxnSpPr>
          <p:cNvPr id="373" name="Shape 373"/>
          <p:cNvCxnSpPr/>
          <p:nvPr/>
        </p:nvCxnSpPr>
        <p:spPr>
          <a:xfrm>
            <a:off x="1262457" y="2642175"/>
            <a:ext cx="2209799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Shape 374"/>
          <p:cNvCxnSpPr/>
          <p:nvPr/>
        </p:nvCxnSpPr>
        <p:spPr>
          <a:xfrm>
            <a:off x="1491057" y="21336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5" name="Shape 375"/>
          <p:cNvSpPr txBox="1"/>
          <p:nvPr/>
        </p:nvSpPr>
        <p:spPr>
          <a:xfrm>
            <a:off x="2194874" y="2642175"/>
            <a:ext cx="344966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421662" y="3581400"/>
            <a:ext cx="7913128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Median household income (county mean): $45,473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Median household income (county median): $43,601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SD: 11,953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4378226" y="4876800"/>
            <a:ext cx="30168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605357" y="5246132"/>
            <a:ext cx="557877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(3 x (45,473 – 43,601)) / 11,953 = .47</a:t>
            </a:r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6955" y="1090274"/>
            <a:ext cx="3007835" cy="2474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/>
        </p:nvSpPr>
        <p:spPr>
          <a:xfrm>
            <a:off x="168202" y="228600"/>
            <a:ext cx="190379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Kurtosis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205372" y="936486"/>
            <a:ext cx="3234027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flat a distribution is</a:t>
            </a:r>
          </a:p>
        </p:txBody>
      </p:sp>
      <p:pic>
        <p:nvPicPr>
          <p:cNvPr id="387" name="Shape 387" descr="http://www.bogleheads.org/w/images/e/e0/Kurtosis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539450"/>
            <a:ext cx="7086600" cy="43172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388" name="Shape 388"/>
          <p:cNvSpPr txBox="1"/>
          <p:nvPr/>
        </p:nvSpPr>
        <p:spPr>
          <a:xfrm>
            <a:off x="6855045" y="5867400"/>
            <a:ext cx="1145955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bogleheads.org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14867" y="304800"/>
            <a:ext cx="4741491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do these compare?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371600"/>
            <a:ext cx="4495800" cy="299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5273" y="3505200"/>
            <a:ext cx="4495800" cy="299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600200"/>
            <a:ext cx="5486399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371600"/>
            <a:ext cx="4495800" cy="299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14867" y="304800"/>
            <a:ext cx="574676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Now, how do these compare?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8200" y="3429000"/>
            <a:ext cx="4457700" cy="297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14867" y="304800"/>
            <a:ext cx="501233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Using a similar range for x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600200"/>
            <a:ext cx="5486399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14867" y="304800"/>
            <a:ext cx="4706801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Differences in </a:t>
            </a: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symmetry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3200400"/>
            <a:ext cx="4495800" cy="299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1422400"/>
            <a:ext cx="4495800" cy="299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14867" y="304800"/>
            <a:ext cx="396974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Differences in </a:t>
            </a: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shape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67" y="1385849"/>
            <a:ext cx="4495800" cy="299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5800" y="2895600"/>
            <a:ext cx="4572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920</Words>
  <Application>Microsoft Office PowerPoint</Application>
  <PresentationFormat>On-screen Show (4:3)</PresentationFormat>
  <Paragraphs>194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ＭＳ Ｐゴシック</vt:lpstr>
      <vt:lpstr>Arial</vt:lpstr>
      <vt:lpstr>Calibri</vt:lpstr>
      <vt:lpstr>Noto Sans Symbols</vt:lpstr>
      <vt:lpstr>Times New Roman</vt:lpstr>
      <vt:lpstr>Office Theme</vt:lpstr>
      <vt:lpstr>Standard deviation, skew, and 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deviation, skew, and variance</dc:title>
  <dc:creator>Gerald Shannon</dc:creator>
  <cp:lastModifiedBy>Gerald Shannon</cp:lastModifiedBy>
  <cp:revision>3</cp:revision>
  <dcterms:modified xsi:type="dcterms:W3CDTF">2017-09-08T13:33:07Z</dcterms:modified>
</cp:coreProperties>
</file>