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8" r:id="rId3"/>
    <p:sldId id="28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7" r:id="rId25"/>
    <p:sldId id="279" r:id="rId26"/>
    <p:sldId id="280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embeddedFontLst>
    <p:embeddedFont>
      <p:font typeface="Gill Sans MT" panose="020B0502020104020203" pitchFamily="34" charset="0"/>
      <p:regular r:id="rId33"/>
      <p:bold r:id="rId34"/>
      <p:italic r:id="rId35"/>
      <p:boldItalic r:id="rId36"/>
    </p:embeddedFont>
    <p:embeddedFont>
      <p:font typeface="Cambria Math" panose="02040503050406030204" pitchFamily="18" charset="0"/>
      <p:regular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2CED45-07E1-44D6-B890-3F38FA185D91}">
  <a:tblStyle styleId="{202CED45-07E1-44D6-B890-3F38FA185D91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EE7CD127-F46E-4670-89DE-2CED0500B876}" styleName="Table_1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56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48176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Shape 42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40874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hyperlink" Target="http://www.cnbc.com/id/29257460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jshannon75/geog4300/master/Data/Midwest_Pollen_Data.csv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762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4.bp.blogspot.com/_usAf1PA3XRQ/S89BRZkhZAI/AAAAAAAAAyA/XX6McT3_Qwk/s400/math+is+a+relig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1295400"/>
            <a:ext cx="3733799" cy="4630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193675" y="1170561"/>
            <a:ext cx="4416424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 quantifies the strength of a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linear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relationship</a:t>
            </a: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t="11954"/>
          <a:stretch/>
        </p:blipFill>
        <p:spPr>
          <a:xfrm>
            <a:off x="4876800" y="408561"/>
            <a:ext cx="4052726" cy="2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 descr="rzero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6800" y="3380361"/>
            <a:ext cx="3657600" cy="288869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279400" y="4271453"/>
            <a:ext cx="4416424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 does not explain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non-linear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relationships that may be obvious to our eyes</a:t>
            </a:r>
          </a:p>
        </p:txBody>
      </p:sp>
      <p:sp>
        <p:nvSpPr>
          <p:cNvPr id="204" name="Shape 204"/>
          <p:cNvSpPr/>
          <p:nvPr/>
        </p:nvSpPr>
        <p:spPr>
          <a:xfrm>
            <a:off x="5638800" y="4142361"/>
            <a:ext cx="2133599" cy="1514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7560"/>
                </a:moveTo>
                <a:cubicBezTo>
                  <a:pt x="7500" y="40243"/>
                  <a:pt x="15000" y="62926"/>
                  <a:pt x="24000" y="79024"/>
                </a:cubicBezTo>
                <a:cubicBezTo>
                  <a:pt x="33000" y="95121"/>
                  <a:pt x="44000" y="108292"/>
                  <a:pt x="54000" y="114146"/>
                </a:cubicBezTo>
                <a:cubicBezTo>
                  <a:pt x="64000" y="120000"/>
                  <a:pt x="75000" y="120000"/>
                  <a:pt x="84000" y="114146"/>
                </a:cubicBezTo>
                <a:cubicBezTo>
                  <a:pt x="93000" y="108292"/>
                  <a:pt x="102000" y="98048"/>
                  <a:pt x="108000" y="79024"/>
                </a:cubicBezTo>
                <a:cubicBezTo>
                  <a:pt x="114000" y="60000"/>
                  <a:pt x="118000" y="13170"/>
                  <a:pt x="12000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 descr="http://i.usatoday.net/tech/_photos/2011/04/23/pearsonx-lar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975" y="3758578"/>
            <a:ext cx="3721100" cy="279462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/>
        </p:nvSpPr>
        <p:spPr>
          <a:xfrm>
            <a:off x="4212600" y="3667021"/>
            <a:ext cx="4626600" cy="1517700"/>
          </a:xfrm>
          <a:prstGeom prst="wedgeRectCallout">
            <a:avLst>
              <a:gd name="adj1" fmla="val -81385"/>
              <a:gd name="adj2" fmla="val 8187"/>
            </a:avLst>
          </a:prstGeom>
          <a:solidFill>
            <a:schemeClr val="lt1"/>
          </a:solidFill>
          <a:ln w="254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2" name="Shape 21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3" name="Shape 21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4" name="Shape 21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298450" y="465137"/>
            <a:ext cx="8645524" cy="29854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 is primarily a measure of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			</a:t>
            </a:r>
            <a:r>
              <a:rPr lang="en-US" sz="48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variance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compares the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covariance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X,Y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) with the product of the each variable’s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standard deviation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(S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X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212600" y="3667025"/>
            <a:ext cx="4813200" cy="186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“What proportion of the variances within each variable is explained by the covariance between them?”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4048125" y="6274000"/>
            <a:ext cx="50958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00"/>
                </a:solidFill>
                <a:latin typeface="Gill Sans MT"/>
                <a:ea typeface="Gill Sans MT"/>
                <a:cs typeface="Gill Sans MT"/>
                <a:sym typeface="Gill Sans MT"/>
              </a:rPr>
              <a:t>Karl Pearson.  (Unfortunately also a proponent of eugenics)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4" name="Shape 224" descr="http://upload.wikimedia.org/wikipedia/commons/c/c4/2-Dice-Icon.svg"/>
          <p:cNvSpPr/>
          <p:nvPr/>
        </p:nvSpPr>
        <p:spPr>
          <a:xfrm>
            <a:off x="155575" y="169863"/>
            <a:ext cx="7769225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 we measure covariance?</a:t>
            </a:r>
          </a:p>
        </p:txBody>
      </p:sp>
      <p:sp>
        <p:nvSpPr>
          <p:cNvPr id="225" name="Shape 225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612775" y="1219200"/>
            <a:ext cx="5950026" cy="11787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638800" y="2667000"/>
            <a:ext cx="3389778" cy="1015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Multiply </a:t>
            </a:r>
            <a:r>
              <a:rPr lang="en-US" sz="20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the difference </a:t>
            </a: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of the two values for a given row from their respective means</a:t>
            </a:r>
          </a:p>
        </p:txBody>
      </p:sp>
      <p:cxnSp>
        <p:nvCxnSpPr>
          <p:cNvPr id="228" name="Shape 228"/>
          <p:cNvCxnSpPr/>
          <p:nvPr/>
        </p:nvCxnSpPr>
        <p:spPr>
          <a:xfrm rot="10800000">
            <a:off x="5638799" y="1808591"/>
            <a:ext cx="762000" cy="85840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29" name="Shape 229"/>
          <p:cNvSpPr txBox="1"/>
          <p:nvPr/>
        </p:nvSpPr>
        <p:spPr>
          <a:xfrm>
            <a:off x="2454678" y="4564375"/>
            <a:ext cx="5100300" cy="1451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612775" y="3761225"/>
            <a:ext cx="74934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formula is similar to </a:t>
            </a:r>
            <a:r>
              <a:rPr lang="en-US" sz="2800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the variance: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7" name="Shape 237" descr="http://upload.wikimedia.org/wikipedia/commons/c/c4/2-Dice-Icon.svg"/>
          <p:cNvSpPr/>
          <p:nvPr/>
        </p:nvSpPr>
        <p:spPr>
          <a:xfrm>
            <a:off x="212341" y="160338"/>
            <a:ext cx="7693025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Covariance on a scatter plot</a:t>
            </a:r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914400" y="1447800"/>
            <a:ext cx="6826490" cy="388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Shape 239"/>
          <p:cNvCxnSpPr/>
          <p:nvPr/>
        </p:nvCxnSpPr>
        <p:spPr>
          <a:xfrm>
            <a:off x="1828800" y="2971800"/>
            <a:ext cx="5486399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40" name="Shape 240"/>
          <p:cNvSpPr txBox="1"/>
          <p:nvPr/>
        </p:nvSpPr>
        <p:spPr>
          <a:xfrm>
            <a:off x="6324600" y="2608301"/>
            <a:ext cx="951735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41" name="Shape 241"/>
          <p:cNvCxnSpPr/>
          <p:nvPr/>
        </p:nvCxnSpPr>
        <p:spPr>
          <a:xfrm>
            <a:off x="4306885" y="1828800"/>
            <a:ext cx="20760" cy="2362200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42" name="Shape 242"/>
          <p:cNvSpPr txBox="1"/>
          <p:nvPr/>
        </p:nvSpPr>
        <p:spPr>
          <a:xfrm>
            <a:off x="4327644" y="1828800"/>
            <a:ext cx="1394163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43" name="Shape 243"/>
          <p:cNvSpPr/>
          <p:nvPr/>
        </p:nvSpPr>
        <p:spPr>
          <a:xfrm>
            <a:off x="3200400" y="2971800"/>
            <a:ext cx="4075934" cy="1219199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1905000" y="1781175"/>
            <a:ext cx="2037967" cy="885825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838200" y="1066800"/>
            <a:ext cx="2666999" cy="646331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71884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Gill Sans MT"/>
                <a:ea typeface="Gill Sans MT"/>
                <a:cs typeface="Gill Sans MT"/>
                <a:sym typeface="Gill Sans MT"/>
              </a:rPr>
              <a:t>These counties are above the average crime rate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1066800" y="4199155"/>
            <a:ext cx="3012616" cy="646331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71884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Gill Sans MT"/>
                <a:ea typeface="Gill Sans MT"/>
                <a:cs typeface="Gill Sans MT"/>
                <a:sym typeface="Gill Sans MT"/>
              </a:rPr>
              <a:t>and these counties are below the average crime rate</a:t>
            </a:r>
          </a:p>
        </p:txBody>
      </p:sp>
      <p:sp>
        <p:nvSpPr>
          <p:cNvPr id="247" name="Shape 247"/>
          <p:cNvSpPr/>
          <p:nvPr/>
        </p:nvSpPr>
        <p:spPr>
          <a:xfrm>
            <a:off x="1905000" y="1790700"/>
            <a:ext cx="2362200" cy="1943100"/>
          </a:xfrm>
          <a:prstGeom prst="rect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691226" y="1124633"/>
            <a:ext cx="3109239" cy="64633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Gill Sans MT"/>
                <a:ea typeface="Gill Sans MT"/>
                <a:cs typeface="Gill Sans MT"/>
                <a:sym typeface="Gill Sans MT"/>
              </a:rPr>
              <a:t>These counties are below the average median income</a:t>
            </a:r>
          </a:p>
        </p:txBody>
      </p:sp>
      <p:sp>
        <p:nvSpPr>
          <p:cNvPr id="249" name="Shape 249"/>
          <p:cNvSpPr/>
          <p:nvPr/>
        </p:nvSpPr>
        <p:spPr>
          <a:xfrm>
            <a:off x="4327644" y="2971800"/>
            <a:ext cx="2948688" cy="1227355"/>
          </a:xfrm>
          <a:prstGeom prst="rect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4495800" y="4207996"/>
            <a:ext cx="3109239" cy="64633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Gill Sans MT"/>
                <a:ea typeface="Gill Sans MT"/>
                <a:cs typeface="Gill Sans MT"/>
                <a:sym typeface="Gill Sans MT"/>
              </a:rPr>
              <a:t>and these counties are above the average median income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7" name="Shape 257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8" name="Shape 25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155575" y="1469325"/>
            <a:ext cx="4111625" cy="234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4495800" y="3810000"/>
            <a:ext cx="4353930" cy="247861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1292186" y="40416"/>
            <a:ext cx="5950026" cy="11787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62" name="Shape 262"/>
          <p:cNvCxnSpPr/>
          <p:nvPr/>
        </p:nvCxnSpPr>
        <p:spPr>
          <a:xfrm>
            <a:off x="2190626" y="1676400"/>
            <a:ext cx="20760" cy="1447800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685800" y="1676400"/>
            <a:ext cx="1447800" cy="1447800"/>
          </a:xfrm>
          <a:prstGeom prst="rect">
            <a:avLst/>
          </a:prstGeom>
          <a:solidFill>
            <a:srgbClr val="FABF8E">
              <a:alpha val="48627"/>
            </a:srgbClr>
          </a:solidFill>
          <a:ln w="254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2362200" y="1676400"/>
            <a:ext cx="1600199" cy="1447800"/>
          </a:xfrm>
          <a:prstGeom prst="rect">
            <a:avLst/>
          </a:prstGeom>
          <a:solidFill>
            <a:srgbClr val="E36C09">
              <a:alpha val="48627"/>
            </a:srgbClr>
          </a:solidFill>
          <a:ln w="254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342861" y="2639661"/>
            <a:ext cx="1263551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3330623" y="1828800"/>
            <a:ext cx="1263551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67" name="Shape 267"/>
          <p:cNvSpPr/>
          <p:nvPr/>
        </p:nvSpPr>
        <p:spPr>
          <a:xfrm>
            <a:off x="5850982" y="4800600"/>
            <a:ext cx="2683417" cy="762000"/>
          </a:xfrm>
          <a:prstGeom prst="rect">
            <a:avLst/>
          </a:prstGeom>
          <a:solidFill>
            <a:srgbClr val="EAF1DD">
              <a:alpha val="48627"/>
            </a:srgbClr>
          </a:solidFill>
          <a:ln w="254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4762460" y="5068357"/>
            <a:ext cx="1244315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69" name="Shape 269"/>
          <p:cNvCxnSpPr/>
          <p:nvPr/>
        </p:nvCxnSpPr>
        <p:spPr>
          <a:xfrm>
            <a:off x="5105400" y="4762500"/>
            <a:ext cx="342900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0" name="Shape 270"/>
          <p:cNvSpPr txBox="1"/>
          <p:nvPr/>
        </p:nvSpPr>
        <p:spPr>
          <a:xfrm>
            <a:off x="6464442" y="4114800"/>
            <a:ext cx="1244315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71" name="Shape 271"/>
          <p:cNvSpPr/>
          <p:nvPr/>
        </p:nvSpPr>
        <p:spPr>
          <a:xfrm>
            <a:off x="5029200" y="4000500"/>
            <a:ext cx="1643565" cy="762000"/>
          </a:xfrm>
          <a:prstGeom prst="rect">
            <a:avLst/>
          </a:prstGeom>
          <a:solidFill>
            <a:srgbClr val="C2D59B">
              <a:alpha val="48627"/>
            </a:srgbClr>
          </a:solidFill>
          <a:ln w="254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8" name="Shape 278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9" name="Shape 27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990600" y="2209800"/>
            <a:ext cx="6629427" cy="377401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x="4191000" y="862730"/>
            <a:ext cx="4651413" cy="93730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82" name="Shape 282" descr="http://upload.wikimedia.org/wikipedia/commons/c/c4/2-Dice-Icon.svg"/>
          <p:cNvSpPr/>
          <p:nvPr/>
        </p:nvSpPr>
        <p:spPr>
          <a:xfrm>
            <a:off x="212341" y="160338"/>
            <a:ext cx="7693025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Where will covariance be </a:t>
            </a: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positive?</a:t>
            </a:r>
          </a:p>
        </p:txBody>
      </p:sp>
      <p:cxnSp>
        <p:nvCxnSpPr>
          <p:cNvPr id="283" name="Shape 283"/>
          <p:cNvCxnSpPr/>
          <p:nvPr/>
        </p:nvCxnSpPr>
        <p:spPr>
          <a:xfrm>
            <a:off x="4192587" y="2514600"/>
            <a:ext cx="20760" cy="2438399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>
            <a:off x="1905000" y="3657600"/>
            <a:ext cx="5257799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5" name="Shape 285"/>
          <p:cNvSpPr/>
          <p:nvPr/>
        </p:nvSpPr>
        <p:spPr>
          <a:xfrm>
            <a:off x="4213346" y="2590800"/>
            <a:ext cx="2949453" cy="990599"/>
          </a:xfrm>
          <a:prstGeom prst="rect">
            <a:avLst/>
          </a:prstGeom>
          <a:solidFill>
            <a:srgbClr val="D8D8D8">
              <a:alpha val="60000"/>
            </a:srgbClr>
          </a:solidFill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1895475" y="3657600"/>
            <a:ext cx="2317872" cy="1219199"/>
          </a:xfrm>
          <a:prstGeom prst="rect">
            <a:avLst/>
          </a:prstGeom>
          <a:solidFill>
            <a:srgbClr val="D8D8D8">
              <a:alpha val="60000"/>
            </a:srgbClr>
          </a:solidFill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5943600" y="2901433"/>
            <a:ext cx="90441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C0C0C"/>
                </a:solidFill>
                <a:latin typeface="Gill Sans MT"/>
                <a:ea typeface="Gill Sans MT"/>
                <a:cs typeface="Gill Sans MT"/>
                <a:sym typeface="Gill Sans MT"/>
              </a:rPr>
              <a:t>+ / +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2339149" y="4096800"/>
            <a:ext cx="1350599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C0C0C"/>
                </a:solidFill>
                <a:latin typeface="Gill Sans MT"/>
                <a:ea typeface="Gill Sans MT"/>
                <a:cs typeface="Gill Sans MT"/>
                <a:sym typeface="Gill Sans MT"/>
              </a:rPr>
              <a:t>- / -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2133600" y="2971800"/>
            <a:ext cx="43473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#1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4800600" y="2940225"/>
            <a:ext cx="715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#2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2088471" y="3727475"/>
            <a:ext cx="715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#3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6071883" y="3710175"/>
            <a:ext cx="776099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9" name="Shape 299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0" name="Shape 30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990600" y="2209800"/>
            <a:ext cx="6629427" cy="377401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4191000" y="862730"/>
            <a:ext cx="4651413" cy="93730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303" name="Shape 303" descr="http://upload.wikimedia.org/wikipedia/commons/c/c4/2-Dice-Icon.svg"/>
          <p:cNvSpPr/>
          <p:nvPr/>
        </p:nvSpPr>
        <p:spPr>
          <a:xfrm>
            <a:off x="212341" y="160338"/>
            <a:ext cx="7693025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Where will covariance be </a:t>
            </a: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negative?</a:t>
            </a:r>
          </a:p>
        </p:txBody>
      </p:sp>
      <p:cxnSp>
        <p:nvCxnSpPr>
          <p:cNvPr id="304" name="Shape 304"/>
          <p:cNvCxnSpPr/>
          <p:nvPr/>
        </p:nvCxnSpPr>
        <p:spPr>
          <a:xfrm>
            <a:off x="4192587" y="2514600"/>
            <a:ext cx="20760" cy="2438399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>
            <a:off x="1905000" y="3657600"/>
            <a:ext cx="5257799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06" name="Shape 306"/>
          <p:cNvSpPr/>
          <p:nvPr/>
        </p:nvSpPr>
        <p:spPr>
          <a:xfrm>
            <a:off x="1895475" y="2514600"/>
            <a:ext cx="1990724" cy="990599"/>
          </a:xfrm>
          <a:prstGeom prst="rect">
            <a:avLst/>
          </a:prstGeom>
          <a:solidFill>
            <a:srgbClr val="D8D8D8">
              <a:alpha val="60000"/>
            </a:srgbClr>
          </a:solidFill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4305314" y="3657600"/>
            <a:ext cx="2857486" cy="1219199"/>
          </a:xfrm>
          <a:prstGeom prst="rect">
            <a:avLst/>
          </a:prstGeom>
          <a:solidFill>
            <a:srgbClr val="D8D8D8">
              <a:alpha val="60000"/>
            </a:srgbClr>
          </a:solidFill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1905000" y="2937975"/>
            <a:ext cx="1057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C0C0C"/>
                </a:solidFill>
                <a:latin typeface="Gill Sans MT"/>
                <a:ea typeface="Gill Sans MT"/>
                <a:cs typeface="Gill Sans MT"/>
                <a:sym typeface="Gill Sans MT"/>
              </a:rPr>
              <a:t>- / +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5018800" y="4345100"/>
            <a:ext cx="1057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C0C0C"/>
                </a:solidFill>
                <a:latin typeface="Gill Sans MT"/>
                <a:ea typeface="Gill Sans MT"/>
                <a:cs typeface="Gill Sans MT"/>
                <a:sym typeface="Gill Sans MT"/>
              </a:rPr>
              <a:t>+ / -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5018796" y="2002928"/>
            <a:ext cx="4021508" cy="120032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Most of the points fall in these negative quadrants. They </a:t>
            </a:r>
            <a:r>
              <a:rPr lang="en-US" sz="2400" b="1" i="1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negatively </a:t>
            </a:r>
            <a:r>
              <a:rPr lang="en-US" sz="2400" b="1" i="1" dirty="0" err="1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covary</a:t>
            </a:r>
            <a:r>
              <a:rPr lang="en-US" sz="2400" b="1" i="1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.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2695766" y="3194107"/>
            <a:ext cx="43473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#1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340325" y="2840100"/>
            <a:ext cx="678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#2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2045460" y="4098575"/>
            <a:ext cx="11640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#3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6071864" y="3710167"/>
            <a:ext cx="43473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21" name="Shape 32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22" name="Shape 32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23" name="Shape 323"/>
          <p:cNvGraphicFramePr/>
          <p:nvPr/>
        </p:nvGraphicFramePr>
        <p:xfrm>
          <a:off x="92975" y="160325"/>
          <a:ext cx="5156325" cy="6369870"/>
        </p:xfrm>
        <a:graphic>
          <a:graphicData uri="http://schemas.openxmlformats.org/drawingml/2006/table">
            <a:tbl>
              <a:tblPr firstRow="1" bandRow="1">
                <a:noFill/>
                <a:tableStyleId>{EE7CD127-F46E-4670-89DE-2CED0500B876}</a:tableStyleId>
              </a:tblPr>
              <a:tblGrid>
                <a:gridCol w="79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67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County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400" u="none" strike="noStrike" cap="none"/>
                        <a:t>MHI (US$)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400" u="none" strike="noStrike" cap="none"/>
                        <a:t>VCR(/100,000)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Xi - Xbar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Yi - Ybar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A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40,000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45.2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-50,667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15.0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B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59,000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44.6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-31,667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14.4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C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61,000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39.2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-29,667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9.0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D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66,000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42.4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-24,667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12.2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E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68,000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37.4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-22,667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7.2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F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71,000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29.4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-19,667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-0.8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G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78,000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38.1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-12,667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7.9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H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82,000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-8,667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I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89,000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21.4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-8.8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J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103,000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-10.8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K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104,000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25.1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13,333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-5.1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L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113,000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22,333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M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129,000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22.5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38,333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-7.7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N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141,000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17.3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50,333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-12.9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O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156,000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13.5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65,333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-16.7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24" name="Shape 324"/>
          <p:cNvSpPr txBox="1"/>
          <p:nvPr/>
        </p:nvSpPr>
        <p:spPr>
          <a:xfrm>
            <a:off x="5404100" y="312750"/>
            <a:ext cx="35523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Mean MHI: 90,667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Mean VCR: 30.2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323075" y="1357875"/>
            <a:ext cx="7900500" cy="92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32" name="Shape 33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33" name="Shape 33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34" name="Shape 334"/>
          <p:cNvGraphicFramePr/>
          <p:nvPr/>
        </p:nvGraphicFramePr>
        <p:xfrm>
          <a:off x="92975" y="160325"/>
          <a:ext cx="6685650" cy="6324150"/>
        </p:xfrm>
        <a:graphic>
          <a:graphicData uri="http://schemas.openxmlformats.org/drawingml/2006/table">
            <a:tbl>
              <a:tblPr firstRow="1" bandRow="1">
                <a:noFill/>
                <a:tableStyleId>{EE7CD127-F46E-4670-89DE-2CED0500B876}</a:tableStyleId>
              </a:tblPr>
              <a:tblGrid>
                <a:gridCol w="88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1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67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County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400" u="none" strike="noStrike" cap="none"/>
                        <a:t>MHI (US$)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400" u="none" strike="noStrike" cap="none"/>
                        <a:t>VCR(/100,000)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Xi - Xbar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Yi - Ybar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Product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A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40,000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45.2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-50,667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15.0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-760005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B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59,000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44.6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-31,667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14.4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-456005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61,000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39.2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-29,667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9.0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-267003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D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66,000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42.4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-24,667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12.2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-300937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E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68,000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37.4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-22,667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7.2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-163202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F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71,000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29.4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-19,667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-0.8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15733.6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G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78,000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38.1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-12,667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7.9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-100069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H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82,000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-8,667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14733.9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I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89,000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21.4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-8.8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14669.6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J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103,000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12,333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-10.8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-133196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K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104,000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25.1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13,333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-5.1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-67998.3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L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113,000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22,333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-37966.1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M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129,000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22.5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38,333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-7.7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-295164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N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141,000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17.3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50,333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-12.9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-649296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O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156,000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13.5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65,333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-16.7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-1091061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335" name="Shape 335"/>
          <p:cNvCxnSpPr/>
          <p:nvPr/>
        </p:nvCxnSpPr>
        <p:spPr>
          <a:xfrm rot="10800000">
            <a:off x="6899150" y="425050"/>
            <a:ext cx="685800" cy="5625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6" name="Shape 336"/>
          <p:cNvSpPr txBox="1"/>
          <p:nvPr/>
        </p:nvSpPr>
        <p:spPr>
          <a:xfrm>
            <a:off x="6899050" y="987550"/>
            <a:ext cx="19887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Sum of the product column: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-4,276,767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 descr="http://upload.wikimedia.org/wikipedia/commons/c/c4/2-Dice-Icon.svg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43" name="Shape 343" descr="http://upload.wikimedia.org/wikipedia/commons/c/c4/2-Dice-Icon.svg"/>
          <p:cNvSpPr/>
          <p:nvPr/>
        </p:nvSpPr>
        <p:spPr>
          <a:xfrm>
            <a:off x="307975" y="7936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44" name="Shape 344" descr="http://upload.wikimedia.org/wikipedia/commons/c/c4/2-Dice-Icon.svg"/>
          <p:cNvSpPr/>
          <p:nvPr/>
        </p:nvSpPr>
        <p:spPr>
          <a:xfrm>
            <a:off x="460375" y="1603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1261775" y="2578600"/>
            <a:ext cx="69678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-4,276,767 / 15 = 285,118 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242425" y="425050"/>
            <a:ext cx="8508300" cy="1605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667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53" name="Shape 35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54" name="Shape 35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307975" y="312750"/>
            <a:ext cx="85251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covariance gets really big with big numbers.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(like thousands of dollars)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4006600" y="2302650"/>
            <a:ext cx="47244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Solution: standardize with the product of the standard deviations.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65175" y="2412775"/>
            <a:ext cx="2804700" cy="1349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64" name="Shape 364" descr="http://upload.wikimedia.org/wikipedia/commons/c/c4/2-Dice-Icon.svg"/>
          <p:cNvSpPr/>
          <p:nvPr/>
        </p:nvSpPr>
        <p:spPr>
          <a:xfrm>
            <a:off x="307973" y="685800"/>
            <a:ext cx="6778625" cy="373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our example: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65" name="Shape 365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366" name="Shape 366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3962400" y="3886200"/>
            <a:ext cx="4953027" cy="2819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875" y="1440774"/>
            <a:ext cx="7262249" cy="18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74" name="Shape 374" descr="http://upload.wikimedia.org/wikipedia/commons/c/c4/2-Dice-Icon.svg"/>
          <p:cNvSpPr/>
          <p:nvPr/>
        </p:nvSpPr>
        <p:spPr>
          <a:xfrm>
            <a:off x="307972" y="160338"/>
            <a:ext cx="6778625" cy="373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 can be converted to a t score</a:t>
            </a:r>
          </a:p>
        </p:txBody>
      </p:sp>
      <p:sp>
        <p:nvSpPr>
          <p:cNvPr id="375" name="Shape 375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376" name="Shape 376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3962400" y="3886200"/>
            <a:ext cx="4953027" cy="28196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Shape 377"/>
          <p:cNvCxnSpPr/>
          <p:nvPr/>
        </p:nvCxnSpPr>
        <p:spPr>
          <a:xfrm>
            <a:off x="4953000" y="3250406"/>
            <a:ext cx="838199" cy="0"/>
          </a:xfrm>
          <a:prstGeom prst="straightConnector1">
            <a:avLst/>
          </a:prstGeom>
          <a:noFill/>
          <a:ln w="28575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78" name="Shape 378"/>
          <p:cNvSpPr txBox="1"/>
          <p:nvPr/>
        </p:nvSpPr>
        <p:spPr>
          <a:xfrm>
            <a:off x="1248145" y="3048000"/>
            <a:ext cx="37047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 significant finding!</a:t>
            </a:r>
          </a:p>
        </p:txBody>
      </p:sp>
      <p:pic>
        <p:nvPicPr>
          <p:cNvPr id="379" name="Shape 3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325" y="1074150"/>
            <a:ext cx="755332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1835" y="2915835"/>
            <a:ext cx="2419234" cy="66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7" name="Shape 387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8" name="Shape 38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0" name="Shape 390" descr="http://upload.wikimedia.org/wikipedia/commons/c/c4/2-Dice-Icon.svg"/>
          <p:cNvSpPr/>
          <p:nvPr/>
        </p:nvSpPr>
        <p:spPr>
          <a:xfrm>
            <a:off x="307973" y="160336"/>
            <a:ext cx="8310489" cy="373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Add slide on direction, magnitude, </a:t>
            </a:r>
            <a:r>
              <a:rPr lang="en-US" sz="360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significance</a:t>
            </a:r>
            <a:endParaRPr lang="en-US" sz="36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7" name="Shape 387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8" name="Shape 38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389" name="Shape 389" descr="http://www.thegraphicrecorder.com/wp-content/uploads/2012/01/CorrelationCausationFinal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3276600"/>
            <a:ext cx="5875262" cy="3352799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 descr="http://upload.wikimedia.org/wikipedia/commons/c/c4/2-Dice-Icon.svg"/>
          <p:cNvSpPr/>
          <p:nvPr/>
        </p:nvSpPr>
        <p:spPr>
          <a:xfrm>
            <a:off x="307973" y="160336"/>
            <a:ext cx="8310489" cy="373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 only measures covariance.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doesn’t measure the degree to which one variable </a:t>
            </a:r>
            <a:r>
              <a:rPr lang="en-US" sz="36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causes 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another to change.</a:t>
            </a:r>
          </a:p>
        </p:txBody>
      </p:sp>
    </p:spTree>
    <p:extLst>
      <p:ext uri="{BB962C8B-B14F-4D97-AF65-F5344CB8AC3E}">
        <p14:creationId xmlns:p14="http://schemas.microsoft.com/office/powerpoint/2010/main" val="878233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7" name="Shape 397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8" name="Shape 39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399" name="Shape 39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801813"/>
            <a:ext cx="4267199" cy="371157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400" name="Shape 40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48200" y="2273300"/>
            <a:ext cx="4267199" cy="2768599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/>
          <p:nvPr/>
        </p:nvSpPr>
        <p:spPr>
          <a:xfrm>
            <a:off x="228600" y="160338"/>
            <a:ext cx="7416966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If correlation did equal causation,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we might view the world differently…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8" name="Shape 408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9" name="Shape 40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228600" y="160338"/>
            <a:ext cx="8534399" cy="3539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 try it!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Download the “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  <a:hlinkClick r:id="rId3"/>
              </a:rPr>
              <a:t>Midwest annual pollen data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” from GitHub.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Using the formulas given here, calculate the r statistic for annual precipitation (</a:t>
            </a:r>
            <a:r>
              <a:rPr lang="en-US" sz="32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precpyr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) and one tree species (listed to the right of precipitation). 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612774" y="3886200"/>
            <a:ext cx="5950026" cy="11787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715000" y="5064984"/>
                <a:ext cx="2805192" cy="1257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E6E65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b="0" i="1" smtClean="0">
                          <a:solidFill>
                            <a:srgbClr val="E6E65C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rgbClr val="E6E65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rgbClr val="E6E65C"/>
                              </a:solidFill>
                              <a:latin typeface="Cambria Math" panose="020405030504060302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>
                  <a:solidFill>
                    <a:srgbClr val="E6E65C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064984"/>
                <a:ext cx="2805192" cy="12572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30" name="Shape 43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31" name="Shape 43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228600" y="160338"/>
            <a:ext cx="8250720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 is often done with multiple variables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433" name="Shape 433" descr="http://wcr.sonoma.edu/v07n1/20/tab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500" y="1314449"/>
            <a:ext cx="6877200" cy="48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Shape 434"/>
          <p:cNvSpPr/>
          <p:nvPr/>
        </p:nvSpPr>
        <p:spPr>
          <a:xfrm>
            <a:off x="2133600" y="6172200"/>
            <a:ext cx="6553200" cy="430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Robinson, Jennifer B. and Rengert, George F. "Illegal drug markets: The geographic perspective and crime propensity." </a:t>
            </a:r>
            <a:r>
              <a:rPr lang="en-US" sz="11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Western Criminology Review 7</a:t>
            </a:r>
            <a:r>
              <a:rPr lang="en-US" sz="1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(1): 20-32 (2006) (http://wcr.sonoma.edu/v07n1/20/sexoffender.html).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41" name="Shape 441"/>
          <p:cNvSpPr txBox="1"/>
          <p:nvPr/>
        </p:nvSpPr>
        <p:spPr>
          <a:xfrm>
            <a:off x="914400" y="1143000"/>
            <a:ext cx="739139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Wait a second…</a:t>
            </a:r>
          </a:p>
        </p:txBody>
      </p:sp>
      <p:pic>
        <p:nvPicPr>
          <p:cNvPr id="442" name="Shape 442" descr="http://i40.tinypic.com/ehay4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6648" y="2482599"/>
            <a:ext cx="6078599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449" name="Shape 449" descr="http://wcr.sonoma.edu/v07n1/20/tab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427037"/>
            <a:ext cx="6877050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 txBox="1"/>
          <p:nvPr/>
        </p:nvSpPr>
        <p:spPr>
          <a:xfrm>
            <a:off x="4343400" y="5638800"/>
            <a:ext cx="46481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Spearman’s rho???</a:t>
            </a:r>
          </a:p>
        </p:txBody>
      </p:sp>
      <p:sp>
        <p:nvSpPr>
          <p:cNvPr id="451" name="Shape 451"/>
          <p:cNvSpPr/>
          <p:nvPr/>
        </p:nvSpPr>
        <p:spPr>
          <a:xfrm>
            <a:off x="4191000" y="4724400"/>
            <a:ext cx="1143000" cy="228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452" name="Shape 452"/>
          <p:cNvCxnSpPr/>
          <p:nvPr/>
        </p:nvCxnSpPr>
        <p:spPr>
          <a:xfrm rot="10800000">
            <a:off x="4876800" y="4953000"/>
            <a:ext cx="1066799" cy="8381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8" name="Shape 108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9" name="Shape 10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ill Sans MT"/>
              <a:buNone/>
            </a:pPr>
            <a:endParaRPr sz="44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11" name="Shape 111"/>
          <p:cNvGraphicFramePr/>
          <p:nvPr/>
        </p:nvGraphicFramePr>
        <p:xfrm>
          <a:off x="457200" y="1371600"/>
          <a:ext cx="8194700" cy="4414295"/>
        </p:xfrm>
        <a:graphic>
          <a:graphicData uri="http://schemas.openxmlformats.org/drawingml/2006/table">
            <a:tbl>
              <a:tblPr firstRow="1" bandRow="1">
                <a:noFill/>
                <a:tableStyleId>{202CED45-07E1-44D6-B890-3F38FA185D91}</a:tableStyleId>
              </a:tblPr>
              <a:tblGrid>
                <a:gridCol w="40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Variablesc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Tests; test statistics; SE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known and n &gt; 30 OR data is a proportion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z-test; Z;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 =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/sqrt(n); OR Diff. of proportions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unknown or n &lt; 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t-test; t; SE = s/sqrt(n-1)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samples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Student’s t-test for difference of means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paired samples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Paired t-test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more than two samples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ANOVA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Discrete; two variables; counts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Chi-square, goodness of fit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Correlation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Regression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2" name="Shape 112"/>
          <p:cNvSpPr/>
          <p:nvPr/>
        </p:nvSpPr>
        <p:spPr>
          <a:xfrm>
            <a:off x="470610" y="5029200"/>
            <a:ext cx="8229600" cy="381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3" name="Shape 113"/>
          <p:cNvCxnSpPr/>
          <p:nvPr/>
        </p:nvCxnSpPr>
        <p:spPr>
          <a:xfrm rot="10800000">
            <a:off x="5824181" y="5410200"/>
            <a:ext cx="805218" cy="7041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4" name="Shape 114"/>
          <p:cNvSpPr txBox="1"/>
          <p:nvPr/>
        </p:nvSpPr>
        <p:spPr>
          <a:xfrm>
            <a:off x="5801435" y="5943598"/>
            <a:ext cx="289877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You are here</a:t>
            </a:r>
          </a:p>
        </p:txBody>
      </p:sp>
    </p:spTree>
    <p:extLst>
      <p:ext uri="{BB962C8B-B14F-4D97-AF65-F5344CB8AC3E}">
        <p14:creationId xmlns:p14="http://schemas.microsoft.com/office/powerpoint/2010/main" val="1464683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459" name="Shape 459" descr="http://www4.uwsp.edu/psych/stat/7/Eq-05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2969" y="3657600"/>
            <a:ext cx="4064180" cy="2171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60" name="Shape 460"/>
          <p:cNvSpPr txBox="1"/>
          <p:nvPr/>
        </p:nvSpPr>
        <p:spPr>
          <a:xfrm>
            <a:off x="381000" y="465137"/>
            <a:ext cx="777240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It’s the </a:t>
            </a:r>
            <a:r>
              <a:rPr lang="en-US" sz="28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non-parametric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version of correlation.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Just like Wilcoxon tests, Spearman’s rho uses </a:t>
            </a:r>
            <a:r>
              <a:rPr lang="en-US" sz="28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ranks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to calculate covariance</a:t>
            </a:r>
          </a:p>
        </p:txBody>
      </p:sp>
      <p:cxnSp>
        <p:nvCxnSpPr>
          <p:cNvPr id="461" name="Shape 461"/>
          <p:cNvCxnSpPr/>
          <p:nvPr/>
        </p:nvCxnSpPr>
        <p:spPr>
          <a:xfrm>
            <a:off x="6324600" y="3048000"/>
            <a:ext cx="304799" cy="8381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62" name="Shape 462"/>
          <p:cNvSpPr txBox="1"/>
          <p:nvPr/>
        </p:nvSpPr>
        <p:spPr>
          <a:xfrm>
            <a:off x="4791076" y="2194350"/>
            <a:ext cx="396239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D=difference in ranks between x and y variables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1" name="Shape 12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2" name="Shape 12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155575" y="160350"/>
            <a:ext cx="87186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are each of these variables related?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60375" y="990600"/>
            <a:ext cx="7997825" cy="45243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population size 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traffic lights 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a given city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locations around a power plant: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distance from smokestack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concentration of pollutants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0000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large cities,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size of house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year house was built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567425" y="5445250"/>
            <a:ext cx="4027800" cy="110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Note that these are all quantitative, continuous variables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2" name="Shape 13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3" name="Shape 13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460374" y="685800"/>
            <a:ext cx="7997825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examines the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relationship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between two continuous variables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806669" y="2286000"/>
            <a:ext cx="5993377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“Do these variables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co-vary 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with one another?”</a:t>
            </a:r>
          </a:p>
        </p:txBody>
      </p:sp>
      <p:pic>
        <p:nvPicPr>
          <p:cNvPr id="136" name="Shape 136" descr="http://rlv.zcache.com/covary_bumper_sticker-rf68feb62c7474537980b09804a2aefe4_v9wht_8byvr_512.jpg"/>
          <p:cNvPicPr preferRelativeResize="0"/>
          <p:nvPr/>
        </p:nvPicPr>
        <p:blipFill rotWithShape="1">
          <a:blip r:embed="rId3">
            <a:alphaModFix/>
          </a:blip>
          <a:srcRect t="32729" b="33635"/>
          <a:stretch/>
        </p:blipFill>
        <p:spPr>
          <a:xfrm>
            <a:off x="2514600" y="4267200"/>
            <a:ext cx="6409953" cy="215602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5623723" y="6423225"/>
            <a:ext cx="33009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D8D8D8"/>
                </a:solidFill>
                <a:latin typeface="Gill Sans MT"/>
                <a:ea typeface="Gill Sans MT"/>
                <a:cs typeface="Gill Sans MT"/>
                <a:sym typeface="Gill Sans MT"/>
              </a:rPr>
              <a:t>Available from Zazzle!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4" name="Shape 14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5" name="Shape 145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4038600" y="1272570"/>
            <a:ext cx="4572000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can we quantify whether (and to what extent) median household income and violent crime rate are correlated with each other?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55575" y="160338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Income vs. crime</a:t>
            </a:r>
          </a:p>
        </p:txBody>
      </p:sp>
      <p:pic>
        <p:nvPicPr>
          <p:cNvPr id="148" name="Shape 148" descr="http://cheaphomesecurity.info/wp-content/uploads/2013/02/best-home-security-syste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5325" y="3581400"/>
            <a:ext cx="4105275" cy="2647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0" name="Shape 150"/>
          <p:cNvGraphicFramePr/>
          <p:nvPr/>
        </p:nvGraphicFramePr>
        <p:xfrm>
          <a:off x="307975" y="1159093"/>
          <a:ext cx="3505200" cy="4202430"/>
        </p:xfrm>
        <a:graphic>
          <a:graphicData uri="http://schemas.openxmlformats.org/drawingml/2006/table">
            <a:tbl>
              <a:tblPr firstRow="1" bandRow="1">
                <a:noFill/>
                <a:tableStyleId>{EE7CD127-F46E-4670-89DE-2CED0500B876}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County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MHI (US$)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VCR</a:t>
                      </a:r>
                    </a:p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(crimes/100,000)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A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40,000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45.2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B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59,000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44.6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C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61,000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39.2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D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66,000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42.4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E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68,000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37.4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F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71,000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G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78,000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38.1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H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82,000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I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89,000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21.4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J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103,000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K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104,000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25.1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L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113,000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M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129,000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22.5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N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141,000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17.3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O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156,000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13.5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7" name="Shape 157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8" name="Shape 15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155575" y="160338"/>
            <a:ext cx="857885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 scatterplot visualizes the relationship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3886200" y="3178830"/>
            <a:ext cx="4848225" cy="27600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Shape 161"/>
          <p:cNvGraphicFramePr/>
          <p:nvPr/>
        </p:nvGraphicFramePr>
        <p:xfrm>
          <a:off x="307975" y="778093"/>
          <a:ext cx="3505200" cy="4202430"/>
        </p:xfrm>
        <a:graphic>
          <a:graphicData uri="http://schemas.openxmlformats.org/drawingml/2006/table">
            <a:tbl>
              <a:tblPr firstRow="1" bandRow="1">
                <a:noFill/>
                <a:tableStyleId>{EE7CD127-F46E-4670-89DE-2CED0500B876}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County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MHI (US$)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VCR</a:t>
                      </a:r>
                    </a:p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(crimes/100,000)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A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40,000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45.2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B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59,000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44.6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C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61,000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39.2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D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66,000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42.4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E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68,000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37.4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F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71,000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G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78,000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38.1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H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82,000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I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89,000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21.4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J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103,000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K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104,000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25.1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L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113,000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M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129,000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22.5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N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141,000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17.3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O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156,000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13.5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62" name="Shape 162"/>
          <p:cNvCxnSpPr/>
          <p:nvPr/>
        </p:nvCxnSpPr>
        <p:spPr>
          <a:xfrm>
            <a:off x="3505200" y="1371600"/>
            <a:ext cx="1143000" cy="20574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3" name="Shape 163"/>
          <p:cNvCxnSpPr/>
          <p:nvPr/>
        </p:nvCxnSpPr>
        <p:spPr>
          <a:xfrm>
            <a:off x="3676650" y="4114800"/>
            <a:ext cx="3181349" cy="2286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0" name="Shape 17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1" name="Shape 17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155575" y="160338"/>
            <a:ext cx="888365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relationship is quantified using the 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2133600" y="914400"/>
            <a:ext cx="5330824" cy="11387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Pearson’s r statistic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(the correlation coefficient)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3114675" y="2667000"/>
            <a:ext cx="5715000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Some facts about Pearson’s r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ranges from -1 to 1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It’s determined by how many points are in each of four quadrants of the scatter plot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likes long walks through the countryside*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6809363" y="6310014"/>
            <a:ext cx="2140732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*OK, not really</a:t>
            </a:r>
          </a:p>
        </p:txBody>
      </p:sp>
      <p:pic>
        <p:nvPicPr>
          <p:cNvPr id="176" name="Shape 176" descr="http://us.123rf.com/400wm/400/400/izakowski/izakowski1204/izakowski120400088/13124311-cartoon-illustration-of-r-letter-for-ro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175" y="2743200"/>
            <a:ext cx="2114550" cy="2755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83" name="Shape 18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84" name="Shape 18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85" name="Shape 185" descr="rneg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598" y="1312862"/>
            <a:ext cx="2631380" cy="2078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 descr="rneg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1312862"/>
            <a:ext cx="2657474" cy="209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 descr="rplus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00400" y="1312862"/>
            <a:ext cx="2657474" cy="209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 descr="rplus0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4800" y="3903662"/>
            <a:ext cx="2657474" cy="209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 descr="rzer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200400" y="3903662"/>
            <a:ext cx="2657474" cy="209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 descr="rzero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6000" y="3903662"/>
            <a:ext cx="2657474" cy="209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155575" y="160338"/>
            <a:ext cx="857885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Pearson’s r and scatter plots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1037</Words>
  <Application>Microsoft Office PowerPoint</Application>
  <PresentationFormat>On-screen Show (4:3)</PresentationFormat>
  <Paragraphs>423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Gill Sans MT</vt:lpstr>
      <vt:lpstr>Noto Sans Symbols</vt:lpstr>
      <vt:lpstr>Cambria Math</vt:lpstr>
      <vt:lpstr>Arial</vt:lpstr>
      <vt:lpstr>Calibri</vt:lpstr>
      <vt:lpstr>Office Theme</vt:lpstr>
      <vt:lpstr>Correlation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</dc:title>
  <dc:creator>Gerald Shannon</dc:creator>
  <cp:lastModifiedBy>Jerry Shannon</cp:lastModifiedBy>
  <cp:revision>5</cp:revision>
  <dcterms:modified xsi:type="dcterms:W3CDTF">2017-11-08T18:25:56Z</dcterms:modified>
</cp:coreProperties>
</file>