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81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6" r:id="rId2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Arial" panose="020B0604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AB3C6-0285-4ED4-9AA9-33FC779A33A4}">
  <a:tblStyle styleId="{4BFAB3C6-0285-4ED4-9AA9-33FC779A33A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Floods, Disease, Cards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>
                <a:latin typeface="Gill Sans MT" panose="020B0502020104020203" pitchFamily="34" charset="0"/>
              </a:rPr>
              <a:pPr/>
              <a:t>11</a:t>
            </a:fld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27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come out to .020906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come out to .020906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of both? From your fields?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64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of both? From your fields?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29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of both? From your fields?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02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two of these are discrete distributions, while the normal distribution is continuous.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help us estimate probability of an event occurring, however.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Floods, Disease, Cards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Floods, Disease, Cards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Gill Sans MT" panose="020B0502020104020203" pitchFamily="34" charset="0"/>
          <a:ea typeface="Gill Sans MT" panose="020B0502020104020203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Gill Sans MT" panose="020B0502020104020203" pitchFamily="34" charset="0"/>
          <a:ea typeface="Gill Sans MT" panose="020B050202010402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hawaii.edu/~ramsey/Probability/PokerHand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resources.esri.com/help/9.3/arcgisdesktop/com/gp_toolref/process_simulations_sensitivity_analysis_and_error_analysis_modeling/Random_Poisson_Distribution.gif"/>
          <p:cNvPicPr preferRelativeResize="0"/>
          <p:nvPr/>
        </p:nvPicPr>
        <p:blipFill rotWithShape="1">
          <a:blip r:embed="rId3">
            <a:alphaModFix/>
          </a:blip>
          <a:srcRect l="12087" r="7116"/>
          <a:stretch/>
        </p:blipFill>
        <p:spPr>
          <a:xfrm>
            <a:off x="307975" y="284859"/>
            <a:ext cx="8679908" cy="62404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943100" y="685800"/>
            <a:ext cx="5486399" cy="19049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Counting possibilities; Probability distributions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Jerry Shannon</a:t>
            </a: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94" name="Shape 9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65" name="Shape 165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66" name="Shape 166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07975" y="1603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Binomial distribution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460373" y="1761891"/>
            <a:ext cx="3502025" cy="1524000"/>
            <a:chOff x="765175" y="1295400"/>
            <a:chExt cx="3502025" cy="1524000"/>
          </a:xfrm>
        </p:grpSpPr>
        <p:sp>
          <p:nvSpPr>
            <p:cNvPr id="169" name="Shape 169"/>
            <p:cNvSpPr/>
            <p:nvPr/>
          </p:nvSpPr>
          <p:spPr>
            <a:xfrm>
              <a:off x="765175" y="12954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942278" y="17526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2362200" y="1469504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2362200" y="20852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173" name="Shape 173"/>
            <p:cNvCxnSpPr>
              <a:stCxn id="170" idx="3"/>
            </p:cNvCxnSpPr>
            <p:nvPr/>
          </p:nvCxnSpPr>
          <p:spPr>
            <a:xfrm>
              <a:off x="2362200" y="2044987"/>
              <a:ext cx="17525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" name="Shape 174"/>
          <p:cNvSpPr txBox="1"/>
          <p:nvPr/>
        </p:nvSpPr>
        <p:spPr>
          <a:xfrm>
            <a:off x="4267224" y="1716300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X= # of “successes”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N= # of trials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 = probability of success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q = probability of failure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AutoShape 6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643" y="647504"/>
            <a:ext cx="7702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What’s the probability of getting one two pair hand in three separate deals?</a:t>
            </a:r>
            <a:endParaRPr lang="en-US" sz="32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4" name="Picture 2" descr="http://0.tqn.com/d/poker/1/0/b/twopai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 t="22198" r="8465" b="17853"/>
          <a:stretch/>
        </p:blipFill>
        <p:spPr bwMode="auto">
          <a:xfrm>
            <a:off x="4398430" y="4648200"/>
            <a:ext cx="461175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2774" y="1914293"/>
            <a:ext cx="4009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P(two pair in one hand) = .048</a:t>
            </a:r>
          </a:p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Q = 1-.048 = .952</a:t>
            </a:r>
          </a:p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X = 1</a:t>
            </a:r>
          </a:p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N = 3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81600" y="1914293"/>
            <a:ext cx="3502025" cy="1524000"/>
            <a:chOff x="536575" y="4495800"/>
            <a:chExt cx="3502025" cy="1524000"/>
          </a:xfrm>
        </p:grpSpPr>
        <p:sp>
          <p:nvSpPr>
            <p:cNvPr id="17" name="Rectangle 16"/>
            <p:cNvSpPr/>
            <p:nvPr/>
          </p:nvSpPr>
          <p:spPr>
            <a:xfrm>
              <a:off x="536575" y="4495800"/>
              <a:ext cx="3502025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3678" y="4953000"/>
              <a:ext cx="1419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Gill Sans MT" panose="020B0502020104020203" pitchFamily="34" charset="0"/>
                </a:rPr>
                <a:t>P(x) = </a:t>
              </a:r>
              <a:endParaRPr lang="en-US" sz="3200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3600" y="4669905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0"/>
                </a:rPr>
                <a:t>n</a:t>
              </a:r>
              <a:r>
                <a:rPr lang="en-US" sz="3200" dirty="0" smtClean="0">
                  <a:latin typeface="Gill Sans MT" panose="020B0502020104020203" pitchFamily="34" charset="0"/>
                </a:rPr>
                <a:t>! </a:t>
              </a:r>
              <a:r>
                <a:rPr lang="en-US" sz="3200" dirty="0" err="1" smtClean="0">
                  <a:latin typeface="Gill Sans MT" panose="020B0502020104020203" pitchFamily="34" charset="0"/>
                </a:rPr>
                <a:t>p</a:t>
              </a:r>
              <a:r>
                <a:rPr lang="en-US" sz="3200" baseline="30000" dirty="0" err="1" smtClean="0">
                  <a:latin typeface="Gill Sans MT" panose="020B0502020104020203" pitchFamily="34" charset="0"/>
                </a:rPr>
                <a:t>x</a:t>
              </a:r>
              <a:r>
                <a:rPr lang="en-US" sz="3200" baseline="30000" dirty="0" smtClean="0">
                  <a:latin typeface="Gill Sans MT" panose="020B0502020104020203" pitchFamily="34" charset="0"/>
                </a:rPr>
                <a:t> </a:t>
              </a:r>
              <a:r>
                <a:rPr lang="en-US" sz="3200" dirty="0" err="1" smtClean="0">
                  <a:latin typeface="Gill Sans MT" panose="020B0502020104020203" pitchFamily="34" charset="0"/>
                </a:rPr>
                <a:t>q</a:t>
              </a:r>
              <a:r>
                <a:rPr lang="en-US" sz="3200" baseline="30000" dirty="0" err="1" smtClean="0">
                  <a:latin typeface="Gill Sans MT" panose="020B0502020104020203" pitchFamily="34" charset="0"/>
                </a:rPr>
                <a:t>n</a:t>
              </a:r>
              <a:r>
                <a:rPr lang="en-US" sz="3200" baseline="30000" dirty="0" smtClean="0">
                  <a:latin typeface="Gill Sans MT" panose="020B0502020104020203" pitchFamily="34" charset="0"/>
                </a:rPr>
                <a:t>-x</a:t>
              </a:r>
              <a:endParaRPr lang="en-US" sz="3200" baseline="30000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5285611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0"/>
                </a:rPr>
                <a:t>x</a:t>
              </a:r>
              <a:r>
                <a:rPr lang="en-US" sz="3200" dirty="0" smtClean="0">
                  <a:latin typeface="Gill Sans MT" panose="020B0502020104020203" pitchFamily="34" charset="0"/>
                </a:rPr>
                <a:t>! (n-x)!</a:t>
              </a:r>
              <a:endParaRPr lang="en-US" sz="3200" dirty="0">
                <a:latin typeface="Gill Sans MT" panose="020B0502020104020203" pitchFamily="34" charset="0"/>
              </a:endParaRPr>
            </a:p>
          </p:txBody>
        </p:sp>
        <p:cxnSp>
          <p:nvCxnSpPr>
            <p:cNvPr id="21" name="Straight Connector 20"/>
            <p:cNvCxnSpPr>
              <a:stCxn id="18" idx="3"/>
            </p:cNvCxnSpPr>
            <p:nvPr/>
          </p:nvCxnSpPr>
          <p:spPr>
            <a:xfrm flipV="1">
              <a:off x="2133600" y="5245387"/>
              <a:ext cx="17526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12775" y="3733800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P(1) = 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9318" y="3505200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3! (.048)</a:t>
            </a:r>
            <a:r>
              <a:rPr lang="en-US" sz="2400" baseline="300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1</a:t>
            </a: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 (.952)</a:t>
            </a:r>
            <a:r>
              <a:rPr lang="en-US" sz="2400" baseline="300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2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905000" y="3995410"/>
            <a:ext cx="2057400" cy="1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59055" y="4011026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1! 2!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774" y="4652888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P(1) = 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0964" y="4595109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(6) (.048) (.906)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916646" y="5085319"/>
            <a:ext cx="2057400" cy="1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61835" y="5100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2</a:t>
            </a:r>
            <a:endParaRPr lang="en-US" sz="2400" baseline="300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643" y="5753100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P(1) =    </a:t>
            </a: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.131 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6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07" name="Shape 20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08" name="Shape 20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627643" y="647504"/>
            <a:ext cx="7702594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What’s the probability of getting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two or more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two pair hands in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five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separate deals?</a:t>
            </a:r>
          </a:p>
        </p:txBody>
      </p:sp>
      <p:pic>
        <p:nvPicPr>
          <p:cNvPr id="210" name="Shape 210" descr="http://0.tqn.com/d/poker/1/0/b/twopair.jpg"/>
          <p:cNvPicPr preferRelativeResize="0"/>
          <p:nvPr/>
        </p:nvPicPr>
        <p:blipFill rotWithShape="1">
          <a:blip r:embed="rId3">
            <a:alphaModFix/>
          </a:blip>
          <a:srcRect l="8426" t="22198" r="8464" b="17852"/>
          <a:stretch/>
        </p:blipFill>
        <p:spPr>
          <a:xfrm>
            <a:off x="4398430" y="4648200"/>
            <a:ext cx="4611755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612775" y="1914300"/>
            <a:ext cx="42789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P(two pair in one hand)=.048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X=2, 3, 4,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N=5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5181600" y="1914292"/>
            <a:ext cx="3502025" cy="1524000"/>
            <a:chOff x="536575" y="4495800"/>
            <a:chExt cx="3502025" cy="1524000"/>
          </a:xfrm>
        </p:grpSpPr>
        <p:sp>
          <p:nvSpPr>
            <p:cNvPr id="213" name="Shape 213"/>
            <p:cNvSpPr/>
            <p:nvPr/>
          </p:nvSpPr>
          <p:spPr>
            <a:xfrm>
              <a:off x="536575" y="44958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713677" y="49530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2133600" y="4669905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133600" y="52856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217" name="Shape 217"/>
            <p:cNvCxnSpPr>
              <a:stCxn id="214" idx="3"/>
            </p:cNvCxnSpPr>
            <p:nvPr/>
          </p:nvCxnSpPr>
          <p:spPr>
            <a:xfrm>
              <a:off x="2133600" y="5245387"/>
              <a:ext cx="175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8" name="Shape 218"/>
          <p:cNvSpPr txBox="1"/>
          <p:nvPr/>
        </p:nvSpPr>
        <p:spPr>
          <a:xfrm>
            <a:off x="762000" y="3294450"/>
            <a:ext cx="35634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P(2) = .0198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P(3) = .001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P(4) = .00003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P(5) = .0000003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P(&gt;=2)=.0208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26" name="Shape 226" descr="http://upload.wikimedia.org/wikipedia/commons/c/c4/2-Dice-Icon.svg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27650" y="155198"/>
            <a:ext cx="77025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You try it!!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What’s the probability of getting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one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hand with three of a kind in </a:t>
            </a:r>
            <a:r>
              <a:rPr lang="en-US" sz="32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five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separate deals?</a:t>
            </a:r>
          </a:p>
        </p:txBody>
      </p:sp>
      <p:grpSp>
        <p:nvGrpSpPr>
          <p:cNvPr id="228" name="Shape 228"/>
          <p:cNvGrpSpPr/>
          <p:nvPr/>
        </p:nvGrpSpPr>
        <p:grpSpPr>
          <a:xfrm>
            <a:off x="5181600" y="1914292"/>
            <a:ext cx="3501900" cy="1524000"/>
            <a:chOff x="536575" y="4495800"/>
            <a:chExt cx="3501900" cy="1524000"/>
          </a:xfrm>
        </p:grpSpPr>
        <p:sp>
          <p:nvSpPr>
            <p:cNvPr id="229" name="Shape 229"/>
            <p:cNvSpPr/>
            <p:nvPr/>
          </p:nvSpPr>
          <p:spPr>
            <a:xfrm>
              <a:off x="536575" y="4495800"/>
              <a:ext cx="3501900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713677" y="4953000"/>
              <a:ext cx="1419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2133600" y="4669905"/>
              <a:ext cx="1752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2133600" y="5285610"/>
              <a:ext cx="1752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233" name="Shape 233"/>
            <p:cNvCxnSpPr>
              <a:stCxn id="230" idx="3"/>
            </p:cNvCxnSpPr>
            <p:nvPr/>
          </p:nvCxnSpPr>
          <p:spPr>
            <a:xfrm>
              <a:off x="2133577" y="5245350"/>
              <a:ext cx="175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4" name="Shape 234"/>
          <p:cNvSpPr txBox="1"/>
          <p:nvPr/>
        </p:nvSpPr>
        <p:spPr>
          <a:xfrm>
            <a:off x="1247675" y="1593600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765174" y="2057950"/>
            <a:ext cx="3909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P(3 of a kind) =0.0475</a:t>
            </a: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195574" y="4169400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X= # of “successes”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N= # of trials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 = probability of success</a:t>
            </a:r>
          </a:p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q = probability of failure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339800" y="1829025"/>
            <a:ext cx="58959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65174" y="2970675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n! = 5! = 120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</a:t>
            </a:r>
            <a:r>
              <a:rPr lang="en-US" sz="3200" baseline="300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</a:t>
            </a:r>
            <a:r>
              <a:rPr lang="en-US" sz="32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</a:t>
            </a: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= 0.0475</a:t>
            </a:r>
            <a:r>
              <a:rPr lang="en-US" sz="30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1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0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q</a:t>
            </a:r>
            <a:r>
              <a:rPr lang="en-US" sz="3000" baseline="300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</a:t>
            </a:r>
            <a:r>
              <a:rPr lang="en-US" sz="30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-x</a:t>
            </a: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= (1-0.0475)</a:t>
            </a:r>
            <a:r>
              <a:rPr lang="en-US" sz="30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5-1</a:t>
            </a: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= .82311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(n-x)! = 24</a:t>
            </a:r>
          </a:p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P(1) = .196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259143" y="192955"/>
            <a:ext cx="77025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Deal five poker hands. How many three of a kind hands do you get?</a:t>
            </a:r>
          </a:p>
        </p:txBody>
      </p:sp>
      <p:pic>
        <p:nvPicPr>
          <p:cNvPr id="245" name="Shape 2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850" y="2525850"/>
            <a:ext cx="6524025" cy="413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626400" y="6093875"/>
            <a:ext cx="50259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u="sng" dirty="0">
                <a:solidFill>
                  <a:schemeClr val="hlink"/>
                </a:solidFill>
                <a:latin typeface="Gill Sans MT" panose="020B0502020104020203" pitchFamily="34" charset="0"/>
                <a:hlinkClick r:id="rId3"/>
              </a:rPr>
              <a:t>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3746810" y="3048000"/>
            <a:ext cx="4267198" cy="26669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3" name="Shape 25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4" name="Shape 25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5" name="Shape 25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65175" y="1496188"/>
            <a:ext cx="7235825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 is the probability of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x number of events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within a given period when these events occur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randomly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with an </a:t>
            </a:r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expected frequency of </a:t>
            </a:r>
            <a:r>
              <a:rPr lang="en-US" sz="2800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?</a:t>
            </a:r>
          </a:p>
        </p:txBody>
      </p:sp>
      <p:pic>
        <p:nvPicPr>
          <p:cNvPr id="258" name="Shape 258" descr="File:Roanoke tornad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3087" y="3380014"/>
            <a:ext cx="3048000" cy="200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 descr="511px-Simeon_Poiss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4267200"/>
            <a:ext cx="2024353" cy="23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2743200" y="4038600"/>
            <a:ext cx="152399" cy="761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091153" y="3810000"/>
            <a:ext cx="337845" cy="2666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091153" y="6271732"/>
            <a:ext cx="189212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Simeon D. Poisson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Shape 267"/>
          <p:cNvGraphicFramePr/>
          <p:nvPr/>
        </p:nvGraphicFramePr>
        <p:xfrm>
          <a:off x="533400" y="457200"/>
          <a:ext cx="8305800" cy="3135660"/>
        </p:xfrm>
        <a:graphic>
          <a:graphicData uri="http://schemas.openxmlformats.org/drawingml/2006/table">
            <a:tbl>
              <a:tblPr firstRow="1" bandRow="1">
                <a:noFill/>
                <a:tableStyleId>{4BFAB3C6-0285-4ED4-9AA9-33FC779A33A4}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/>
                        <a:t>Binomial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u="none" strike="noStrike" cap="none"/>
                        <a:t>Poissson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Probability expressed as a statistical constant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Probability is frequency of an event over time or space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Predicts # of successes per # of trials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Predicts # of events per unit of time or space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Focuses on probable outcomes of a discrete trial.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Focuses on rate of occurrence for a random event.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685800" y="4191000"/>
            <a:ext cx="80771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Mathematically, the Poisson distribution is derived from the binomial distribution.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It has 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large n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(e.g., number of days in a year) and 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small p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(e.g., infrequent floods)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 descr="http://www.boost.org/doc/libs/1_35_0/libs/math/doc/sf_and_dist/graphs/poiss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250" y="1446350"/>
            <a:ext cx="64842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206500" y="91300"/>
            <a:ext cx="8412300" cy="7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</a:rPr>
              <a:t>What happens as the mean (lambda) increases?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3716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85" name="Shape 285"/>
          <p:cNvSpPr/>
          <p:nvPr/>
        </p:nvSpPr>
        <p:spPr>
          <a:xfrm>
            <a:off x="765175" y="3725158"/>
            <a:ext cx="7699737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 </a:t>
            </a: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= rate of </a:t>
            </a:r>
            <a:r>
              <a:rPr lang="en-US" sz="36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occurence</a:t>
            </a: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per unit 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x = # of occurrences you are testing for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e = 2.71828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92" name="Shape 2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93" name="Shape 2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3350" y="4111450"/>
            <a:ext cx="2971800" cy="146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96" name="Shape 296"/>
          <p:cNvSpPr txBox="1"/>
          <p:nvPr/>
        </p:nvSpPr>
        <p:spPr>
          <a:xfrm>
            <a:off x="794893" y="1173025"/>
            <a:ext cx="6962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Used in point pattern analysis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104900" y="1696243"/>
            <a:ext cx="6324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Given that Georgia has an average of 21 tornadoes per year, what is the probability of a given year having exactly 15 tornadoes?</a:t>
            </a:r>
          </a:p>
        </p:txBody>
      </p:sp>
      <p:pic>
        <p:nvPicPr>
          <p:cNvPr id="298" name="Shape 298" descr="http://www.911stormshelters.com/_Media/torsga_all-2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75" y="3810000"/>
            <a:ext cx="2550454" cy="2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2683111" y="6400800"/>
            <a:ext cx="158408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D8D8D8"/>
                </a:solidFill>
                <a:latin typeface="Gill Sans MT" panose="020B0502020104020203" pitchFamily="34" charset="0"/>
                <a:sym typeface="Arial"/>
              </a:rPr>
              <a:t>911stormshelters.com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152400"/>
            <a:ext cx="7998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Much of statistics is a probability game</a:t>
            </a:r>
          </a:p>
        </p:txBody>
      </p:sp>
      <p:pic>
        <p:nvPicPr>
          <p:cNvPr id="1030" name="Picture 6" descr="Image result for so you're saying there's a chanc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53" y="1408078"/>
            <a:ext cx="7087327" cy="438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06" name="Shape 30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07" name="Shape 30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725" y="50292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10" name="Shape 310"/>
          <p:cNvSpPr txBox="1"/>
          <p:nvPr/>
        </p:nvSpPr>
        <p:spPr>
          <a:xfrm>
            <a:off x="794892" y="1173025"/>
            <a:ext cx="71163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Used in point pattern analysis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104900" y="1696243"/>
            <a:ext cx="6324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Given that Georgia has an average of 21 tornadoes per year, what is the probability of a given year having exactly 15 tornadoes?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12775" y="4114800"/>
            <a:ext cx="136607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P(15) = 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841535" y="3853189"/>
            <a:ext cx="2425663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(2.718)</a:t>
            </a:r>
            <a:r>
              <a:rPr lang="en-US" sz="28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-21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(21)</a:t>
            </a:r>
            <a:r>
              <a:rPr lang="en-US" sz="2800" baseline="30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15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1978855" y="4419600"/>
            <a:ext cx="2059745" cy="0"/>
          </a:xfrm>
          <a:prstGeom prst="straightConnector1">
            <a:avLst/>
          </a:prstGeom>
          <a:noFill/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Shape 315"/>
          <p:cNvSpPr txBox="1"/>
          <p:nvPr/>
        </p:nvSpPr>
        <p:spPr>
          <a:xfrm>
            <a:off x="2743200" y="4419600"/>
            <a:ext cx="838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15!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5105400"/>
            <a:ext cx="20024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P(15) =  .04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794912" y="1173024"/>
            <a:ext cx="7206087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Can also be used to determine if a geographical process is random</a:t>
            </a: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02" y="2327875"/>
            <a:ext cx="4158828" cy="346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 descr="http://www.96five.com/wp-content/uploads/2012/12/Cooling-down-on-a-hot-day-500x374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276600"/>
            <a:ext cx="4303131" cy="321874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8111734" y="6467466"/>
            <a:ext cx="8563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D8D8D8"/>
                </a:solidFill>
                <a:latin typeface="Gill Sans MT" panose="020B0502020104020203" pitchFamily="34" charset="0"/>
                <a:sym typeface="Arial"/>
              </a:rPr>
              <a:t>96five.com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6" name="Shape 3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7" name="Shape 3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Concept check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49704" y="1295400"/>
            <a:ext cx="5065294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The town of </a:t>
            </a:r>
            <a:r>
              <a:rPr lang="en-US" sz="2800" dirty="0" err="1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Chewandswallow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receives random spaghetti storms one day out of every week on average.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 neighborhood group is planning an Italian picnic. What is the chance it will receive two storms in the week prior to this event, so they won’t have to cook?</a:t>
            </a:r>
          </a:p>
        </p:txBody>
      </p:sp>
      <p:pic>
        <p:nvPicPr>
          <p:cNvPr id="340" name="Shape 340" descr="File:Cloudy with a Chance of Meatballs (book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465137"/>
            <a:ext cx="3057525" cy="270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8837" y="50292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6" name="Shape 3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7" name="Shape 3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Concept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Shape 339"/>
              <p:cNvSpPr txBox="1"/>
              <p:nvPr/>
            </p:nvSpPr>
            <p:spPr>
              <a:xfrm>
                <a:off x="649704" y="1295400"/>
                <a:ext cx="5065294" cy="4832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l-GR" sz="2800" dirty="0">
                    <a:solidFill>
                      <a:srgbClr val="FFFF66"/>
                    </a:solidFill>
                    <a:latin typeface="Cambria Math" panose="02040503050406030204" pitchFamily="18" charset="0"/>
                  </a:rPr>
                  <a:t>λ</a:t>
                </a:r>
                <a:r>
                  <a:rPr lang="en-US" sz="2800" b="0" dirty="0" smtClean="0">
                    <a:solidFill>
                      <a:srgbClr val="FFFF66"/>
                    </a:solidFill>
                    <a:latin typeface="Gill Sans MT" panose="020B0502020104020203" pitchFamily="34" charset="0"/>
                    <a:sym typeface="Arial"/>
                  </a:rPr>
                  <a:t> = 1 (average storms/week) 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</a:rPr>
                  <a:t>X = 2 (# of storms we’re testing </a:t>
                </a:r>
                <a:b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</a:rPr>
                </a:br>
                <a: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</a:rPr>
                  <a:t>	for)</a:t>
                </a:r>
                <a:endParaRPr lang="en-US" sz="2800" b="0" dirty="0" smtClean="0">
                  <a:solidFill>
                    <a:srgbClr val="FFFF66"/>
                  </a:solidFill>
                  <a:latin typeface="Gill Sans MT" panose="020B0502020104020203" pitchFamily="34" charset="0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endParaRPr lang="en-US" sz="2800" i="1" dirty="0">
                  <a:solidFill>
                    <a:srgbClr val="FFFF66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𝑡𝑤𝑜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𝑠𝑡𝑜𝑟𝑚𝑠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FF66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FFFF66"/>
                  </a:solidFill>
                  <a:latin typeface="Gill Sans MT" panose="020B0502020104020203" pitchFamily="34" charset="0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endParaRPr lang="en-US" sz="2800" dirty="0">
                  <a:solidFill>
                    <a:srgbClr val="FFFF66"/>
                  </a:solidFill>
                  <a:latin typeface="Gill Sans MT" panose="020B0502020104020203" pitchFamily="34" charset="0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  <a:sym typeface="Arial"/>
                  </a:rPr>
                  <a:t>			</a:t>
                </a:r>
                <a:r>
                  <a:rPr lang="en-US" sz="2800" dirty="0" smtClean="0">
                    <a:solidFill>
                      <a:srgbClr val="FFFF66"/>
                    </a:solidFill>
                    <a:latin typeface="Matlab"/>
                    <a:sym typeface="Arial"/>
                  </a:rPr>
                  <a:t>   </a:t>
                </a:r>
                <a:r>
                  <a:rPr lang="en-US" sz="2800" dirty="0" smtClean="0">
                    <a:solidFill>
                      <a:srgbClr val="FFFF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Arial"/>
                  </a:rPr>
                  <a:t>= 0.184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endParaRPr lang="en-US" sz="2800" dirty="0">
                  <a:solidFill>
                    <a:srgbClr val="FFFF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  <a:sym typeface="Arial"/>
                  </a:rPr>
                  <a:t>There’s an 18.4% chance of two storms or more</a:t>
                </a:r>
              </a:p>
            </p:txBody>
          </p:sp>
        </mc:Choice>
        <mc:Fallback xmlns="">
          <p:sp>
            <p:nvSpPr>
              <p:cNvPr id="339" name="Shape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04" y="1295400"/>
                <a:ext cx="5065294" cy="4832092"/>
              </a:xfrm>
              <a:prstGeom prst="rect">
                <a:avLst/>
              </a:prstGeom>
              <a:blipFill>
                <a:blip r:embed="rId3"/>
                <a:stretch>
                  <a:fillRect l="-2530" t="-1515" r="-964" b="-25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0" name="Shape 340" descr="File:Cloudy with a Chance of Meatballs (book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465137"/>
            <a:ext cx="3057525" cy="270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38837" y="5029200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21833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228600" y="111194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Normal distribution</a:t>
            </a:r>
          </a:p>
        </p:txBody>
      </p:sp>
      <p:pic>
        <p:nvPicPr>
          <p:cNvPr id="348" name="Shape 348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4113860"/>
            <a:ext cx="5072618" cy="254411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825190" y="701456"/>
            <a:ext cx="7280297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 </a:t>
            </a:r>
            <a:r>
              <a:rPr lang="en-US" sz="2800" b="1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continuous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 graph that is symmetric around the mean.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Similar to a binomial distribution with an infinite number of 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It is NOT used to calculate discrete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152400"/>
            <a:ext cx="7998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Knowing what’s likely can be useful</a:t>
            </a:r>
            <a:endParaRPr lang="en-US" sz="3600" dirty="0" smtClean="0">
              <a:solidFill>
                <a:srgbClr val="FFFF66"/>
              </a:solidFill>
              <a:latin typeface="Gill Sans MT" panose="020B0502020104020203" pitchFamily="34" charset="0"/>
              <a:sym typeface="Arial"/>
            </a:endParaRPr>
          </a:p>
        </p:txBody>
      </p:sp>
      <p:pic>
        <p:nvPicPr>
          <p:cNvPr id="2050" name="Picture 2" descr="Image result for irma cone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74" y="1058790"/>
            <a:ext cx="6787205" cy="55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152400"/>
            <a:ext cx="7998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vs. continuous outcomes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5921" y="962725"/>
            <a:ext cx="88392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Is there a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finite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outcomes (discrete)?</a:t>
            </a:r>
          </a:p>
        </p:txBody>
      </p:sp>
      <p:pic>
        <p:nvPicPr>
          <p:cNvPr id="102" name="Shape 102" descr="http://stigmatascript.files.wordpress.com/2011/05/di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602" y="1506415"/>
            <a:ext cx="2640600" cy="21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86575" y="3619014"/>
            <a:ext cx="89154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Or a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potentially infinite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outcomes (continuous)? </a:t>
            </a:r>
          </a:p>
        </p:txBody>
      </p:sp>
      <p:pic>
        <p:nvPicPr>
          <p:cNvPr id="104" name="Shape 104" descr="http://www.acurite.com/media/catalog/product/cache/1/thumbnail/600x600/9df78eab33525d08d6e5fb8d27136e95/0/0/00850w3-alt-300dpi-hi-res.jpg"/>
          <p:cNvPicPr preferRelativeResize="0"/>
          <p:nvPr/>
        </p:nvPicPr>
        <p:blipFill rotWithShape="1">
          <a:blip r:embed="rId4">
            <a:alphaModFix/>
          </a:blip>
          <a:srcRect t="12103"/>
          <a:stretch/>
        </p:blipFill>
        <p:spPr>
          <a:xfrm>
            <a:off x="6019800" y="4237462"/>
            <a:ext cx="2825100" cy="2483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34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76200" y="152400"/>
            <a:ext cx="71361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or continuous?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62000" y="973350"/>
            <a:ext cx="77634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cars parked in a single lot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Times between transit bus arrivals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Area covered by a particular soil type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90 degree days each July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Family sizes of geography professors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Mass of rocks found at a field site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Number of lightning strikes per minute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Ages of graduate students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76200" y="152400"/>
            <a:ext cx="8915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vs. continuous probabilities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61700" y="912934"/>
            <a:ext cx="8982300" cy="202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Discrete probabilities: calculate odds of </a:t>
            </a:r>
            <a:r>
              <a:rPr lang="en-US" sz="2800" b="1" i="1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specific outcomes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			</a:t>
            </a:r>
            <a:r>
              <a:rPr lang="en-US" sz="2800" dirty="0" smtClean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e.g., 7 buses in the next hour)</a:t>
            </a:r>
          </a:p>
        </p:txBody>
      </p:sp>
      <p:sp>
        <p:nvSpPr>
          <p:cNvPr id="119" name="Shape 119"/>
          <p:cNvSpPr/>
          <p:nvPr/>
        </p:nvSpPr>
        <p:spPr>
          <a:xfrm>
            <a:off x="178774" y="3640100"/>
            <a:ext cx="10144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Continuous probabilities: calculate odds of </a:t>
            </a:r>
            <a:r>
              <a:rPr lang="en-US" sz="2800" b="1" i="1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outcome ranges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(e.g., between 3 and 4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inches of rain this month)</a:t>
            </a:r>
          </a:p>
        </p:txBody>
      </p:sp>
      <p:pic>
        <p:nvPicPr>
          <p:cNvPr id="120" name="Shape 120" descr="http://www.conceptdraw.com/samples/resource/images/solutions/BUSINESS-DIAGRAMS-Bar-Charts-and-Histograms-Average-Monthly-Rainfal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4146580"/>
            <a:ext cx="3526780" cy="261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http://masamiki.com/project/dice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485942"/>
            <a:ext cx="2406446" cy="215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28" name="Shape 12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29" name="Shape 12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Distributions</a:t>
            </a:r>
          </a:p>
        </p:txBody>
      </p:sp>
      <p:pic>
        <p:nvPicPr>
          <p:cNvPr id="131" name="Shape 131" descr="http://www.stat.yale.edu/Courses/1997-98/101/binpdf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295400"/>
            <a:ext cx="3380700" cy="23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457201" y="3668100"/>
            <a:ext cx="4338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Binomial distribution</a:t>
            </a:r>
          </a:p>
        </p:txBody>
      </p:sp>
      <p:pic>
        <p:nvPicPr>
          <p:cNvPr id="133" name="Shape 133" descr="http://www.boost.org/doc/libs/1_35_0/libs/math/doc/sf_and_dist/graphs/poiss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2557" y="1232675"/>
            <a:ext cx="3447883" cy="279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410498" y="4028400"/>
            <a:ext cx="3733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Poisson distribution</a:t>
            </a:r>
          </a:p>
        </p:txBody>
      </p:sp>
      <p:pic>
        <p:nvPicPr>
          <p:cNvPr id="135" name="Shape 135" descr="http://tabmathletics.com/wp-content/uploads/2012/04/Normal-distributi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375" y="4289851"/>
            <a:ext cx="4463016" cy="22383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923392" y="6021435"/>
            <a:ext cx="309251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Normal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43" name="Shape 14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44" name="Shape 14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60375" y="4651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Binomial distribution:</a:t>
            </a:r>
            <a:b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</a:b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Probability </a:t>
            </a:r>
            <a:r>
              <a:rPr lang="en-US" sz="3959" dirty="0">
                <a:solidFill>
                  <a:srgbClr val="FFFF66"/>
                </a:solidFill>
              </a:rPr>
              <a:t>of</a:t>
            </a: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 1 o</a:t>
            </a:r>
            <a:r>
              <a:rPr lang="en-US" sz="3959" dirty="0">
                <a:solidFill>
                  <a:srgbClr val="FFFF66"/>
                </a:solidFill>
              </a:rPr>
              <a:t>ut of</a:t>
            </a:r>
            <a:r>
              <a:rPr lang="en-US" sz="3959" b="0" i="0" u="none" strike="noStrike" cap="none" dirty="0">
                <a:solidFill>
                  <a:srgbClr val="FFFF66"/>
                </a:solidFill>
                <a:ea typeface="Arial"/>
                <a:sym typeface="Arial"/>
              </a:rPr>
              <a:t> 2 outcomes</a:t>
            </a:r>
          </a:p>
        </p:txBody>
      </p:sp>
      <p:pic>
        <p:nvPicPr>
          <p:cNvPr id="146" name="Shape 146" descr="http://www.stat.yale.edu/Courses/1997-98/101/binpdf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6423" y="3886200"/>
            <a:ext cx="4022001" cy="282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942278" y="1752600"/>
            <a:ext cx="7702594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What’s the probability of a certain outcome happening </a:t>
            </a:r>
            <a:r>
              <a:rPr lang="en-US" sz="32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x times 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over </a:t>
            </a:r>
            <a:r>
              <a:rPr lang="en-US" sz="3200" dirty="0">
                <a:solidFill>
                  <a:srgbClr val="FF0000"/>
                </a:solidFill>
                <a:latin typeface="Gill Sans MT" panose="020B0502020104020203" pitchFamily="34" charset="0"/>
                <a:sym typeface="Arial"/>
              </a:rPr>
              <a:t>n trials</a:t>
            </a: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?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3505200" y="5105400"/>
            <a:ext cx="2057400" cy="609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3505200" y="5181600"/>
            <a:ext cx="1904999" cy="86236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0" name="Shape 150"/>
          <p:cNvCxnSpPr/>
          <p:nvPr/>
        </p:nvCxnSpPr>
        <p:spPr>
          <a:xfrm rot="10800000" flipH="1">
            <a:off x="3533078" y="4800599"/>
            <a:ext cx="2410521" cy="26205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>
            <a:off x="802345" y="4800600"/>
            <a:ext cx="2962861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Each probability is </a:t>
            </a:r>
            <a:b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</a:br>
            <a:r>
              <a:rPr lang="en-US" sz="2400" dirty="0">
                <a:solidFill>
                  <a:srgbClr val="FFFF66"/>
                </a:solidFill>
                <a:latin typeface="Gill Sans MT" panose="020B0502020104020203" pitchFamily="34" charset="0"/>
                <a:sym typeface="Arial"/>
              </a:rPr>
              <a:t>determined separately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4400" b="0" i="0" u="none" strike="noStrike" cap="none" dirty="0">
              <a:solidFill>
                <a:schemeClr val="dk1"/>
              </a:solidFill>
              <a:ea typeface="Arial"/>
              <a:sym typeface="Arial"/>
            </a:endParaRPr>
          </a:p>
        </p:txBody>
      </p:sp>
      <p:pic>
        <p:nvPicPr>
          <p:cNvPr id="158" name="Shape 158" descr="http://cpntools.org/_media/documentation/binomia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85800"/>
            <a:ext cx="7111998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918</Words>
  <Application>Microsoft Office PowerPoint</Application>
  <PresentationFormat>On-screen Show (4:3)</PresentationFormat>
  <Paragraphs>170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Noto Sans Symbols</vt:lpstr>
      <vt:lpstr>Cambria Math</vt:lpstr>
      <vt:lpstr>Matlab</vt:lpstr>
      <vt:lpstr>Gill Sans MT</vt:lpstr>
      <vt:lpstr>Calibri</vt:lpstr>
      <vt:lpstr>Arial</vt:lpstr>
      <vt:lpstr>Office Theme</vt:lpstr>
      <vt:lpstr>Counting possibilities; 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Distributions</vt:lpstr>
      <vt:lpstr>Binomial distribution: Probability of 1 out of 2 outcomes</vt:lpstr>
      <vt:lpstr>PowerPoint Presentation</vt:lpstr>
      <vt:lpstr>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possibilities; Probability distributions</dc:title>
  <dc:creator>Gerald Shannon</dc:creator>
  <cp:lastModifiedBy>Jerry Shannon</cp:lastModifiedBy>
  <cp:revision>8</cp:revision>
  <dcterms:modified xsi:type="dcterms:W3CDTF">2018-09-22T13:25:08Z</dcterms:modified>
</cp:coreProperties>
</file>