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8"/>
  </p:notesMasterIdLst>
  <p:sldIdLst>
    <p:sldId id="256" r:id="rId3"/>
    <p:sldId id="270" r:id="rId4"/>
    <p:sldId id="271" r:id="rId5"/>
    <p:sldId id="272" r:id="rId6"/>
    <p:sldId id="258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Shape 5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0595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Shape 5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0557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Shape 5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863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571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0531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7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6209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021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6530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7195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Shape 5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3941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426875" y="20257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Quadrats and kernel density analysis</a:t>
            </a:r>
            <a:endParaRPr lang="en" dirty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Picture 2" descr="http://up206a.yohman.com/wp-content/uploads/2012/12/DAYViolenceS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503" y="870499"/>
            <a:ext cx="3866115" cy="363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hape 130"/>
          <p:cNvSpPr txBox="1">
            <a:spLocks/>
          </p:cNvSpPr>
          <p:nvPr/>
        </p:nvSpPr>
        <p:spPr>
          <a:xfrm>
            <a:off x="171260" y="4499261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Geog4/6300-Shannon</a:t>
            </a:r>
            <a:endParaRPr lang="en" dirty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1257300" y="114300"/>
            <a:ext cx="4406625" cy="4846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Edge effects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1657350" y="568431"/>
            <a:ext cx="3877360" cy="438581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Edges divide or leave out 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3486150" y="1543050"/>
            <a:ext cx="3143250" cy="2857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3829050" y="18288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4343400" y="18288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4857750" y="18288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5372100" y="18288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3829050" y="24003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4343400" y="24003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4857750" y="24003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5372100" y="24003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829050" y="29718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343400" y="29718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857750" y="29718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372100" y="29718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8" name="Shape 268"/>
          <p:cNvSpPr/>
          <p:nvPr/>
        </p:nvSpPr>
        <p:spPr>
          <a:xfrm rot="10800000" flipH="1">
            <a:off x="4171950" y="2800438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9" name="Shape 269"/>
          <p:cNvSpPr/>
          <p:nvPr/>
        </p:nvSpPr>
        <p:spPr>
          <a:xfrm rot="10800000" flipH="1">
            <a:off x="4480561" y="28004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0" name="Shape 270"/>
          <p:cNvSpPr/>
          <p:nvPr/>
        </p:nvSpPr>
        <p:spPr>
          <a:xfrm rot="10800000" flipH="1">
            <a:off x="4229100" y="32233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1" name="Shape 271"/>
          <p:cNvSpPr/>
          <p:nvPr/>
        </p:nvSpPr>
        <p:spPr>
          <a:xfrm rot="10800000" flipH="1">
            <a:off x="4537711" y="31090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2" name="Shape 272"/>
          <p:cNvSpPr/>
          <p:nvPr/>
        </p:nvSpPr>
        <p:spPr>
          <a:xfrm rot="10800000" flipH="1">
            <a:off x="4423411" y="28804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3" name="Shape 273"/>
          <p:cNvSpPr/>
          <p:nvPr/>
        </p:nvSpPr>
        <p:spPr>
          <a:xfrm rot="10800000" flipH="1">
            <a:off x="4229100" y="305190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4" name="Shape 274"/>
          <p:cNvSpPr/>
          <p:nvPr/>
        </p:nvSpPr>
        <p:spPr>
          <a:xfrm rot="10800000" flipH="1">
            <a:off x="4229100" y="28804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5" name="Shape 275"/>
          <p:cNvSpPr/>
          <p:nvPr/>
        </p:nvSpPr>
        <p:spPr>
          <a:xfrm rot="10800000" flipH="1">
            <a:off x="4423411" y="305190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6" name="Shape 276"/>
          <p:cNvSpPr/>
          <p:nvPr/>
        </p:nvSpPr>
        <p:spPr>
          <a:xfrm rot="10800000" flipH="1">
            <a:off x="4994911" y="2914738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7" name="Shape 277"/>
          <p:cNvSpPr/>
          <p:nvPr/>
        </p:nvSpPr>
        <p:spPr>
          <a:xfrm rot="10800000" flipH="1">
            <a:off x="4286250" y="305190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8" name="Shape 278"/>
          <p:cNvSpPr/>
          <p:nvPr/>
        </p:nvSpPr>
        <p:spPr>
          <a:xfrm rot="10800000" flipH="1">
            <a:off x="5680710" y="305190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9" name="Shape 279"/>
          <p:cNvSpPr/>
          <p:nvPr/>
        </p:nvSpPr>
        <p:spPr>
          <a:xfrm rot="10800000" flipH="1">
            <a:off x="4114800" y="21146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0" name="Shape 280"/>
          <p:cNvSpPr/>
          <p:nvPr/>
        </p:nvSpPr>
        <p:spPr>
          <a:xfrm rot="10800000" flipH="1">
            <a:off x="5052061" y="31090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1" name="Shape 281"/>
          <p:cNvSpPr/>
          <p:nvPr/>
        </p:nvSpPr>
        <p:spPr>
          <a:xfrm rot="10800000" flipH="1">
            <a:off x="5566410" y="285758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2" name="Shape 282"/>
          <p:cNvSpPr/>
          <p:nvPr/>
        </p:nvSpPr>
        <p:spPr>
          <a:xfrm rot="10800000" flipH="1">
            <a:off x="4709161" y="217178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3" name="Shape 283"/>
          <p:cNvSpPr/>
          <p:nvPr/>
        </p:nvSpPr>
        <p:spPr>
          <a:xfrm rot="10800000" flipH="1">
            <a:off x="5166360" y="25718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4" name="Shape 284"/>
          <p:cNvSpPr/>
          <p:nvPr/>
        </p:nvSpPr>
        <p:spPr>
          <a:xfrm rot="10800000" flipH="1">
            <a:off x="4229100" y="262898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5" name="Shape 285"/>
          <p:cNvSpPr/>
          <p:nvPr/>
        </p:nvSpPr>
        <p:spPr>
          <a:xfrm rot="10800000" flipH="1">
            <a:off x="5109211" y="21146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6" name="Shape 286"/>
          <p:cNvSpPr/>
          <p:nvPr/>
        </p:nvSpPr>
        <p:spPr>
          <a:xfrm rot="10800000" flipH="1">
            <a:off x="5509260" y="25718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7" name="Shape 287"/>
          <p:cNvSpPr/>
          <p:nvPr/>
        </p:nvSpPr>
        <p:spPr>
          <a:xfrm rot="10800000" flipH="1">
            <a:off x="5623560" y="21146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8" name="Shape 288"/>
          <p:cNvSpPr/>
          <p:nvPr/>
        </p:nvSpPr>
        <p:spPr>
          <a:xfrm rot="10800000" flipH="1">
            <a:off x="4480561" y="21146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9" name="Shape 289"/>
          <p:cNvSpPr/>
          <p:nvPr/>
        </p:nvSpPr>
        <p:spPr>
          <a:xfrm rot="10800000" flipH="1">
            <a:off x="5280660" y="339480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0" name="Shape 290"/>
          <p:cNvSpPr/>
          <p:nvPr/>
        </p:nvSpPr>
        <p:spPr>
          <a:xfrm rot="10800000" flipH="1">
            <a:off x="5966460" y="2914738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1" name="Shape 291"/>
          <p:cNvSpPr/>
          <p:nvPr/>
        </p:nvSpPr>
        <p:spPr>
          <a:xfrm rot="10800000" flipH="1">
            <a:off x="4286250" y="37948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2" name="Shape 292"/>
          <p:cNvSpPr/>
          <p:nvPr/>
        </p:nvSpPr>
        <p:spPr>
          <a:xfrm rot="10800000" flipH="1">
            <a:off x="6023610" y="23432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3" name="Shape 293"/>
          <p:cNvSpPr/>
          <p:nvPr/>
        </p:nvSpPr>
        <p:spPr>
          <a:xfrm rot="10800000" flipH="1">
            <a:off x="5852160" y="37948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4" name="Shape 294"/>
          <p:cNvSpPr/>
          <p:nvPr/>
        </p:nvSpPr>
        <p:spPr>
          <a:xfrm rot="10800000" flipH="1">
            <a:off x="5795010" y="228608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5" name="Shape 295"/>
          <p:cNvSpPr/>
          <p:nvPr/>
        </p:nvSpPr>
        <p:spPr>
          <a:xfrm rot="10800000" flipH="1">
            <a:off x="6023610" y="21146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6" name="Shape 296"/>
          <p:cNvSpPr/>
          <p:nvPr/>
        </p:nvSpPr>
        <p:spPr>
          <a:xfrm rot="10800000" flipH="1">
            <a:off x="5943600" y="21946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7" name="Shape 297"/>
          <p:cNvSpPr/>
          <p:nvPr/>
        </p:nvSpPr>
        <p:spPr>
          <a:xfrm rot="10800000" flipH="1">
            <a:off x="4286250" y="2914738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8" name="Shape 298"/>
          <p:cNvSpPr/>
          <p:nvPr/>
        </p:nvSpPr>
        <p:spPr>
          <a:xfrm rot="10800000" flipH="1">
            <a:off x="5909310" y="25375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9" name="Shape 299"/>
          <p:cNvSpPr/>
          <p:nvPr/>
        </p:nvSpPr>
        <p:spPr>
          <a:xfrm rot="10800000" flipH="1">
            <a:off x="5715000" y="213750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0" name="Shape 300"/>
          <p:cNvSpPr/>
          <p:nvPr/>
        </p:nvSpPr>
        <p:spPr>
          <a:xfrm rot="10800000" flipH="1">
            <a:off x="5943600" y="27661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1" name="Shape 301"/>
          <p:cNvSpPr/>
          <p:nvPr/>
        </p:nvSpPr>
        <p:spPr>
          <a:xfrm rot="10800000" flipH="1">
            <a:off x="6057900" y="248040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2" name="Shape 302"/>
          <p:cNvSpPr/>
          <p:nvPr/>
        </p:nvSpPr>
        <p:spPr>
          <a:xfrm rot="10800000" flipH="1">
            <a:off x="5715000" y="24575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3" name="Shape 303"/>
          <p:cNvSpPr/>
          <p:nvPr/>
        </p:nvSpPr>
        <p:spPr>
          <a:xfrm rot="10800000" flipH="1">
            <a:off x="4937761" y="248040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4" name="Shape 304"/>
          <p:cNvSpPr/>
          <p:nvPr/>
        </p:nvSpPr>
        <p:spPr>
          <a:xfrm rot="10800000" flipH="1">
            <a:off x="6057900" y="23089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56910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/>
        </p:nvSpPr>
        <p:spPr>
          <a:xfrm>
            <a:off x="1257300" y="114300"/>
            <a:ext cx="4483350" cy="4846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Edge effects</a:t>
            </a:r>
          </a:p>
        </p:txBody>
      </p:sp>
      <p:sp>
        <p:nvSpPr>
          <p:cNvPr id="379" name="Shape 379"/>
          <p:cNvSpPr/>
          <p:nvPr/>
        </p:nvSpPr>
        <p:spPr>
          <a:xfrm>
            <a:off x="3524550" y="1664175"/>
            <a:ext cx="3143250" cy="2857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3867450" y="1949925"/>
            <a:ext cx="514350" cy="571500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4381800" y="1949925"/>
            <a:ext cx="514350" cy="571500"/>
          </a:xfrm>
          <a:prstGeom prst="rect">
            <a:avLst/>
          </a:prstGeom>
          <a:solidFill>
            <a:srgbClr val="938953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4896150" y="1949925"/>
            <a:ext cx="514350" cy="571500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5410500" y="1949925"/>
            <a:ext cx="514350" cy="571500"/>
          </a:xfrm>
          <a:prstGeom prst="rect">
            <a:avLst/>
          </a:prstGeom>
          <a:solidFill>
            <a:srgbClr val="494429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3867450" y="2521425"/>
            <a:ext cx="514350" cy="571500"/>
          </a:xfrm>
          <a:prstGeom prst="rect">
            <a:avLst/>
          </a:prstGeom>
          <a:solidFill>
            <a:srgbClr val="494429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4381800" y="2521425"/>
            <a:ext cx="514350" cy="571500"/>
          </a:xfrm>
          <a:prstGeom prst="rect">
            <a:avLst/>
          </a:prstGeom>
          <a:solidFill>
            <a:srgbClr val="938953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4896150" y="2521425"/>
            <a:ext cx="514350" cy="571500"/>
          </a:xfrm>
          <a:prstGeom prst="rect">
            <a:avLst/>
          </a:prstGeom>
          <a:solidFill>
            <a:srgbClr val="494429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5410500" y="2521425"/>
            <a:ext cx="514350" cy="571500"/>
          </a:xfrm>
          <a:prstGeom prst="rect">
            <a:avLst/>
          </a:prstGeom>
          <a:solidFill>
            <a:srgbClr val="494429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3867450" y="3092925"/>
            <a:ext cx="514350" cy="571500"/>
          </a:xfrm>
          <a:prstGeom prst="rect">
            <a:avLst/>
          </a:prstGeom>
          <a:solidFill>
            <a:srgbClr val="494429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4381800" y="3092925"/>
            <a:ext cx="514350" cy="571500"/>
          </a:xfrm>
          <a:prstGeom prst="rect">
            <a:avLst/>
          </a:prstGeom>
          <a:solidFill>
            <a:srgbClr val="938953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4896150" y="3092925"/>
            <a:ext cx="514350" cy="571500"/>
          </a:xfrm>
          <a:prstGeom prst="rect">
            <a:avLst/>
          </a:prstGeom>
          <a:solidFill>
            <a:srgbClr val="938953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5410500" y="3092925"/>
            <a:ext cx="514350" cy="571500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2" name="Shape 392"/>
          <p:cNvSpPr/>
          <p:nvPr/>
        </p:nvSpPr>
        <p:spPr>
          <a:xfrm rot="10800000" flipH="1">
            <a:off x="4210350" y="2921563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3" name="Shape 393"/>
          <p:cNvSpPr/>
          <p:nvPr/>
        </p:nvSpPr>
        <p:spPr>
          <a:xfrm rot="10800000" flipH="1">
            <a:off x="4518961" y="29215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4" name="Shape 394"/>
          <p:cNvSpPr/>
          <p:nvPr/>
        </p:nvSpPr>
        <p:spPr>
          <a:xfrm rot="10800000" flipH="1">
            <a:off x="4267500" y="33444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5" name="Shape 395"/>
          <p:cNvSpPr/>
          <p:nvPr/>
        </p:nvSpPr>
        <p:spPr>
          <a:xfrm rot="10800000" flipH="1">
            <a:off x="4576111" y="32301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6" name="Shape 396"/>
          <p:cNvSpPr/>
          <p:nvPr/>
        </p:nvSpPr>
        <p:spPr>
          <a:xfrm rot="10800000" flipH="1">
            <a:off x="4461811" y="30015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7" name="Shape 397"/>
          <p:cNvSpPr/>
          <p:nvPr/>
        </p:nvSpPr>
        <p:spPr>
          <a:xfrm rot="10800000" flipH="1">
            <a:off x="4267500" y="317302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8" name="Shape 398"/>
          <p:cNvSpPr/>
          <p:nvPr/>
        </p:nvSpPr>
        <p:spPr>
          <a:xfrm rot="10800000" flipH="1">
            <a:off x="4267500" y="30015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9" name="Shape 399"/>
          <p:cNvSpPr/>
          <p:nvPr/>
        </p:nvSpPr>
        <p:spPr>
          <a:xfrm rot="10800000" flipH="1">
            <a:off x="4461811" y="317302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0" name="Shape 400"/>
          <p:cNvSpPr/>
          <p:nvPr/>
        </p:nvSpPr>
        <p:spPr>
          <a:xfrm rot="10800000" flipH="1">
            <a:off x="5033311" y="3035863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1" name="Shape 401"/>
          <p:cNvSpPr/>
          <p:nvPr/>
        </p:nvSpPr>
        <p:spPr>
          <a:xfrm rot="10800000" flipH="1">
            <a:off x="4324650" y="317302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2" name="Shape 402"/>
          <p:cNvSpPr/>
          <p:nvPr/>
        </p:nvSpPr>
        <p:spPr>
          <a:xfrm rot="10800000" flipH="1">
            <a:off x="5719110" y="317302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3" name="Shape 403"/>
          <p:cNvSpPr/>
          <p:nvPr/>
        </p:nvSpPr>
        <p:spPr>
          <a:xfrm rot="10800000" flipH="1">
            <a:off x="4153200" y="22357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4" name="Shape 404"/>
          <p:cNvSpPr/>
          <p:nvPr/>
        </p:nvSpPr>
        <p:spPr>
          <a:xfrm rot="10800000" flipH="1">
            <a:off x="5090461" y="32301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5" name="Shape 405"/>
          <p:cNvSpPr/>
          <p:nvPr/>
        </p:nvSpPr>
        <p:spPr>
          <a:xfrm rot="10800000" flipH="1">
            <a:off x="5604810" y="297871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6" name="Shape 406"/>
          <p:cNvSpPr/>
          <p:nvPr/>
        </p:nvSpPr>
        <p:spPr>
          <a:xfrm rot="10800000" flipH="1">
            <a:off x="4747561" y="229291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7" name="Shape 407"/>
          <p:cNvSpPr/>
          <p:nvPr/>
        </p:nvSpPr>
        <p:spPr>
          <a:xfrm rot="10800000" flipH="1">
            <a:off x="5204760" y="26929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8" name="Shape 408"/>
          <p:cNvSpPr/>
          <p:nvPr/>
        </p:nvSpPr>
        <p:spPr>
          <a:xfrm rot="10800000" flipH="1">
            <a:off x="5147611" y="22357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9" name="Shape 409"/>
          <p:cNvSpPr/>
          <p:nvPr/>
        </p:nvSpPr>
        <p:spPr>
          <a:xfrm rot="10800000" flipH="1">
            <a:off x="5547660" y="26929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0" name="Shape 410"/>
          <p:cNvSpPr/>
          <p:nvPr/>
        </p:nvSpPr>
        <p:spPr>
          <a:xfrm rot="10800000" flipH="1">
            <a:off x="5661960" y="22357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1" name="Shape 411"/>
          <p:cNvSpPr/>
          <p:nvPr/>
        </p:nvSpPr>
        <p:spPr>
          <a:xfrm rot="10800000" flipH="1">
            <a:off x="4518961" y="22357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2" name="Shape 412"/>
          <p:cNvSpPr/>
          <p:nvPr/>
        </p:nvSpPr>
        <p:spPr>
          <a:xfrm rot="10800000" flipH="1">
            <a:off x="5319060" y="351592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3" name="Shape 413"/>
          <p:cNvSpPr/>
          <p:nvPr/>
        </p:nvSpPr>
        <p:spPr>
          <a:xfrm rot="10800000" flipH="1">
            <a:off x="6004860" y="3035863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4" name="Shape 414"/>
          <p:cNvSpPr/>
          <p:nvPr/>
        </p:nvSpPr>
        <p:spPr>
          <a:xfrm rot="10800000" flipH="1">
            <a:off x="4324650" y="39159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5" name="Shape 415"/>
          <p:cNvSpPr/>
          <p:nvPr/>
        </p:nvSpPr>
        <p:spPr>
          <a:xfrm rot="10800000" flipH="1">
            <a:off x="6062010" y="24643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6" name="Shape 416"/>
          <p:cNvSpPr/>
          <p:nvPr/>
        </p:nvSpPr>
        <p:spPr>
          <a:xfrm rot="10800000" flipH="1">
            <a:off x="5890560" y="39159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7" name="Shape 417"/>
          <p:cNvSpPr/>
          <p:nvPr/>
        </p:nvSpPr>
        <p:spPr>
          <a:xfrm rot="10800000" flipH="1">
            <a:off x="5833410" y="240721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8" name="Shape 418"/>
          <p:cNvSpPr/>
          <p:nvPr/>
        </p:nvSpPr>
        <p:spPr>
          <a:xfrm rot="10800000" flipH="1">
            <a:off x="6062010" y="22357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9" name="Shape 419"/>
          <p:cNvSpPr/>
          <p:nvPr/>
        </p:nvSpPr>
        <p:spPr>
          <a:xfrm rot="10800000" flipH="1">
            <a:off x="5982000" y="23157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0" name="Shape 420"/>
          <p:cNvSpPr/>
          <p:nvPr/>
        </p:nvSpPr>
        <p:spPr>
          <a:xfrm rot="10800000" flipH="1">
            <a:off x="4324650" y="3035863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1" name="Shape 421"/>
          <p:cNvSpPr/>
          <p:nvPr/>
        </p:nvSpPr>
        <p:spPr>
          <a:xfrm rot="10800000" flipH="1">
            <a:off x="5947710" y="26586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2" name="Shape 422"/>
          <p:cNvSpPr/>
          <p:nvPr/>
        </p:nvSpPr>
        <p:spPr>
          <a:xfrm rot="10800000" flipH="1">
            <a:off x="5753400" y="225862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3" name="Shape 423"/>
          <p:cNvSpPr/>
          <p:nvPr/>
        </p:nvSpPr>
        <p:spPr>
          <a:xfrm rot="10800000" flipH="1">
            <a:off x="5982000" y="28872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4" name="Shape 424"/>
          <p:cNvSpPr/>
          <p:nvPr/>
        </p:nvSpPr>
        <p:spPr>
          <a:xfrm rot="10800000" flipH="1">
            <a:off x="6096300" y="260152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5" name="Shape 425"/>
          <p:cNvSpPr/>
          <p:nvPr/>
        </p:nvSpPr>
        <p:spPr>
          <a:xfrm rot="10800000" flipH="1">
            <a:off x="5753400" y="25786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6" name="Shape 426"/>
          <p:cNvSpPr/>
          <p:nvPr/>
        </p:nvSpPr>
        <p:spPr>
          <a:xfrm rot="10800000" flipH="1">
            <a:off x="4976161" y="260152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7" name="Shape 427"/>
          <p:cNvSpPr/>
          <p:nvPr/>
        </p:nvSpPr>
        <p:spPr>
          <a:xfrm rot="10800000" flipH="1">
            <a:off x="6096300" y="24300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8" name="Shape 428"/>
          <p:cNvSpPr txBox="1"/>
          <p:nvPr/>
        </p:nvSpPr>
        <p:spPr>
          <a:xfrm>
            <a:off x="3895513" y="2194552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5548896" y="3285002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3917597" y="2578575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3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3918925" y="3148958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3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5118391" y="2775223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3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5615597" y="2724931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3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9932" y="1963719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3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4568814" y="1963718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4579600" y="2618580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4610400" y="3306212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4964086" y="3344385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5167013" y="2004842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24145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/>
        </p:nvSpPr>
        <p:spPr>
          <a:xfrm>
            <a:off x="1257300" y="114300"/>
            <a:ext cx="4145625" cy="4846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Scale effects</a:t>
            </a:r>
          </a:p>
        </p:txBody>
      </p:sp>
      <p:cxnSp>
        <p:nvCxnSpPr>
          <p:cNvPr id="504" name="Shape 504"/>
          <p:cNvCxnSpPr/>
          <p:nvPr/>
        </p:nvCxnSpPr>
        <p:spPr>
          <a:xfrm rot="5400000">
            <a:off x="3618904" y="2508038"/>
            <a:ext cx="571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05" name="Shape 505"/>
          <p:cNvCxnSpPr/>
          <p:nvPr/>
        </p:nvCxnSpPr>
        <p:spPr>
          <a:xfrm rot="5400000">
            <a:off x="4133254" y="2565188"/>
            <a:ext cx="571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06" name="Shape 506"/>
          <p:cNvCxnSpPr/>
          <p:nvPr/>
        </p:nvCxnSpPr>
        <p:spPr>
          <a:xfrm rot="5400000">
            <a:off x="3105116" y="1458524"/>
            <a:ext cx="1064475" cy="9918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07" name="Shape 507"/>
          <p:cNvCxnSpPr/>
          <p:nvPr/>
        </p:nvCxnSpPr>
        <p:spPr>
          <a:xfrm rot="-5400000">
            <a:off x="3704630" y="4422562"/>
            <a:ext cx="171450" cy="238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508" name="Shape 508" descr="sxcale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4901" y="2628900"/>
            <a:ext cx="2810609" cy="2110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Shape 509" descr="scale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2100" y="2658076"/>
            <a:ext cx="2820334" cy="2081212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Shape 510"/>
          <p:cNvSpPr txBox="1"/>
          <p:nvPr/>
        </p:nvSpPr>
        <p:spPr>
          <a:xfrm>
            <a:off x="1714500" y="598950"/>
            <a:ext cx="5498325" cy="10388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Tension:</a:t>
            </a:r>
          </a:p>
          <a:p>
            <a:pPr>
              <a:buSzPct val="25000"/>
            </a:pPr>
            <a:r>
              <a:rPr lang="en-US" sz="21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Increasing aggregation distorts real phenomenon</a:t>
            </a:r>
          </a:p>
          <a:p>
            <a:pPr>
              <a:buSzPct val="25000"/>
            </a:pPr>
            <a:r>
              <a:rPr lang="en-US" sz="21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Increasing aggregation can reveal patterns</a:t>
            </a:r>
          </a:p>
        </p:txBody>
      </p:sp>
      <p:cxnSp>
        <p:nvCxnSpPr>
          <p:cNvPr id="511" name="Shape 511"/>
          <p:cNvCxnSpPr/>
          <p:nvPr/>
        </p:nvCxnSpPr>
        <p:spPr>
          <a:xfrm>
            <a:off x="5840156" y="2444231"/>
            <a:ext cx="217800" cy="406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12" name="Shape 512"/>
          <p:cNvSpPr txBox="1"/>
          <p:nvPr/>
        </p:nvSpPr>
        <p:spPr>
          <a:xfrm>
            <a:off x="4525097" y="1939842"/>
            <a:ext cx="3200400" cy="5310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Actually 30 points in these cells, but broken in fourths, mean is 7.5</a:t>
            </a:r>
          </a:p>
        </p:txBody>
      </p:sp>
    </p:spTree>
    <p:extLst>
      <p:ext uri="{BB962C8B-B14F-4D97-AF65-F5344CB8AC3E}">
        <p14:creationId xmlns:p14="http://schemas.microsoft.com/office/powerpoint/2010/main" val="677201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/>
        </p:nvSpPr>
        <p:spPr>
          <a:xfrm>
            <a:off x="1257300" y="114300"/>
            <a:ext cx="6172200" cy="4846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Zoning problem</a:t>
            </a:r>
          </a:p>
        </p:txBody>
      </p:sp>
      <p:cxnSp>
        <p:nvCxnSpPr>
          <p:cNvPr id="519" name="Shape 519"/>
          <p:cNvCxnSpPr/>
          <p:nvPr/>
        </p:nvCxnSpPr>
        <p:spPr>
          <a:xfrm rot="5400000">
            <a:off x="3618904" y="2508038"/>
            <a:ext cx="571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20" name="Shape 520"/>
          <p:cNvCxnSpPr/>
          <p:nvPr/>
        </p:nvCxnSpPr>
        <p:spPr>
          <a:xfrm rot="5400000">
            <a:off x="4133254" y="2565188"/>
            <a:ext cx="571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21" name="Shape 521"/>
          <p:cNvCxnSpPr/>
          <p:nvPr/>
        </p:nvCxnSpPr>
        <p:spPr>
          <a:xfrm rot="5400000">
            <a:off x="3105116" y="1458524"/>
            <a:ext cx="1064475" cy="9918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22" name="Shape 522"/>
          <p:cNvCxnSpPr/>
          <p:nvPr/>
        </p:nvCxnSpPr>
        <p:spPr>
          <a:xfrm rot="-5400000">
            <a:off x="3704630" y="4422562"/>
            <a:ext cx="171450" cy="238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523" name="Shape 523" descr="maup1"/>
          <p:cNvPicPr preferRelativeResize="0"/>
          <p:nvPr/>
        </p:nvPicPr>
        <p:blipFill rotWithShape="1">
          <a:blip r:embed="rId3">
            <a:alphaModFix/>
          </a:blip>
          <a:srcRect l="32768"/>
          <a:stretch/>
        </p:blipFill>
        <p:spPr>
          <a:xfrm>
            <a:off x="5429250" y="2793788"/>
            <a:ext cx="2092140" cy="2058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Shape 524" descr="scale4"/>
          <p:cNvPicPr preferRelativeResize="0"/>
          <p:nvPr/>
        </p:nvPicPr>
        <p:blipFill rotWithShape="1">
          <a:blip r:embed="rId4">
            <a:alphaModFix/>
          </a:blip>
          <a:srcRect l="32474"/>
          <a:stretch/>
        </p:blipFill>
        <p:spPr>
          <a:xfrm>
            <a:off x="2800351" y="2778594"/>
            <a:ext cx="2116778" cy="207378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Shape 525"/>
          <p:cNvSpPr txBox="1"/>
          <p:nvPr/>
        </p:nvSpPr>
        <p:spPr>
          <a:xfrm>
            <a:off x="1600200" y="729657"/>
            <a:ext cx="5829300" cy="13619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Interpretation of choropleth maps depends on the areal definitions</a:t>
            </a:r>
          </a:p>
          <a:p>
            <a:endParaRPr sz="21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21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Ex.: zip codes, census tracts, school zoning…</a:t>
            </a:r>
          </a:p>
        </p:txBody>
      </p:sp>
    </p:spTree>
    <p:extLst>
      <p:ext uri="{BB962C8B-B14F-4D97-AF65-F5344CB8AC3E}">
        <p14:creationId xmlns:p14="http://schemas.microsoft.com/office/powerpoint/2010/main" val="865651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/>
        </p:nvSpPr>
        <p:spPr>
          <a:xfrm>
            <a:off x="1257300" y="114300"/>
            <a:ext cx="5680800" cy="4846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Zoning problem</a:t>
            </a:r>
          </a:p>
        </p:txBody>
      </p:sp>
      <p:cxnSp>
        <p:nvCxnSpPr>
          <p:cNvPr id="532" name="Shape 532"/>
          <p:cNvCxnSpPr/>
          <p:nvPr/>
        </p:nvCxnSpPr>
        <p:spPr>
          <a:xfrm rot="5400000">
            <a:off x="3618904" y="2508038"/>
            <a:ext cx="571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33" name="Shape 533"/>
          <p:cNvCxnSpPr/>
          <p:nvPr/>
        </p:nvCxnSpPr>
        <p:spPr>
          <a:xfrm rot="5400000">
            <a:off x="4133254" y="2565188"/>
            <a:ext cx="571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34" name="Shape 534"/>
          <p:cNvCxnSpPr/>
          <p:nvPr/>
        </p:nvCxnSpPr>
        <p:spPr>
          <a:xfrm rot="5400000">
            <a:off x="3105116" y="1458524"/>
            <a:ext cx="1064475" cy="9918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35" name="Shape 535"/>
          <p:cNvCxnSpPr/>
          <p:nvPr/>
        </p:nvCxnSpPr>
        <p:spPr>
          <a:xfrm rot="-5400000">
            <a:off x="3704630" y="4422562"/>
            <a:ext cx="171450" cy="238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536" name="Shape 536" descr="scale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5884" y="2286000"/>
            <a:ext cx="2921794" cy="216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Shape 537" descr="mau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0600" y="2286000"/>
            <a:ext cx="2901643" cy="2166157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1657350" y="662129"/>
            <a:ext cx="5829300" cy="3924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Same mean, but different variance</a:t>
            </a:r>
          </a:p>
        </p:txBody>
      </p:sp>
    </p:spTree>
    <p:extLst>
      <p:ext uri="{BB962C8B-B14F-4D97-AF65-F5344CB8AC3E}">
        <p14:creationId xmlns:p14="http://schemas.microsoft.com/office/powerpoint/2010/main" val="3645812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/>
        </p:nvSpPr>
        <p:spPr>
          <a:xfrm>
            <a:off x="1257300" y="114300"/>
            <a:ext cx="5680800" cy="4846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Kernel density &amp; quadrats in R</a:t>
            </a:r>
            <a:endParaRPr lang="en-US" sz="27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532" name="Shape 532"/>
          <p:cNvCxnSpPr/>
          <p:nvPr/>
        </p:nvCxnSpPr>
        <p:spPr>
          <a:xfrm rot="5400000">
            <a:off x="3618904" y="2508038"/>
            <a:ext cx="571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33" name="Shape 533"/>
          <p:cNvCxnSpPr/>
          <p:nvPr/>
        </p:nvCxnSpPr>
        <p:spPr>
          <a:xfrm rot="5400000">
            <a:off x="4133254" y="2565188"/>
            <a:ext cx="571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34" name="Shape 534"/>
          <p:cNvCxnSpPr/>
          <p:nvPr/>
        </p:nvCxnSpPr>
        <p:spPr>
          <a:xfrm rot="5400000">
            <a:off x="3105116" y="1458524"/>
            <a:ext cx="1064475" cy="9918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35" name="Shape 535"/>
          <p:cNvCxnSpPr/>
          <p:nvPr/>
        </p:nvCxnSpPr>
        <p:spPr>
          <a:xfrm rot="-5400000">
            <a:off x="3704630" y="4422562"/>
            <a:ext cx="171450" cy="238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481" y="1148838"/>
            <a:ext cx="5418547" cy="340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0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445" y="116311"/>
            <a:ext cx="59573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3200" dirty="0" smtClean="0">
                <a:solidFill>
                  <a:srgbClr val="FFFF66"/>
                </a:solidFill>
                <a:latin typeface="Gill Sans MT" panose="020B0502020104020203" pitchFamily="34" charset="0"/>
                <a:ea typeface="Gill Sans MT"/>
                <a:cs typeface="Arial" panose="020B0604020202020204" pitchFamily="34" charset="0"/>
                <a:sym typeface="Gill Sans MT"/>
              </a:rPr>
              <a:t>Kernel density estimation</a:t>
            </a:r>
            <a:endParaRPr lang="en-US" sz="3200" dirty="0">
              <a:solidFill>
                <a:srgbClr val="FFFF66"/>
              </a:solidFill>
              <a:latin typeface="Gill Sans MT" panose="020B0502020104020203" pitchFamily="34" charset="0"/>
              <a:ea typeface="Gill Sans MT"/>
              <a:cs typeface="Arial" panose="020B0604020202020204" pitchFamily="34" charset="0"/>
              <a:sym typeface="Gill Sans MT"/>
            </a:endParaRPr>
          </a:p>
        </p:txBody>
      </p:sp>
      <p:pic>
        <p:nvPicPr>
          <p:cNvPr id="1026" name="Picture 2" descr="http://up206a.yohman.com/wp-content/uploads/2012/12/DAYViolenceS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190" y="886086"/>
            <a:ext cx="4287502" cy="403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21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445" y="116311"/>
            <a:ext cx="59573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3200" dirty="0" smtClean="0">
                <a:solidFill>
                  <a:srgbClr val="FFFF66"/>
                </a:solidFill>
                <a:latin typeface="Gill Sans MT" panose="020B0502020104020203" pitchFamily="34" charset="0"/>
                <a:ea typeface="Gill Sans MT"/>
                <a:cs typeface="Arial" panose="020B0604020202020204" pitchFamily="34" charset="0"/>
                <a:sym typeface="Gill Sans MT"/>
              </a:rPr>
              <a:t>Kernel density estimation</a:t>
            </a:r>
            <a:endParaRPr lang="en-US" sz="3200" dirty="0">
              <a:solidFill>
                <a:srgbClr val="FFFF66"/>
              </a:solidFill>
              <a:latin typeface="Gill Sans MT" panose="020B0502020104020203" pitchFamily="34" charset="0"/>
              <a:ea typeface="Gill Sans MT"/>
              <a:cs typeface="Arial" panose="020B0604020202020204" pitchFamily="34" charset="0"/>
              <a:sym typeface="Gill Sans MT"/>
            </a:endParaRPr>
          </a:p>
        </p:txBody>
      </p:sp>
      <p:pic>
        <p:nvPicPr>
          <p:cNvPr id="2050" name="Picture 2" descr="Comparison of the histogram (left) and kernel density estimate (right) constructed using the same data. The 6 individual kernels are the red dashed curves, the kernel density estimate the blue curves. The data points are the rug plot on the horizontal axi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876" y="2453119"/>
            <a:ext cx="5070475" cy="253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kernel den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48" y="1123228"/>
            <a:ext cx="2752725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28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445" y="116311"/>
            <a:ext cx="7430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3200" dirty="0" smtClean="0">
                <a:solidFill>
                  <a:srgbClr val="FFFF66"/>
                </a:solidFill>
                <a:latin typeface="Arial" panose="020B0604020202020204" pitchFamily="34" charset="0"/>
                <a:ea typeface="Gill Sans MT"/>
                <a:cs typeface="Arial" panose="020B0604020202020204" pitchFamily="34" charset="0"/>
                <a:sym typeface="Gill Sans MT"/>
              </a:rPr>
              <a:t>Problems with kernel density estimation</a:t>
            </a:r>
            <a:endParaRPr lang="en-US" sz="3200" dirty="0">
              <a:solidFill>
                <a:srgbClr val="FFFF66"/>
              </a:solidFill>
              <a:latin typeface="Arial" panose="020B0604020202020204" pitchFamily="34" charset="0"/>
              <a:ea typeface="Gill Sans MT"/>
              <a:cs typeface="Arial" panose="020B0604020202020204" pitchFamily="34" charset="0"/>
              <a:sym typeface="Gill Sans MT"/>
            </a:endParaRPr>
          </a:p>
        </p:txBody>
      </p:sp>
      <p:pic>
        <p:nvPicPr>
          <p:cNvPr id="3074" name="Picture 2" descr="Image result for popcorn kernel density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940" y="2785275"/>
            <a:ext cx="4059554" cy="193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cedar rapids kerne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73" y="2553770"/>
            <a:ext cx="3711544" cy="244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98"/>
          <p:cNvSpPr/>
          <p:nvPr/>
        </p:nvSpPr>
        <p:spPr>
          <a:xfrm>
            <a:off x="692238" y="777033"/>
            <a:ext cx="5736231" cy="200824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Points sometimes need to be normalized</a:t>
            </a:r>
          </a:p>
          <a:p>
            <a:pPr>
              <a:buSzPct val="25000"/>
            </a:pPr>
            <a:r>
              <a:rPr lang="en-US" sz="21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Fuzzy estimates rather than precise points</a:t>
            </a:r>
          </a:p>
          <a:p>
            <a:pPr>
              <a:buSzPct val="25000"/>
            </a:pPr>
            <a:r>
              <a:rPr lang="en-US" sz="21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Influential outliers</a:t>
            </a:r>
            <a:endParaRPr lang="en-US" sz="21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06460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82346" y="143797"/>
            <a:ext cx="3590002" cy="4847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 b="1" i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Quadrat analysis</a:t>
            </a:r>
            <a:endParaRPr lang="en-US" sz="2700" b="1" i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5637517" y="883627"/>
            <a:ext cx="2286000" cy="1361911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can we visualize/analyze this pattern?</a:t>
            </a:r>
            <a:endParaRPr lang="en-US" sz="21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83" name="Shape 183" descr="i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7300" y="742950"/>
            <a:ext cx="4112053" cy="4076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666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5637517" y="883627"/>
            <a:ext cx="2286000" cy="200824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Quadrats are grid cells overlaid upon an area.</a:t>
            </a:r>
          </a:p>
          <a:p>
            <a:endParaRPr lang="en-US" sz="2100" i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21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Grid size/shape is arbitrary. </a:t>
            </a:r>
          </a:p>
        </p:txBody>
      </p:sp>
      <p:pic>
        <p:nvPicPr>
          <p:cNvPr id="199" name="Shape 199" descr="i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1696" y="742950"/>
            <a:ext cx="4107656" cy="4071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150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quadrats g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2" y="133977"/>
            <a:ext cx="2512980" cy="251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quadrats g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523" y="1254843"/>
            <a:ext cx="2944090" cy="380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quadrats ma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554" y="68826"/>
            <a:ext cx="2893249" cy="370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34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1257301" y="114301"/>
            <a:ext cx="6959858" cy="4847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Modifiable Areal Unit Problem (MAUP)</a:t>
            </a:r>
          </a:p>
        </p:txBody>
      </p:sp>
      <p:pic>
        <p:nvPicPr>
          <p:cNvPr id="237" name="Shape 237" descr="http://openi.nlm.nih.gov/imgs/rescaled512/2872318_ijerph-07-01002f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4700" y="695103"/>
            <a:ext cx="2497461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5943601" y="4743450"/>
            <a:ext cx="342881" cy="23083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D8D8D8"/>
                </a:solidFill>
                <a:latin typeface="Gill Sans MT"/>
                <a:ea typeface="Gill Sans MT"/>
                <a:cs typeface="Gill Sans MT"/>
                <a:sym typeface="Gill Sans MT"/>
              </a:rPr>
              <a:t>NIH</a:t>
            </a:r>
          </a:p>
        </p:txBody>
      </p:sp>
    </p:spTree>
    <p:extLst>
      <p:ext uri="{BB962C8B-B14F-4D97-AF65-F5344CB8AC3E}">
        <p14:creationId xmlns:p14="http://schemas.microsoft.com/office/powerpoint/2010/main" val="91423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1257300" y="114300"/>
            <a:ext cx="6356475" cy="4846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boundary problem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1526850" y="760337"/>
            <a:ext cx="5507550" cy="19158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do study area boundaries affect data?</a:t>
            </a:r>
          </a:p>
          <a:p>
            <a:endParaRPr sz="24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Point pattern statistics:</a:t>
            </a:r>
          </a:p>
          <a:p>
            <a:pPr marL="342900" indent="-342900"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Dispersion</a:t>
            </a:r>
          </a:p>
          <a:p>
            <a:pPr marL="342900" indent="-342900"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Central tendency</a:t>
            </a:r>
          </a:p>
        </p:txBody>
      </p:sp>
      <p:pic>
        <p:nvPicPr>
          <p:cNvPr id="246" name="Shape 246" descr="cluster1"/>
          <p:cNvPicPr preferRelativeResize="0"/>
          <p:nvPr/>
        </p:nvPicPr>
        <p:blipFill rotWithShape="1">
          <a:blip r:embed="rId3">
            <a:alphaModFix/>
          </a:blip>
          <a:srcRect l="27507" t="28509" r="38111" b="35745"/>
          <a:stretch/>
        </p:blipFill>
        <p:spPr>
          <a:xfrm>
            <a:off x="2057400" y="3257551"/>
            <a:ext cx="1011972" cy="9728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247" name="Shape 247" descr="cluster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0455" y="1977701"/>
            <a:ext cx="2943224" cy="272176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61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179</Words>
  <Application>Microsoft Office PowerPoint</Application>
  <PresentationFormat>On-screen Show (16:9)</PresentationFormat>
  <Paragraphs>59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Gill Sans MT</vt:lpstr>
      <vt:lpstr>Calibri</vt:lpstr>
      <vt:lpstr>Arial</vt:lpstr>
      <vt:lpstr>simple-light-2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 Shannon</dc:creator>
  <cp:lastModifiedBy>Jerry Shannon</cp:lastModifiedBy>
  <cp:revision>10</cp:revision>
  <dcterms:modified xsi:type="dcterms:W3CDTF">2018-09-22T13:08:54Z</dcterms:modified>
</cp:coreProperties>
</file>