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Lst>
  <p:sldSz cx="9144000" cy="6858000" type="screen4x3"/>
  <p:notesSz cx="6858000" cy="9144000"/>
  <p:embeddedFontLst>
    <p:embeddedFont>
      <p:font typeface="Gill Sans MT" panose="020B0502020104020203" pitchFamily="3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3E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4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9" name="Shape 16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4857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457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8" name="Shape 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2</a:t>
            </a:fld>
            <a:endParaRPr lang="en-US" sz="120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285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27" name="Shape 12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ill Sans MT"/>
                <a:ea typeface="Gill Sans MT"/>
                <a:cs typeface="Gill Sans MT"/>
                <a:sym typeface="Gill Sans MT"/>
              </a:defRPr>
            </a:lvl1pPr>
            <a:lvl2pPr marL="457200" marR="0" lvl="1" indent="0" algn="ctr" rtl="0">
              <a:spcBef>
                <a:spcPts val="560"/>
              </a:spcBef>
              <a:buClr>
                <a:srgbClr val="888888"/>
              </a:buClr>
              <a:buFont typeface="Arial"/>
              <a:buNone/>
              <a:defRPr sz="2800" b="0" i="0" u="none" strike="noStrike" cap="none">
                <a:solidFill>
                  <a:srgbClr val="888888"/>
                </a:solidFill>
                <a:latin typeface="Gill Sans MT"/>
                <a:ea typeface="Gill Sans MT"/>
                <a:cs typeface="Gill Sans MT"/>
                <a:sym typeface="Gill Sans MT"/>
              </a:defRPr>
            </a:lvl2pPr>
            <a:lvl3pPr marL="914400" marR="0" lvl="2" indent="0" algn="ctr" rtl="0">
              <a:spcBef>
                <a:spcPts val="480"/>
              </a:spcBef>
              <a:buClr>
                <a:srgbClr val="888888"/>
              </a:buClr>
              <a:buFont typeface="Arial"/>
              <a:buNone/>
              <a:defRPr sz="2400" b="0" i="0" u="none" strike="noStrike" cap="none">
                <a:solidFill>
                  <a:srgbClr val="888888"/>
                </a:solidFill>
                <a:latin typeface="Gill Sans MT"/>
                <a:ea typeface="Gill Sans MT"/>
                <a:cs typeface="Gill Sans MT"/>
                <a:sym typeface="Gill Sans MT"/>
              </a:defRPr>
            </a:lvl3pPr>
            <a:lvl4pPr marL="1371600" marR="0" lvl="3"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4pPr>
            <a:lvl5pPr marL="1828800" marR="0" lvl="4"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5pPr>
            <a:lvl6pPr marL="2286000" marR="0" lvl="5"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6pPr>
            <a:lvl7pPr marL="2743200" marR="0" lvl="6"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7pPr>
            <a:lvl8pPr marL="3200400" marR="0" lvl="7"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8pPr>
            <a:lvl9pPr marL="3657600" marR="0" lvl="8"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Gill Sans MT"/>
              <a:buNone/>
              <a:defRPr sz="4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1pPr>
            <a:lvl2pPr marL="457200" marR="0" lvl="1" indent="0" algn="l" rtl="0">
              <a:spcBef>
                <a:spcPts val="360"/>
              </a:spcBef>
              <a:buClr>
                <a:srgbClr val="888888"/>
              </a:buClr>
              <a:buFont typeface="Arial"/>
              <a:buNone/>
              <a:defRPr sz="1800" b="0" i="0" u="none" strike="noStrike" cap="none">
                <a:solidFill>
                  <a:srgbClr val="888888"/>
                </a:solidFill>
                <a:latin typeface="Gill Sans MT"/>
                <a:ea typeface="Gill Sans MT"/>
                <a:cs typeface="Gill Sans MT"/>
                <a:sym typeface="Gill Sans MT"/>
              </a:defRPr>
            </a:lvl2pPr>
            <a:lvl3pPr marL="914400" marR="0" lvl="2" indent="0" algn="l" rtl="0">
              <a:spcBef>
                <a:spcPts val="320"/>
              </a:spcBef>
              <a:buClr>
                <a:srgbClr val="888888"/>
              </a:buClr>
              <a:buFont typeface="Arial"/>
              <a:buNone/>
              <a:defRPr sz="1600" b="0" i="0" u="none" strike="noStrike" cap="none">
                <a:solidFill>
                  <a:srgbClr val="888888"/>
                </a:solidFill>
                <a:latin typeface="Gill Sans MT"/>
                <a:ea typeface="Gill Sans MT"/>
                <a:cs typeface="Gill Sans MT"/>
                <a:sym typeface="Gill Sans MT"/>
              </a:defRPr>
            </a:lvl3pPr>
            <a:lvl4pPr marL="1371600" marR="0" lvl="3"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4pPr>
            <a:lvl5pPr marL="1828800" marR="0" lvl="4"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5pPr>
            <a:lvl6pPr marL="2286000" marR="0" lvl="5"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6pPr>
            <a:lvl7pPr marL="2743200" marR="0" lvl="6"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7pPr>
            <a:lvl8pPr marL="3200400" marR="0" lvl="7"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8pPr>
            <a:lvl9pPr marL="3657600" marR="0" lvl="8"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ill Sans MT"/>
                <a:ea typeface="Gill Sans MT"/>
                <a:cs typeface="Gill Sans MT"/>
                <a:sym typeface="Gill Sans MT"/>
              </a:defRPr>
            </a:lvl1pPr>
            <a:lvl2pPr marL="457200" marR="0" lvl="1" indent="0" algn="l" rtl="0">
              <a:spcBef>
                <a:spcPts val="560"/>
              </a:spcBef>
              <a:buClr>
                <a:schemeClr val="dk1"/>
              </a:buClr>
              <a:buFont typeface="Arial"/>
              <a:buNone/>
              <a:defRPr sz="2800" b="0" i="0" u="none" strike="noStrike" cap="none">
                <a:solidFill>
                  <a:schemeClr val="dk1"/>
                </a:solidFill>
                <a:latin typeface="Gill Sans MT"/>
                <a:ea typeface="Gill Sans MT"/>
                <a:cs typeface="Gill Sans MT"/>
                <a:sym typeface="Gill Sans MT"/>
              </a:defRPr>
            </a:lvl2pPr>
            <a:lvl3pPr marL="914400" marR="0" lvl="2" indent="0" algn="l" rtl="0">
              <a:spcBef>
                <a:spcPts val="480"/>
              </a:spcBef>
              <a:buClr>
                <a:schemeClr val="dk1"/>
              </a:buClr>
              <a:buFont typeface="Arial"/>
              <a:buNone/>
              <a:defRPr sz="2400" b="0" i="0" u="none" strike="noStrike" cap="none">
                <a:solidFill>
                  <a:schemeClr val="dk1"/>
                </a:solidFill>
                <a:latin typeface="Gill Sans MT"/>
                <a:ea typeface="Gill Sans MT"/>
                <a:cs typeface="Gill Sans MT"/>
                <a:sym typeface="Gill Sans MT"/>
              </a:defRPr>
            </a:lvl3pPr>
            <a:lvl4pPr marL="1371600" marR="0" lvl="3"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4pPr>
            <a:lvl5pPr marL="1828800" marR="0" lvl="4"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5pPr>
            <a:lvl6pPr marL="2286000" marR="0" lvl="5"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6pPr>
            <a:lvl7pPr marL="2743200" marR="0" lvl="6"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7pPr>
            <a:lvl8pPr marL="3200400" marR="0" lvl="7"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8pPr>
            <a:lvl9pPr marL="3657600" marR="0" lvl="8"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s://jshannon75.github.io/district_change/index.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371600" y="312737"/>
            <a:ext cx="6324600" cy="1363799"/>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spcBef>
                <a:spcPts val="0"/>
              </a:spcBef>
              <a:buClr>
                <a:srgbClr val="FFFF66"/>
              </a:buClr>
              <a:buSzPct val="25000"/>
              <a:buFont typeface="Gill Sans MT"/>
              <a:buNone/>
            </a:pPr>
            <a:r>
              <a:rPr lang="en-US" sz="4400" b="0" i="0" u="none" strike="noStrike" cap="none">
                <a:solidFill>
                  <a:srgbClr val="FFFF66"/>
                </a:solidFill>
                <a:latin typeface="Gill Sans MT"/>
                <a:ea typeface="Gill Sans MT"/>
                <a:cs typeface="Gill Sans MT"/>
                <a:sym typeface="Gill Sans MT"/>
              </a:rPr>
              <a:t>Sampling</a:t>
            </a:r>
            <a:br>
              <a:rPr lang="en-US" sz="4400" b="0" i="0" u="none" strike="noStrike" cap="none">
                <a:solidFill>
                  <a:srgbClr val="FFFF66"/>
                </a:solidFill>
                <a:latin typeface="Gill Sans MT"/>
                <a:ea typeface="Gill Sans MT"/>
                <a:cs typeface="Gill Sans MT"/>
                <a:sym typeface="Gill Sans MT"/>
              </a:rPr>
            </a:br>
            <a:endParaRPr lang="en-US" sz="4400" b="0" i="0" u="none" strike="noStrike" cap="none">
              <a:solidFill>
                <a:srgbClr val="FFFF66"/>
              </a:solidFill>
              <a:latin typeface="Gill Sans MT"/>
              <a:ea typeface="Gill Sans MT"/>
              <a:cs typeface="Gill Sans MT"/>
              <a:sym typeface="Gill Sans MT"/>
            </a:endParaRPr>
          </a:p>
        </p:txBody>
      </p:sp>
      <p:sp>
        <p:nvSpPr>
          <p:cNvPr id="90" name="Shape 90"/>
          <p:cNvSpPr txBox="1"/>
          <p:nvPr/>
        </p:nvSpPr>
        <p:spPr>
          <a:xfrm>
            <a:off x="2743200" y="5943600"/>
            <a:ext cx="3429000" cy="8080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lnSpc>
                <a:spcPct val="80000"/>
              </a:lnSpc>
              <a:spcBef>
                <a:spcPts val="0"/>
              </a:spcBef>
              <a:spcAft>
                <a:spcPts val="0"/>
              </a:spcAft>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Geog4300/6300</a:t>
            </a:r>
          </a:p>
          <a:p>
            <a:pPr marL="0" marR="0" lvl="0" indent="0" algn="ctr" rtl="0">
              <a:lnSpc>
                <a:spcPct val="80000"/>
              </a:lnSpc>
              <a:spcBef>
                <a:spcPts val="0"/>
              </a:spcBef>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Jerry Shannon</a:t>
            </a:r>
          </a:p>
        </p:txBody>
      </p:sp>
      <p:sp>
        <p:nvSpPr>
          <p:cNvPr id="91" name="Shape 91"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2" name="Shape 92"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3" name="Shape 93"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pic>
        <p:nvPicPr>
          <p:cNvPr id="94" name="Shape 94" descr="http://media.cleveland.com/business_impact/photo/heinens-samples-cheesecake-bites-and-eggnogjpg-18875e4df01fff3c.jpg"/>
          <p:cNvPicPr preferRelativeResize="0"/>
          <p:nvPr/>
        </p:nvPicPr>
        <p:blipFill rotWithShape="1">
          <a:blip r:embed="rId3">
            <a:alphaModFix/>
          </a:blip>
          <a:srcRect/>
          <a:stretch/>
        </p:blipFill>
        <p:spPr>
          <a:xfrm>
            <a:off x="1299750" y="1230888"/>
            <a:ext cx="6468300" cy="463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mc:AlternateContent xmlns:mc="http://schemas.openxmlformats.org/markup-compatibility/2006">
        <mc:Choice xmlns:a14="http://schemas.microsoft.com/office/drawing/2010/main" Requires="a14">
          <p:sp>
            <p:nvSpPr>
              <p:cNvPr id="2" name="Rectangle 1"/>
              <p:cNvSpPr/>
              <p:nvPr/>
            </p:nvSpPr>
            <p:spPr>
              <a:xfrm>
                <a:off x="1062891" y="1398687"/>
                <a:ext cx="2485617" cy="14465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𝑍</m:t>
                                  </m:r>
                                  <m:r>
                                    <a:rPr lang="en-US" sz="3600" b="0" i="1" smtClean="0">
                                      <a:solidFill>
                                        <a:srgbClr val="FFFF66"/>
                                      </a:solidFill>
                                      <a:latin typeface="Cambria Math" panose="02040503050406030204" pitchFamily="18" charset="0"/>
                                      <a:ea typeface="Cambria Math" panose="02040503050406030204" pitchFamily="18" charset="0"/>
                                      <a:sym typeface="Gill Sans MT"/>
                                    </a:rPr>
                                    <m:t>𝜎</m:t>
                                  </m:r>
                                </m:num>
                                <m:den>
                                  <m:r>
                                    <a:rPr lang="en-US" sz="3600" b="0" i="1" smtClean="0">
                                      <a:solidFill>
                                        <a:srgbClr val="FFFF66"/>
                                      </a:solidFill>
                                      <a:latin typeface="Cambria Math" panose="02040503050406030204" pitchFamily="18" charset="0"/>
                                      <a:sym typeface="Gill Sans MT"/>
                                    </a:rPr>
                                    <m:t>𝐸</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p:sp>
            <p:nvSpPr>
              <p:cNvPr id="2" name="Rectangle 1"/>
              <p:cNvSpPr>
                <a:spLocks noRot="1" noChangeAspect="1" noMove="1" noResize="1" noEditPoints="1" noAdjustHandles="1" noChangeArrowheads="1" noChangeShapeType="1" noTextEdit="1"/>
              </p:cNvSpPr>
              <p:nvPr/>
            </p:nvSpPr>
            <p:spPr>
              <a:xfrm>
                <a:off x="1062891" y="1398687"/>
                <a:ext cx="2485617" cy="14465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062891" y="3094137"/>
                <a:ext cx="4178323" cy="144655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1.96 ∗12.8</m:t>
                                  </m:r>
                                </m:num>
                                <m:den>
                                  <m:r>
                                    <a:rPr lang="en-US" sz="3600" b="0" i="1" smtClean="0">
                                      <a:solidFill>
                                        <a:srgbClr val="FFFF66"/>
                                      </a:solidFill>
                                      <a:latin typeface="Cambria Math" panose="02040503050406030204" pitchFamily="18" charset="0"/>
                                      <a:sym typeface="Gill Sans MT"/>
                                    </a:rPr>
                                    <m:t>3</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1062891" y="3094137"/>
                <a:ext cx="4178323" cy="14465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62891" y="4941987"/>
                <a:ext cx="5493683"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 </m:t>
                      </m:r>
                      <m:r>
                        <m:rPr>
                          <m:sty m:val="p"/>
                        </m:rPr>
                        <a:rPr lang="en-US" sz="3600" b="0" i="0" smtClean="0">
                          <a:solidFill>
                            <a:srgbClr val="FFFF66"/>
                          </a:solidFill>
                          <a:latin typeface="Cambria Math" panose="02040503050406030204" pitchFamily="18" charset="0"/>
                          <a:sym typeface="Gill Sans MT"/>
                        </a:rPr>
                        <m:t>or</m:t>
                      </m:r>
                      <m:r>
                        <a:rPr lang="en-US" sz="3600" b="0" i="0" smtClean="0">
                          <a:solidFill>
                            <a:srgbClr val="FFFF66"/>
                          </a:solidFill>
                          <a:latin typeface="Cambria Math" panose="02040503050406030204" pitchFamily="18" charset="0"/>
                          <a:sym typeface="Gill Sans MT"/>
                        </a:rPr>
                        <m:t> 40 </m:t>
                      </m:r>
                      <m:r>
                        <m:rPr>
                          <m:sty m:val="p"/>
                        </m:rPr>
                        <a:rPr lang="en-US" sz="3600" b="0" i="0" smtClean="0">
                          <a:solidFill>
                            <a:srgbClr val="FFFF66"/>
                          </a:solidFill>
                          <a:latin typeface="Cambria Math" panose="02040503050406030204" pitchFamily="18" charset="0"/>
                          <a:sym typeface="Gill Sans MT"/>
                        </a:rPr>
                        <m:t>more</m:t>
                      </m:r>
                    </m:oMath>
                  </m:oMathPara>
                </a14:m>
                <a:endParaRPr lang="en-US" sz="1800" dirty="0">
                  <a:solidFill>
                    <a:srgbClr val="FFFF66"/>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1062891" y="4941987"/>
                <a:ext cx="5493683" cy="646331"/>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304800" y="228600"/>
            <a:ext cx="8601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grpSp>
        <p:nvGrpSpPr>
          <p:cNvPr id="172" name="Shape 172"/>
          <p:cNvGrpSpPr/>
          <p:nvPr/>
        </p:nvGrpSpPr>
        <p:grpSpPr>
          <a:xfrm>
            <a:off x="570794" y="1257750"/>
            <a:ext cx="4419600" cy="1006500"/>
            <a:chOff x="2286000" y="2925722"/>
            <a:chExt cx="4419600" cy="1006500"/>
          </a:xfrm>
        </p:grpSpPr>
        <p:sp>
          <p:nvSpPr>
            <p:cNvPr id="173" name="Shape 173"/>
            <p:cNvSpPr/>
            <p:nvPr/>
          </p:nvSpPr>
          <p:spPr>
            <a:xfrm>
              <a:off x="2286000" y="2925722"/>
              <a:ext cx="4419600" cy="1006500"/>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74" name="Shape 174"/>
            <p:cNvSpPr/>
            <p:nvPr/>
          </p:nvSpPr>
          <p:spPr>
            <a:xfrm>
              <a:off x="2326200" y="3134380"/>
              <a:ext cx="4339800" cy="523199"/>
            </a:xfrm>
            <a:prstGeom prst="rect">
              <a:avLst/>
            </a:prstGeom>
            <a:blipFill rotWithShape="1">
              <a:blip r:embed="rId3">
                <a:alphaModFix/>
              </a:blip>
              <a:stretch>
                <a:fillRect l="-2949" t="-11628" r="-1819" b="-3138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75" name="Shape 175"/>
          <p:cNvPicPr preferRelativeResize="0"/>
          <p:nvPr/>
        </p:nvPicPr>
        <p:blipFill>
          <a:blip r:embed="rId4">
            <a:alphaModFix/>
          </a:blip>
          <a:stretch>
            <a:fillRect/>
          </a:stretch>
        </p:blipFill>
        <p:spPr>
          <a:xfrm>
            <a:off x="2092150" y="2689200"/>
            <a:ext cx="6615449" cy="3601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82" name="Shape 182"/>
          <p:cNvSpPr txBox="1"/>
          <p:nvPr/>
        </p:nvSpPr>
        <p:spPr>
          <a:xfrm>
            <a:off x="304800" y="1066800"/>
            <a:ext cx="8226425"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you wanted to know the proportion of grads </a:t>
            </a:r>
            <a:r>
              <a:rPr lang="en-US" sz="2800" dirty="0" smtClean="0">
                <a:solidFill>
                  <a:srgbClr val="FFFF66"/>
                </a:solidFill>
                <a:latin typeface="Gill Sans MT"/>
                <a:ea typeface="Gill Sans MT"/>
                <a:cs typeface="Gill Sans MT"/>
                <a:sym typeface="Gill Sans MT"/>
              </a:rPr>
              <a:t>reading 80</a:t>
            </a:r>
            <a:r>
              <a:rPr lang="en-US" sz="2800" dirty="0" smtClean="0">
                <a:solidFill>
                  <a:srgbClr val="FFFF66"/>
                </a:solidFill>
                <a:latin typeface="Gill Sans MT"/>
                <a:ea typeface="Gill Sans MT"/>
                <a:cs typeface="Gill Sans MT"/>
                <a:sym typeface="Gill Sans MT"/>
              </a:rPr>
              <a:t> </a:t>
            </a:r>
            <a:r>
              <a:rPr lang="en-US" sz="2800" dirty="0">
                <a:solidFill>
                  <a:srgbClr val="FFFF66"/>
                </a:solidFill>
                <a:latin typeface="Gill Sans MT"/>
                <a:ea typeface="Gill Sans MT"/>
                <a:cs typeface="Gill Sans MT"/>
                <a:sym typeface="Gill Sans MT"/>
              </a:rPr>
              <a:t>or more </a:t>
            </a:r>
            <a:r>
              <a:rPr lang="en-US" sz="2800" dirty="0" smtClean="0">
                <a:solidFill>
                  <a:srgbClr val="FFFF66"/>
                </a:solidFill>
                <a:latin typeface="Gill Sans MT"/>
                <a:ea typeface="Gill Sans MT"/>
                <a:cs typeface="Gill Sans MT"/>
                <a:sym typeface="Gill Sans MT"/>
              </a:rPr>
              <a:t>articles? </a:t>
            </a:r>
            <a:r>
              <a:rPr lang="en-US" sz="2800" dirty="0">
                <a:solidFill>
                  <a:srgbClr val="FFFF66"/>
                </a:solidFill>
                <a:latin typeface="Gill Sans MT"/>
                <a:ea typeface="Gill Sans MT"/>
                <a:cs typeface="Gill Sans MT"/>
                <a:sym typeface="Gill Sans MT"/>
              </a:rPr>
              <a:t>Your initial survey suggests that 8.3% currently do so. How many more students would you need to have a margin of error less than 2% (with 95% confidence)? </a:t>
            </a:r>
          </a:p>
        </p:txBody>
      </p:sp>
      <p:sp>
        <p:nvSpPr>
          <p:cNvPr id="183" name="Shape 183"/>
          <p:cNvSpPr/>
          <p:nvPr/>
        </p:nvSpPr>
        <p:spPr>
          <a:xfrm>
            <a:off x="448050" y="4209701"/>
            <a:ext cx="2692200" cy="1240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184" name="Shape 184"/>
          <p:cNvSpPr/>
          <p:nvPr/>
        </p:nvSpPr>
        <p:spPr>
          <a:xfrm>
            <a:off x="3484326" y="4267151"/>
            <a:ext cx="5046899" cy="11259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1" name="Shape 191"/>
          <p:cNvSpPr/>
          <p:nvPr/>
        </p:nvSpPr>
        <p:spPr>
          <a:xfrm>
            <a:off x="457200" y="885166"/>
            <a:ext cx="8669232" cy="4563134"/>
          </a:xfrm>
          <a:prstGeom prst="rect">
            <a:avLst/>
          </a:prstGeom>
          <a:blipFill rotWithShape="1">
            <a:blip r:embed="rId3">
              <a:alphaModFix/>
            </a:blip>
            <a:srcRect/>
            <a:stretch>
              <a:fillRect r="-68" b="-4631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mc:AlternateContent xmlns:mc="http://schemas.openxmlformats.org/markup-compatibility/2006">
        <mc:Choice xmlns:a14="http://schemas.microsoft.com/office/drawing/2010/main" Requires="a14">
          <p:sp>
            <p:nvSpPr>
              <p:cNvPr id="4" name="Rectangle 3"/>
              <p:cNvSpPr/>
              <p:nvPr/>
            </p:nvSpPr>
            <p:spPr>
              <a:xfrm>
                <a:off x="377091" y="5675412"/>
                <a:ext cx="3515578"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=730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m:t>
                      </m:r>
                    </m:oMath>
                  </m:oMathPara>
                </a14:m>
                <a:endParaRPr lang="en-US" sz="1800" dirty="0">
                  <a:solidFill>
                    <a:srgbClr val="FFFF66"/>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377091" y="5675412"/>
                <a:ext cx="3515578" cy="646331"/>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8" name="Shape 198"/>
          <p:cNvSpPr/>
          <p:nvPr/>
        </p:nvSpPr>
        <p:spPr>
          <a:xfrm>
            <a:off x="498949" y="1086450"/>
            <a:ext cx="80151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we don’t have initial data? </a:t>
            </a:r>
          </a:p>
          <a:p>
            <a:pPr marL="0" marR="0" lvl="0" indent="0" algn="l" rtl="0">
              <a:spcBef>
                <a:spcPts val="0"/>
              </a:spcBef>
              <a:buNone/>
            </a:pPr>
            <a:endParaRPr sz="2800" dirty="0">
              <a:solidFill>
                <a:srgbClr val="FFFF66"/>
              </a:solidFill>
              <a:latin typeface="Gill Sans MT"/>
              <a:ea typeface="Gill Sans MT"/>
              <a:cs typeface="Gill Sans MT"/>
              <a:sym typeface="Gill Sans MT"/>
            </a:endParaRPr>
          </a:p>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A proportion of </a:t>
            </a:r>
            <a:r>
              <a:rPr lang="en-US" sz="2800" dirty="0" smtClean="0">
                <a:solidFill>
                  <a:srgbClr val="FFFF66"/>
                </a:solidFill>
                <a:latin typeface="Gill Sans MT"/>
                <a:ea typeface="Gill Sans MT"/>
                <a:cs typeface="Gill Sans MT"/>
                <a:sym typeface="Gill Sans MT"/>
              </a:rPr>
              <a:t>0.5 </a:t>
            </a:r>
            <a:r>
              <a:rPr lang="en-US" sz="2800" dirty="0">
                <a:solidFill>
                  <a:srgbClr val="FFFF66"/>
                </a:solidFill>
                <a:latin typeface="Gill Sans MT"/>
                <a:ea typeface="Gill Sans MT"/>
                <a:cs typeface="Gill Sans MT"/>
                <a:sym typeface="Gill Sans MT"/>
              </a:rPr>
              <a:t>produces the most conservative sample size estimate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Practice</a:t>
            </a:r>
          </a:p>
        </p:txBody>
      </p:sp>
      <p:sp>
        <p:nvSpPr>
          <p:cNvPr id="205" name="Shape 205"/>
          <p:cNvSpPr/>
          <p:nvPr/>
        </p:nvSpPr>
        <p:spPr>
          <a:xfrm>
            <a:off x="404900" y="3245763"/>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2. A survey estimated that 20% of all Canadians aged 16</a:t>
            </a:r>
          </a:p>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to 20 drove under the influence of drugs or alcohol in the last year. A similar survey is planned for the US. They want a 95% confidence interval with a margin of error of </a:t>
            </a:r>
            <a:r>
              <a:rPr lang="en-US" sz="2400" dirty="0" smtClean="0">
                <a:solidFill>
                  <a:srgbClr val="FFFF66"/>
                </a:solidFill>
                <a:latin typeface="Gill Sans MT"/>
                <a:ea typeface="Gill Sans MT"/>
                <a:cs typeface="Gill Sans MT"/>
                <a:sym typeface="Gill Sans MT"/>
              </a:rPr>
              <a:t>0.02 (2%). </a:t>
            </a:r>
            <a:r>
              <a:rPr lang="en-US" sz="2400" dirty="0">
                <a:solidFill>
                  <a:srgbClr val="FFFF66"/>
                </a:solidFill>
                <a:latin typeface="Gill Sans MT"/>
                <a:ea typeface="Gill Sans MT"/>
                <a:cs typeface="Gill Sans MT"/>
                <a:sym typeface="Gill Sans MT"/>
              </a:rPr>
              <a:t>How large should the sample be?</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televisions owned by graduate students. The national standard deviation is 1.2.  Assuming the same variance, how many graduate students would need to be surveyed to have a 95% estimate with an accuracy of </a:t>
            </a:r>
            <a:r>
              <a:rPr lang="en-US" sz="2400" dirty="0" smtClean="0">
                <a:solidFill>
                  <a:srgbClr val="FFFF66"/>
                </a:solidFill>
                <a:latin typeface="Gill Sans MT"/>
                <a:ea typeface="Gill Sans MT"/>
                <a:cs typeface="Gill Sans MT"/>
                <a:sym typeface="Gill Sans MT"/>
              </a:rPr>
              <a:t>0.5 </a:t>
            </a:r>
            <a:r>
              <a:rPr lang="en-US" sz="2400" dirty="0">
                <a:solidFill>
                  <a:srgbClr val="FFFF66"/>
                </a:solidFill>
                <a:latin typeface="Gill Sans MT"/>
                <a:ea typeface="Gill Sans MT"/>
                <a:cs typeface="Gill Sans MT"/>
                <a:sym typeface="Gill Sans MT"/>
              </a:rPr>
              <a:t>televisions?</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smtClean="0">
                <a:solidFill>
                  <a:srgbClr val="FFFF66"/>
                </a:solidFill>
                <a:latin typeface="Gill Sans MT"/>
                <a:ea typeface="Gill Sans MT"/>
                <a:cs typeface="Gill Sans MT"/>
                <a:sym typeface="Gill Sans MT"/>
              </a:rPr>
              <a:t>Your final project!</a:t>
            </a:r>
          </a:p>
          <a:p>
            <a:pPr marL="0" marR="0" lvl="0" indent="0" algn="l" rtl="0">
              <a:spcBef>
                <a:spcPts val="0"/>
              </a:spcBef>
              <a:buSzPct val="25000"/>
              <a:buNone/>
            </a:pPr>
            <a:endParaRPr lang="en-US" sz="3600" dirty="0">
              <a:solidFill>
                <a:srgbClr val="FFFF66"/>
              </a:solidFill>
              <a:latin typeface="Gill Sans MT"/>
              <a:ea typeface="Gill Sans MT"/>
              <a:cs typeface="Gill Sans MT"/>
              <a:sym typeface="Gill Sans MT"/>
            </a:endParaRPr>
          </a:p>
          <a:p>
            <a:pPr marL="0" marR="0" lvl="0" indent="0" algn="l" rtl="0">
              <a:spcBef>
                <a:spcPts val="0"/>
              </a:spcBef>
              <a:buSzPct val="25000"/>
              <a:buNone/>
            </a:pPr>
            <a:r>
              <a:rPr lang="en-US" sz="3600" dirty="0" smtClean="0">
                <a:solidFill>
                  <a:srgbClr val="FFFF66"/>
                </a:solidFill>
                <a:latin typeface="Gill Sans MT"/>
                <a:ea typeface="Gill Sans MT"/>
                <a:cs typeface="Gill Sans MT"/>
                <a:sym typeface="Gill Sans MT"/>
              </a:rPr>
              <a:t>It needs to do the following:</a:t>
            </a:r>
            <a:endParaRPr lang="en-US" sz="3600" dirty="0">
              <a:solidFill>
                <a:srgbClr val="FFFF66"/>
              </a:solidFill>
              <a:latin typeface="Gill Sans MT"/>
              <a:ea typeface="Gill Sans MT"/>
              <a:cs typeface="Gill Sans MT"/>
              <a:sym typeface="Gill Sans MT"/>
            </a:endParaRPr>
          </a:p>
          <a:p>
            <a:pPr marR="0" lvl="0" algn="l" rtl="0">
              <a:spcBef>
                <a:spcPts val="0"/>
              </a:spcBef>
              <a:buSzPct val="25000"/>
            </a:pPr>
            <a:r>
              <a:rPr lang="en-US" sz="3600" dirty="0" smtClean="0">
                <a:solidFill>
                  <a:srgbClr val="FFFF66"/>
                </a:solidFill>
                <a:latin typeface="Gill Sans MT"/>
                <a:ea typeface="Gill Sans MT"/>
                <a:cs typeface="Gill Sans MT"/>
                <a:sym typeface="Gill Sans MT"/>
              </a:rPr>
              <a:t>   Include descriptive and inferential stats</a:t>
            </a:r>
          </a:p>
          <a:p>
            <a:pPr marR="0" lvl="0" algn="l" rtl="0">
              <a:spcBef>
                <a:spcPts val="0"/>
              </a:spcBef>
              <a:buSzPct val="25000"/>
            </a:pPr>
            <a:r>
              <a:rPr lang="en-US" sz="3600" dirty="0" smtClean="0">
                <a:solidFill>
                  <a:srgbClr val="FFFF66"/>
                </a:solidFill>
                <a:latin typeface="Gill Sans MT"/>
                <a:ea typeface="Gill Sans MT"/>
                <a:cs typeface="Gill Sans MT"/>
                <a:sym typeface="Gill Sans MT"/>
              </a:rPr>
              <a:t>   Have some kind of spatial component</a:t>
            </a:r>
          </a:p>
          <a:p>
            <a:pPr marR="0" lvl="0" algn="l" rtl="0">
              <a:spcBef>
                <a:spcPts val="0"/>
              </a:spcBef>
              <a:buSzPct val="25000"/>
            </a:pPr>
            <a:r>
              <a:rPr lang="en-US" sz="3600" dirty="0">
                <a:solidFill>
                  <a:srgbClr val="FFFF66"/>
                </a:solidFill>
                <a:latin typeface="Gill Sans MT"/>
                <a:ea typeface="Gill Sans MT"/>
                <a:cs typeface="Gill Sans MT"/>
                <a:sym typeface="Gill Sans MT"/>
              </a:rPr>
              <a:t> </a:t>
            </a:r>
            <a:r>
              <a:rPr lang="en-US" sz="3600" dirty="0" smtClean="0">
                <a:solidFill>
                  <a:srgbClr val="FFFF66"/>
                </a:solidFill>
                <a:latin typeface="Gill Sans MT"/>
                <a:ea typeface="Gill Sans MT"/>
                <a:cs typeface="Gill Sans MT"/>
                <a:sym typeface="Gill Sans MT"/>
              </a:rPr>
              <a:t>  Make you work without a lab structure</a:t>
            </a:r>
          </a:p>
          <a:p>
            <a:pPr marR="0" lvl="0" algn="l" rtl="0">
              <a:spcBef>
                <a:spcPts val="0"/>
              </a:spcBef>
              <a:buSzPct val="25000"/>
            </a:pPr>
            <a:endParaRPr lang="en-US" sz="3600" dirty="0">
              <a:solidFill>
                <a:srgbClr val="FFFF66"/>
              </a:solidFill>
              <a:latin typeface="Gill Sans MT"/>
              <a:ea typeface="Gill Sans MT"/>
              <a:cs typeface="Gill Sans MT"/>
              <a:sym typeface="Gill Sans MT"/>
            </a:endParaRPr>
          </a:p>
          <a:p>
            <a:pPr marR="0" lvl="0" algn="l" rtl="0">
              <a:spcBef>
                <a:spcPts val="0"/>
              </a:spcBef>
              <a:buSzPct val="25000"/>
            </a:pPr>
            <a:r>
              <a:rPr lang="en-US" sz="3600" dirty="0" smtClean="0">
                <a:solidFill>
                  <a:srgbClr val="FFFF66"/>
                </a:solidFill>
                <a:latin typeface="Gill Sans MT"/>
                <a:ea typeface="Gill Sans MT"/>
                <a:cs typeface="Gill Sans MT"/>
                <a:sym typeface="Gill Sans MT"/>
              </a:rPr>
              <a:t>Last year’s class: </a:t>
            </a:r>
          </a:p>
          <a:p>
            <a:pPr marR="0" lvl="0" algn="l" rtl="0">
              <a:spcBef>
                <a:spcPts val="0"/>
              </a:spcBef>
              <a:buSzPct val="25000"/>
            </a:pPr>
            <a:r>
              <a:rPr lang="en-US" sz="3600" dirty="0" smtClean="0">
                <a:solidFill>
                  <a:srgbClr val="FFFF66"/>
                </a:solidFill>
                <a:latin typeface="Gill Sans MT"/>
                <a:ea typeface="Gill Sans MT"/>
                <a:cs typeface="Gill Sans MT"/>
                <a:sym typeface="Gill Sans MT"/>
              </a:rPr>
              <a:t>Group analysis of election data</a:t>
            </a:r>
          </a:p>
          <a:p>
            <a:pPr lvl="0">
              <a:buSzPct val="25000"/>
            </a:pPr>
            <a:r>
              <a:rPr lang="en-US" sz="2800" dirty="0">
                <a:solidFill>
                  <a:srgbClr val="FFFF66"/>
                </a:solidFill>
                <a:latin typeface="Gill Sans MT"/>
                <a:ea typeface="Gill Sans MT"/>
                <a:cs typeface="Gill Sans MT"/>
                <a:sym typeface="Gill Sans MT"/>
                <a:hlinkClick r:id="rId3"/>
              </a:rPr>
              <a:t>https://</a:t>
            </a:r>
            <a:r>
              <a:rPr lang="en-US" sz="2800" dirty="0" smtClean="0">
                <a:solidFill>
                  <a:srgbClr val="FFFF66"/>
                </a:solidFill>
                <a:latin typeface="Gill Sans MT"/>
                <a:ea typeface="Gill Sans MT"/>
                <a:cs typeface="Gill Sans MT"/>
                <a:sym typeface="Gill Sans MT"/>
                <a:hlinkClick r:id="rId3"/>
              </a:rPr>
              <a:t>jshannon75.github.io/district_change/index.html</a:t>
            </a:r>
            <a:r>
              <a:rPr lang="en-US" sz="2800" dirty="0" smtClean="0">
                <a:solidFill>
                  <a:srgbClr val="FFFF66"/>
                </a:solidFill>
                <a:latin typeface="Gill Sans MT"/>
                <a:ea typeface="Gill Sans MT"/>
                <a:cs typeface="Gill Sans MT"/>
                <a:sym typeface="Gill Sans MT"/>
              </a:rPr>
              <a:t> </a:t>
            </a:r>
          </a:p>
          <a:p>
            <a:pPr marR="0" lvl="0" algn="l" rtl="0">
              <a:spcBef>
                <a:spcPts val="0"/>
              </a:spcBef>
              <a:buSzPct val="25000"/>
            </a:pPr>
            <a:endParaRPr lang="en-US" sz="3600" dirty="0" smtClean="0">
              <a:solidFill>
                <a:srgbClr val="FFFF66"/>
              </a:solidFill>
              <a:latin typeface="Gill Sans MT"/>
              <a:ea typeface="Gill Sans MT"/>
              <a:cs typeface="Gill Sans MT"/>
              <a:sym typeface="Gill Sans MT"/>
            </a:endParaRPr>
          </a:p>
        </p:txBody>
      </p:sp>
    </p:spTree>
    <p:extLst>
      <p:ext uri="{BB962C8B-B14F-4D97-AF65-F5344CB8AC3E}">
        <p14:creationId xmlns:p14="http://schemas.microsoft.com/office/powerpoint/2010/main" val="11944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smtClean="0">
                <a:solidFill>
                  <a:srgbClr val="FFFF66"/>
                </a:solidFill>
                <a:latin typeface="Gill Sans MT"/>
                <a:ea typeface="Gill Sans MT"/>
                <a:cs typeface="Gill Sans MT"/>
                <a:sym typeface="Gill Sans MT"/>
              </a:rPr>
              <a:t>Questions</a:t>
            </a:r>
          </a:p>
          <a:p>
            <a:pPr marL="0" marR="0" lvl="0" indent="0" algn="l" rtl="0">
              <a:spcBef>
                <a:spcPts val="0"/>
              </a:spcBef>
              <a:buSzPct val="25000"/>
              <a:buNone/>
            </a:pPr>
            <a:endParaRPr lang="en-US" sz="3600" dirty="0">
              <a:solidFill>
                <a:srgbClr val="FFFF66"/>
              </a:solidFill>
              <a:latin typeface="Gill Sans MT"/>
              <a:ea typeface="Gill Sans MT"/>
              <a:cs typeface="Gill Sans MT"/>
              <a:sym typeface="Gill Sans MT"/>
            </a:endParaRPr>
          </a:p>
          <a:p>
            <a:pPr marR="0" lvl="0" algn="l" rtl="0">
              <a:spcBef>
                <a:spcPts val="0"/>
              </a:spcBef>
              <a:buSzPct val="25000"/>
            </a:pPr>
            <a:r>
              <a:rPr lang="en-US" sz="3600" dirty="0" smtClean="0">
                <a:solidFill>
                  <a:srgbClr val="FFFF66"/>
                </a:solidFill>
                <a:latin typeface="Gill Sans MT"/>
                <a:ea typeface="Gill Sans MT"/>
                <a:cs typeface="Gill Sans MT"/>
                <a:sym typeface="Gill Sans MT"/>
              </a:rPr>
              <a:t>Group or individual project?</a:t>
            </a:r>
          </a:p>
          <a:p>
            <a:pPr marR="0" lvl="0" algn="l" rtl="0">
              <a:spcBef>
                <a:spcPts val="0"/>
              </a:spcBef>
              <a:buSzPct val="25000"/>
            </a:pPr>
            <a:endParaRPr lang="en-US" sz="3600" dirty="0" smtClean="0">
              <a:solidFill>
                <a:srgbClr val="FFFF66"/>
              </a:solidFill>
              <a:latin typeface="Gill Sans MT"/>
              <a:ea typeface="Gill Sans MT"/>
              <a:cs typeface="Gill Sans MT"/>
              <a:sym typeface="Gill Sans MT"/>
            </a:endParaRPr>
          </a:p>
          <a:p>
            <a:pPr marR="0" lvl="0" algn="l" rtl="0">
              <a:spcBef>
                <a:spcPts val="0"/>
              </a:spcBef>
              <a:buSzPct val="25000"/>
            </a:pPr>
            <a:r>
              <a:rPr lang="en-US" sz="3600" dirty="0" smtClean="0">
                <a:solidFill>
                  <a:srgbClr val="FFFF66"/>
                </a:solidFill>
                <a:latin typeface="Gill Sans MT"/>
                <a:ea typeface="Gill Sans MT"/>
                <a:cs typeface="Gill Sans MT"/>
                <a:sym typeface="Gill Sans MT"/>
              </a:rPr>
              <a:t>Data we already have (Census/</a:t>
            </a:r>
            <a:r>
              <a:rPr lang="en-US" sz="3600" dirty="0" err="1" smtClean="0">
                <a:solidFill>
                  <a:srgbClr val="FFFF66"/>
                </a:solidFill>
                <a:latin typeface="Gill Sans MT"/>
                <a:ea typeface="Gill Sans MT"/>
                <a:cs typeface="Gill Sans MT"/>
                <a:sym typeface="Gill Sans MT"/>
              </a:rPr>
              <a:t>Daymet</a:t>
            </a:r>
            <a:r>
              <a:rPr lang="en-US" sz="3600" dirty="0" smtClean="0">
                <a:solidFill>
                  <a:srgbClr val="FFFF66"/>
                </a:solidFill>
                <a:latin typeface="Gill Sans MT"/>
                <a:ea typeface="Gill Sans MT"/>
                <a:cs typeface="Gill Sans MT"/>
                <a:sym typeface="Gill Sans MT"/>
              </a:rPr>
              <a:t>/etc.) or new data?</a:t>
            </a:r>
          </a:p>
          <a:p>
            <a:pPr marR="0" lvl="0" algn="l" rtl="0">
              <a:spcBef>
                <a:spcPts val="0"/>
              </a:spcBef>
              <a:buSzPct val="25000"/>
            </a:pPr>
            <a:endParaRPr lang="en-US" sz="3600" dirty="0">
              <a:solidFill>
                <a:srgbClr val="FFFF66"/>
              </a:solidFill>
              <a:latin typeface="Gill Sans MT"/>
              <a:ea typeface="Gill Sans MT"/>
              <a:cs typeface="Gill Sans MT"/>
              <a:sym typeface="Gill Sans MT"/>
            </a:endParaRPr>
          </a:p>
          <a:p>
            <a:pPr marR="0" lvl="0" algn="l" rtl="0">
              <a:spcBef>
                <a:spcPts val="0"/>
              </a:spcBef>
              <a:buSzPct val="25000"/>
            </a:pPr>
            <a:r>
              <a:rPr lang="en-US" sz="3600" dirty="0" smtClean="0">
                <a:solidFill>
                  <a:srgbClr val="FFFF66"/>
                </a:solidFill>
                <a:latin typeface="Gill Sans MT"/>
                <a:ea typeface="Gill Sans MT"/>
                <a:cs typeface="Gill Sans MT"/>
                <a:sym typeface="Gill Sans MT"/>
              </a:rPr>
              <a:t>Come up with two options in small groups.</a:t>
            </a:r>
            <a:endParaRPr lang="en-US" sz="3600" dirty="0" smtClean="0">
              <a:solidFill>
                <a:srgbClr val="FFFF66"/>
              </a:solidFill>
              <a:latin typeface="Gill Sans MT"/>
              <a:ea typeface="Gill Sans MT"/>
              <a:cs typeface="Gill Sans MT"/>
              <a:sym typeface="Gill Sans MT"/>
            </a:endParaRPr>
          </a:p>
        </p:txBody>
      </p:sp>
    </p:spTree>
    <p:extLst>
      <p:ext uri="{BB962C8B-B14F-4D97-AF65-F5344CB8AC3E}">
        <p14:creationId xmlns:p14="http://schemas.microsoft.com/office/powerpoint/2010/main" val="402102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228600" y="111194"/>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Gill Sans MT"/>
                <a:ea typeface="Gill Sans MT"/>
                <a:cs typeface="Gill Sans MT"/>
                <a:sym typeface="Gill Sans MT"/>
              </a:rPr>
              <a:t>Why sample?</a:t>
            </a:r>
          </a:p>
        </p:txBody>
      </p:sp>
      <p:sp>
        <p:nvSpPr>
          <p:cNvPr id="101" name="Shape 101"/>
          <p:cNvSpPr txBox="1"/>
          <p:nvPr/>
        </p:nvSpPr>
        <p:spPr>
          <a:xfrm>
            <a:off x="622322" y="819081"/>
            <a:ext cx="7280297" cy="1815881"/>
          </a:xfrm>
          <a:prstGeom prst="rect">
            <a:avLst/>
          </a:prstGeom>
          <a:noFill/>
          <a:ln>
            <a:noFill/>
          </a:ln>
        </p:spPr>
        <p:txBody>
          <a:bodyPr lIns="91425" tIns="45700" rIns="91425" bIns="45700" anchor="t" anchorCtr="0">
            <a:noAutofit/>
          </a:bodyPr>
          <a:lstStyle/>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money</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time</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Full sample may be impossible/impractical</a:t>
            </a:r>
          </a:p>
          <a:p>
            <a:pPr marL="457200" marR="0" lvl="0" indent="-457200" algn="l" rtl="0">
              <a:spcBef>
                <a:spcPts val="0"/>
              </a:spcBef>
              <a:buClr>
                <a:schemeClr val="dk1"/>
              </a:buClr>
              <a:buFont typeface="Arial"/>
              <a:buNone/>
            </a:pPr>
            <a:endParaRPr sz="2800">
              <a:solidFill>
                <a:srgbClr val="FFFF66"/>
              </a:solidFill>
              <a:latin typeface="Gill Sans MT"/>
              <a:ea typeface="Gill Sans MT"/>
              <a:cs typeface="Gill Sans MT"/>
              <a:sym typeface="Gill Sans MT"/>
            </a:endParaRPr>
          </a:p>
        </p:txBody>
      </p:sp>
      <p:pic>
        <p:nvPicPr>
          <p:cNvPr id="102" name="Shape 102" descr="http://www.epa.gov/katrina/images/Composite-Sampling-Map_1650.jpg"/>
          <p:cNvPicPr preferRelativeResize="0"/>
          <p:nvPr/>
        </p:nvPicPr>
        <p:blipFill rotWithShape="1">
          <a:blip r:embed="rId3">
            <a:alphaModFix/>
          </a:blip>
          <a:srcRect/>
          <a:stretch/>
        </p:blipFill>
        <p:spPr>
          <a:xfrm>
            <a:off x="3124200" y="2282535"/>
            <a:ext cx="5773271" cy="44611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615099"/>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smtClean="0">
                <a:solidFill>
                  <a:srgbClr val="FFFF66"/>
                </a:solidFill>
                <a:latin typeface="Gill Sans MT"/>
                <a:ea typeface="Gill Sans MT"/>
                <a:cs typeface="Gill Sans MT"/>
                <a:sym typeface="Gill Sans MT"/>
              </a:rPr>
              <a:t>Sample research question:</a:t>
            </a:r>
            <a:endParaRPr lang="en-US" sz="3200" dirty="0">
              <a:solidFill>
                <a:srgbClr val="FFFF66"/>
              </a:solidFill>
              <a:latin typeface="Gill Sans MT"/>
              <a:ea typeface="Gill Sans MT"/>
              <a:cs typeface="Gill Sans MT"/>
              <a:sym typeface="Gill Sans MT"/>
            </a:endParaRPr>
          </a:p>
        </p:txBody>
      </p:sp>
      <p:sp>
        <p:nvSpPr>
          <p:cNvPr id="109" name="Shape 109"/>
          <p:cNvSpPr txBox="1"/>
          <p:nvPr/>
        </p:nvSpPr>
        <p:spPr>
          <a:xfrm>
            <a:off x="629250" y="1199873"/>
            <a:ext cx="4404663"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dirty="0" smtClean="0">
                <a:solidFill>
                  <a:srgbClr val="FFFF66"/>
                </a:solidFill>
                <a:latin typeface="Gill Sans MT"/>
                <a:ea typeface="Gill Sans MT"/>
                <a:cs typeface="Gill Sans MT"/>
                <a:sym typeface="Gill Sans MT"/>
              </a:rPr>
              <a:t>Do veterans find it easy to use their GI Bill educational benefits at state colleges and universities?</a:t>
            </a:r>
            <a:endParaRPr lang="en-US" sz="2800" dirty="0">
              <a:solidFill>
                <a:srgbClr val="FFFF66"/>
              </a:solidFill>
              <a:latin typeface="Gill Sans MT"/>
              <a:ea typeface="Gill Sans MT"/>
              <a:cs typeface="Gill Sans MT"/>
              <a:sym typeface="Gill Sans MT"/>
            </a:endParaRPr>
          </a:p>
        </p:txBody>
      </p:sp>
      <p:pic>
        <p:nvPicPr>
          <p:cNvPr id="1026" name="Picture 2" descr="Image result for gi bill colle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758" y="520987"/>
            <a:ext cx="3842242" cy="5747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Some terminology</a:t>
            </a:r>
          </a:p>
        </p:txBody>
      </p:sp>
      <p:sp>
        <p:nvSpPr>
          <p:cNvPr id="109" name="Shape 109"/>
          <p:cNvSpPr txBox="1"/>
          <p:nvPr/>
        </p:nvSpPr>
        <p:spPr>
          <a:xfrm>
            <a:off x="629250" y="813374"/>
            <a:ext cx="8686800"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a:solidFill>
                  <a:srgbClr val="FFFF66"/>
                </a:solidFill>
                <a:latin typeface="Gill Sans MT"/>
                <a:ea typeface="Gill Sans MT"/>
                <a:cs typeface="Gill Sans MT"/>
                <a:sym typeface="Gill Sans MT"/>
              </a:rPr>
              <a:t>Target population and target area</a:t>
            </a:r>
          </a:p>
        </p:txBody>
      </p:sp>
      <p:sp>
        <p:nvSpPr>
          <p:cNvPr id="110" name="Shape 110"/>
          <p:cNvSpPr txBox="1"/>
          <p:nvPr/>
        </p:nvSpPr>
        <p:spPr>
          <a:xfrm>
            <a:off x="1447800" y="1285875"/>
            <a:ext cx="61050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Gill Sans MT"/>
                <a:ea typeface="Gill Sans MT"/>
                <a:cs typeface="Gill Sans MT"/>
                <a:sym typeface="Gill Sans MT"/>
              </a:rPr>
              <a:t>(“Population” can mean many things…)</a:t>
            </a:r>
          </a:p>
        </p:txBody>
      </p:sp>
      <p:pic>
        <p:nvPicPr>
          <p:cNvPr id="111" name="Shape 111"/>
          <p:cNvPicPr preferRelativeResize="0"/>
          <p:nvPr/>
        </p:nvPicPr>
        <p:blipFill rotWithShape="1">
          <a:blip r:embed="rId3">
            <a:alphaModFix/>
          </a:blip>
          <a:srcRect/>
          <a:stretch/>
        </p:blipFill>
        <p:spPr>
          <a:xfrm>
            <a:off x="3048000" y="1828800"/>
            <a:ext cx="5767781" cy="4495800"/>
          </a:xfrm>
          <a:prstGeom prst="rect">
            <a:avLst/>
          </a:prstGeom>
          <a:noFill/>
          <a:ln>
            <a:noFill/>
          </a:ln>
        </p:spPr>
      </p:pic>
      <p:pic>
        <p:nvPicPr>
          <p:cNvPr id="112" name="Shape 112"/>
          <p:cNvPicPr preferRelativeResize="0"/>
          <p:nvPr/>
        </p:nvPicPr>
        <p:blipFill rotWithShape="1">
          <a:blip r:embed="rId4">
            <a:alphaModFix/>
          </a:blip>
          <a:srcRect/>
          <a:stretch/>
        </p:blipFill>
        <p:spPr>
          <a:xfrm>
            <a:off x="333375" y="2562633"/>
            <a:ext cx="2028825" cy="4028666"/>
          </a:xfrm>
          <a:prstGeom prst="rect">
            <a:avLst/>
          </a:prstGeom>
          <a:noFill/>
          <a:ln>
            <a:noFill/>
          </a:ln>
        </p:spPr>
      </p:pic>
      <p:sp>
        <p:nvSpPr>
          <p:cNvPr id="113" name="Shape 113"/>
          <p:cNvSpPr txBox="1"/>
          <p:nvPr/>
        </p:nvSpPr>
        <p:spPr>
          <a:xfrm>
            <a:off x="132722" y="1840475"/>
            <a:ext cx="35508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FFFF66"/>
                </a:solidFill>
                <a:latin typeface="Gill Sans MT"/>
                <a:ea typeface="Gill Sans MT"/>
                <a:cs typeface="Gill Sans MT"/>
                <a:sym typeface="Gill Sans MT"/>
              </a:rPr>
              <a:t>Veterans in Clarke County</a:t>
            </a:r>
          </a:p>
        </p:txBody>
      </p:sp>
      <p:sp>
        <p:nvSpPr>
          <p:cNvPr id="114" name="Shape 114"/>
          <p:cNvSpPr/>
          <p:nvPr/>
        </p:nvSpPr>
        <p:spPr>
          <a:xfrm>
            <a:off x="4114800" y="2819400"/>
            <a:ext cx="1371599" cy="9905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sp>
        <p:nvSpPr>
          <p:cNvPr id="115" name="Shape 115"/>
          <p:cNvSpPr/>
          <p:nvPr/>
        </p:nvSpPr>
        <p:spPr>
          <a:xfrm>
            <a:off x="6172200" y="1849991"/>
            <a:ext cx="1600199" cy="2112406"/>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spTree>
    <p:extLst>
      <p:ext uri="{BB962C8B-B14F-4D97-AF65-F5344CB8AC3E}">
        <p14:creationId xmlns:p14="http://schemas.microsoft.com/office/powerpoint/2010/main" val="25177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Some terminology</a:t>
            </a:r>
          </a:p>
        </p:txBody>
      </p:sp>
      <p:sp>
        <p:nvSpPr>
          <p:cNvPr id="122" name="Shape 122"/>
          <p:cNvSpPr txBox="1"/>
          <p:nvPr/>
        </p:nvSpPr>
        <p:spPr>
          <a:xfrm>
            <a:off x="685800" y="818874"/>
            <a:ext cx="8686800" cy="4419599"/>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a:solidFill>
                  <a:srgbClr val="FFFF66"/>
                </a:solidFill>
                <a:latin typeface="Gill Sans MT"/>
                <a:ea typeface="Gill Sans MT"/>
                <a:cs typeface="Gill Sans MT"/>
                <a:sym typeface="Gill Sans MT"/>
              </a:rPr>
              <a:t>Sampling frame—population and area</a:t>
            </a:r>
          </a:p>
        </p:txBody>
      </p:sp>
      <p:pic>
        <p:nvPicPr>
          <p:cNvPr id="123" name="Shape 123"/>
          <p:cNvPicPr preferRelativeResize="0"/>
          <p:nvPr/>
        </p:nvPicPr>
        <p:blipFill rotWithShape="1">
          <a:blip r:embed="rId3">
            <a:alphaModFix/>
          </a:blip>
          <a:srcRect/>
          <a:stretch/>
        </p:blipFill>
        <p:spPr>
          <a:xfrm>
            <a:off x="1219200" y="1719969"/>
            <a:ext cx="7458073" cy="48293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304800" y="228600"/>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FFFF66"/>
                </a:solidFill>
                <a:latin typeface="Gill Sans MT"/>
                <a:ea typeface="Gill Sans MT"/>
                <a:cs typeface="Gill Sans MT"/>
                <a:sym typeface="Gill Sans MT"/>
              </a:rPr>
              <a:t>Sources of sampling frame data?</a:t>
            </a:r>
          </a:p>
        </p:txBody>
      </p:sp>
      <p:pic>
        <p:nvPicPr>
          <p:cNvPr id="130" name="Shape 130"/>
          <p:cNvPicPr preferRelativeResize="0"/>
          <p:nvPr/>
        </p:nvPicPr>
        <p:blipFill rotWithShape="1">
          <a:blip r:embed="rId3">
            <a:alphaModFix/>
          </a:blip>
          <a:srcRect/>
          <a:stretch/>
        </p:blipFill>
        <p:spPr>
          <a:xfrm>
            <a:off x="152400" y="933450"/>
            <a:ext cx="8419125" cy="2724150"/>
          </a:xfrm>
          <a:prstGeom prst="rect">
            <a:avLst/>
          </a:prstGeom>
          <a:noFill/>
          <a:ln>
            <a:noFill/>
          </a:ln>
        </p:spPr>
      </p:pic>
      <p:pic>
        <p:nvPicPr>
          <p:cNvPr id="131" name="Shape 131"/>
          <p:cNvPicPr preferRelativeResize="0"/>
          <p:nvPr/>
        </p:nvPicPr>
        <p:blipFill rotWithShape="1">
          <a:blip r:embed="rId4">
            <a:alphaModFix/>
          </a:blip>
          <a:srcRect/>
          <a:stretch/>
        </p:blipFill>
        <p:spPr>
          <a:xfrm>
            <a:off x="66676" y="2438400"/>
            <a:ext cx="4722370" cy="3200399"/>
          </a:xfrm>
          <a:prstGeom prst="rect">
            <a:avLst/>
          </a:prstGeom>
          <a:noFill/>
          <a:ln>
            <a:noFill/>
          </a:ln>
        </p:spPr>
      </p:pic>
      <p:pic>
        <p:nvPicPr>
          <p:cNvPr id="132" name="Shape 132"/>
          <p:cNvPicPr preferRelativeResize="0"/>
          <p:nvPr/>
        </p:nvPicPr>
        <p:blipFill rotWithShape="1">
          <a:blip r:embed="rId5">
            <a:alphaModFix/>
          </a:blip>
          <a:srcRect/>
          <a:stretch/>
        </p:blipFill>
        <p:spPr>
          <a:xfrm>
            <a:off x="3124200" y="3362325"/>
            <a:ext cx="5725785" cy="3190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304800" y="890925"/>
            <a:ext cx="44208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Non-probability sample</a:t>
            </a:r>
            <a:br>
              <a:rPr lang="en-US" sz="2800" u="sng">
                <a:solidFill>
                  <a:srgbClr val="FFFF66"/>
                </a:solidFill>
                <a:latin typeface="Gill Sans MT"/>
                <a:ea typeface="Gill Sans MT"/>
                <a:cs typeface="Gill Sans MT"/>
                <a:sym typeface="Gill Sans MT"/>
              </a:rPr>
            </a:br>
            <a:r>
              <a:rPr lang="en-US" sz="2800">
                <a:solidFill>
                  <a:srgbClr val="FFFF66"/>
                </a:solidFill>
                <a:latin typeface="Gill Sans MT"/>
                <a:ea typeface="Gill Sans MT"/>
                <a:cs typeface="Gill Sans MT"/>
                <a:sym typeface="Gill Sans MT"/>
              </a:rPr>
              <a:t>Convenience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Snowball</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Quota</a:t>
            </a:r>
          </a:p>
        </p:txBody>
      </p:sp>
      <p:sp>
        <p:nvSpPr>
          <p:cNvPr id="139" name="Shape 139"/>
          <p:cNvSpPr txBox="1"/>
          <p:nvPr/>
        </p:nvSpPr>
        <p:spPr>
          <a:xfrm>
            <a:off x="5105400" y="914400"/>
            <a:ext cx="3618600" cy="2246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Probability sample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Random</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Systematic</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Stratified</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Cluster</a:t>
            </a:r>
          </a:p>
        </p:txBody>
      </p:sp>
      <p:sp>
        <p:nvSpPr>
          <p:cNvPr id="140" name="Shape 140"/>
          <p:cNvSpPr txBox="1"/>
          <p:nvPr/>
        </p:nvSpPr>
        <p:spPr>
          <a:xfrm>
            <a:off x="304800" y="3733800"/>
            <a:ext cx="8719053"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Do some research!</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Give a one minute summary of what this sampling strategy entails</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How would it be used with our study of Clarke County veterans</a:t>
            </a:r>
            <a:r>
              <a:rPr lang="en-US" sz="2400" dirty="0" smtClean="0">
                <a:solidFill>
                  <a:srgbClr val="FFFF66"/>
                </a:solidFill>
                <a:latin typeface="Gill Sans MT"/>
                <a:ea typeface="Gill Sans MT"/>
                <a:cs typeface="Gill Sans MT"/>
                <a:sym typeface="Gill Sans MT"/>
              </a:rPr>
              <a:t>?</a:t>
            </a:r>
            <a:endParaRPr lang="en-US" sz="2400" dirty="0">
              <a:solidFill>
                <a:srgbClr val="FFFF66"/>
              </a:solidFill>
              <a:latin typeface="Gill Sans MT"/>
              <a:ea typeface="Gill Sans MT"/>
              <a:cs typeface="Gill Sans MT"/>
              <a:sym typeface="Gill Sans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sp>
        <p:nvSpPr>
          <p:cNvPr id="147" name="Shape 147"/>
          <p:cNvSpPr txBox="1"/>
          <p:nvPr/>
        </p:nvSpPr>
        <p:spPr>
          <a:xfrm>
            <a:off x="652893" y="1006563"/>
            <a:ext cx="7500507"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is the mean number of </a:t>
            </a:r>
            <a:r>
              <a:rPr lang="en-US" sz="2800" dirty="0" smtClean="0">
                <a:solidFill>
                  <a:srgbClr val="FFFF66"/>
                </a:solidFill>
                <a:latin typeface="Gill Sans MT"/>
                <a:ea typeface="Gill Sans MT"/>
                <a:cs typeface="Gill Sans MT"/>
                <a:sym typeface="Gill Sans MT"/>
              </a:rPr>
              <a:t>articles read </a:t>
            </a:r>
            <a:r>
              <a:rPr lang="en-US" sz="2800" dirty="0" smtClean="0">
                <a:solidFill>
                  <a:srgbClr val="FFFF66"/>
                </a:solidFill>
                <a:latin typeface="Gill Sans MT"/>
                <a:ea typeface="Gill Sans MT"/>
                <a:cs typeface="Gill Sans MT"/>
                <a:sym typeface="Gill Sans MT"/>
              </a:rPr>
              <a:t>by Geography graduate students in a semester? </a:t>
            </a:r>
            <a:r>
              <a:rPr lang="en-US" sz="2800" dirty="0">
                <a:solidFill>
                  <a:srgbClr val="FFFF66"/>
                </a:solidFill>
                <a:latin typeface="Gill Sans MT"/>
                <a:ea typeface="Gill Sans MT"/>
                <a:cs typeface="Gill Sans MT"/>
                <a:sym typeface="Gill Sans MT"/>
              </a:rPr>
              <a:t>You did a survey of </a:t>
            </a:r>
            <a:r>
              <a:rPr lang="en-US" sz="2800" dirty="0" smtClean="0">
                <a:solidFill>
                  <a:srgbClr val="FFFF66"/>
                </a:solidFill>
                <a:latin typeface="Gill Sans MT"/>
                <a:ea typeface="Gill Sans MT"/>
                <a:cs typeface="Gill Sans MT"/>
                <a:sym typeface="Gill Sans MT"/>
              </a:rPr>
              <a:t>30</a:t>
            </a:r>
            <a:r>
              <a:rPr lang="en-US" sz="2800" dirty="0" smtClean="0">
                <a:solidFill>
                  <a:srgbClr val="FFFF66"/>
                </a:solidFill>
                <a:latin typeface="Gill Sans MT"/>
                <a:ea typeface="Gill Sans MT"/>
                <a:cs typeface="Gill Sans MT"/>
                <a:sym typeface="Gill Sans MT"/>
              </a:rPr>
              <a:t> </a:t>
            </a:r>
            <a:r>
              <a:rPr lang="en-US" sz="2800" dirty="0">
                <a:solidFill>
                  <a:srgbClr val="FFFF66"/>
                </a:solidFill>
                <a:latin typeface="Gill Sans MT"/>
                <a:ea typeface="Gill Sans MT"/>
                <a:cs typeface="Gill Sans MT"/>
                <a:sym typeface="Gill Sans MT"/>
              </a:rPr>
              <a:t>such students. The mean was </a:t>
            </a:r>
            <a:r>
              <a:rPr lang="en-US" sz="2800" dirty="0" smtClean="0">
                <a:solidFill>
                  <a:srgbClr val="FFFF66"/>
                </a:solidFill>
                <a:latin typeface="Gill Sans MT"/>
                <a:ea typeface="Gill Sans MT"/>
                <a:cs typeface="Gill Sans MT"/>
                <a:sym typeface="Gill Sans MT"/>
              </a:rPr>
              <a:t>54.2 </a:t>
            </a:r>
            <a:r>
              <a:rPr lang="en-US" sz="2800" dirty="0">
                <a:solidFill>
                  <a:srgbClr val="FFFF66"/>
                </a:solidFill>
                <a:latin typeface="Gill Sans MT"/>
                <a:ea typeface="Gill Sans MT"/>
                <a:cs typeface="Gill Sans MT"/>
                <a:sym typeface="Gill Sans MT"/>
              </a:rPr>
              <a:t>and the </a:t>
            </a:r>
            <a:r>
              <a:rPr lang="en-US" sz="2800" dirty="0" err="1">
                <a:solidFill>
                  <a:srgbClr val="FFFF66"/>
                </a:solidFill>
                <a:latin typeface="Gill Sans MT"/>
                <a:ea typeface="Gill Sans MT"/>
                <a:cs typeface="Gill Sans MT"/>
                <a:sym typeface="Gill Sans MT"/>
              </a:rPr>
              <a:t>s.d.</a:t>
            </a:r>
            <a:r>
              <a:rPr lang="en-US" sz="2800" dirty="0">
                <a:solidFill>
                  <a:srgbClr val="FFFF66"/>
                </a:solidFill>
                <a:latin typeface="Gill Sans MT"/>
                <a:ea typeface="Gill Sans MT"/>
                <a:cs typeface="Gill Sans MT"/>
                <a:sym typeface="Gill Sans MT"/>
              </a:rPr>
              <a:t> was </a:t>
            </a:r>
            <a:r>
              <a:rPr lang="en-US" sz="2800" dirty="0" smtClean="0">
                <a:solidFill>
                  <a:srgbClr val="FFFF66"/>
                </a:solidFill>
                <a:latin typeface="Gill Sans MT"/>
                <a:ea typeface="Gill Sans MT"/>
                <a:cs typeface="Gill Sans MT"/>
                <a:sym typeface="Gill Sans MT"/>
              </a:rPr>
              <a:t>12.8</a:t>
            </a:r>
            <a:r>
              <a:rPr lang="en-US" sz="2800" dirty="0">
                <a:solidFill>
                  <a:srgbClr val="FFFF66"/>
                </a:solidFill>
                <a:latin typeface="Gill Sans MT"/>
                <a:ea typeface="Gill Sans MT"/>
                <a:cs typeface="Gill Sans MT"/>
                <a:sym typeface="Gill Sans MT"/>
              </a:rPr>
              <a:t>. </a:t>
            </a:r>
          </a:p>
        </p:txBody>
      </p:sp>
      <p:sp>
        <p:nvSpPr>
          <p:cNvPr id="148" name="Shape 148"/>
          <p:cNvSpPr txBox="1"/>
          <p:nvPr/>
        </p:nvSpPr>
        <p:spPr>
          <a:xfrm>
            <a:off x="2514600" y="4038600"/>
            <a:ext cx="5410200"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How many students should you ask if you want your mean to be accurate to within </a:t>
            </a:r>
            <a:r>
              <a:rPr lang="en-US" sz="2800" b="1" i="1" dirty="0" smtClean="0">
                <a:solidFill>
                  <a:srgbClr val="FFFF66"/>
                </a:solidFill>
                <a:latin typeface="Gill Sans MT"/>
                <a:ea typeface="Gill Sans MT"/>
                <a:cs typeface="Gill Sans MT"/>
                <a:sym typeface="Gill Sans MT"/>
              </a:rPr>
              <a:t>three</a:t>
            </a:r>
            <a:r>
              <a:rPr lang="en-US" sz="2800" dirty="0" smtClean="0">
                <a:solidFill>
                  <a:srgbClr val="FFFF66"/>
                </a:solidFill>
                <a:latin typeface="Gill Sans MT"/>
                <a:ea typeface="Gill Sans MT"/>
                <a:cs typeface="Gill Sans MT"/>
                <a:sym typeface="Gill Sans MT"/>
              </a:rPr>
              <a:t> articles, </a:t>
            </a:r>
            <a:r>
              <a:rPr lang="en-US" sz="2800" dirty="0">
                <a:solidFill>
                  <a:srgbClr val="FFFF66"/>
                </a:solidFill>
                <a:latin typeface="Gill Sans MT"/>
                <a:ea typeface="Gill Sans MT"/>
                <a:cs typeface="Gill Sans MT"/>
                <a:sym typeface="Gill Sans MT"/>
              </a:rPr>
              <a:t>with 95% confidence?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grpSp>
        <p:nvGrpSpPr>
          <p:cNvPr id="155" name="Shape 155"/>
          <p:cNvGrpSpPr/>
          <p:nvPr/>
        </p:nvGrpSpPr>
        <p:grpSpPr>
          <a:xfrm>
            <a:off x="518294" y="1447800"/>
            <a:ext cx="4419599" cy="1006554"/>
            <a:chOff x="2286000" y="2925722"/>
            <a:chExt cx="4419599" cy="1006554"/>
          </a:xfrm>
        </p:grpSpPr>
        <p:sp>
          <p:nvSpPr>
            <p:cNvPr id="156" name="Shape 156"/>
            <p:cNvSpPr/>
            <p:nvPr/>
          </p:nvSpPr>
          <p:spPr>
            <a:xfrm>
              <a:off x="2286000" y="2925722"/>
              <a:ext cx="4419599" cy="1006554"/>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57" name="Shape 157"/>
            <p:cNvSpPr/>
            <p:nvPr/>
          </p:nvSpPr>
          <p:spPr>
            <a:xfrm>
              <a:off x="2326200" y="3134380"/>
              <a:ext cx="4339650" cy="523219"/>
            </a:xfrm>
            <a:prstGeom prst="rect">
              <a:avLst/>
            </a:prstGeom>
            <a:blipFill rotWithShape="1">
              <a:blip r:embed="rId3">
                <a:alphaModFix/>
              </a:blip>
              <a:stretch>
                <a:fillRect l="-2947" t="-11627" r="-1825" b="-31393"/>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58" name="Shape 158"/>
          <p:cNvPicPr preferRelativeResize="0"/>
          <p:nvPr/>
        </p:nvPicPr>
        <p:blipFill>
          <a:blip r:embed="rId4">
            <a:alphaModFix/>
          </a:blip>
          <a:stretch>
            <a:fillRect/>
          </a:stretch>
        </p:blipFill>
        <p:spPr>
          <a:xfrm>
            <a:off x="2228225" y="2827200"/>
            <a:ext cx="6381699" cy="38671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535</Words>
  <Application>Microsoft Office PowerPoint</Application>
  <PresentationFormat>On-screen Show (4:3)</PresentationFormat>
  <Paragraphs>98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Gill Sans MT</vt:lpstr>
      <vt:lpstr>Calibri</vt:lpstr>
      <vt:lpstr>Arial</vt:lpstr>
      <vt:lpstr>Cambria Math</vt:lpstr>
      <vt:lpstr>Office Theme</vt:lpstr>
      <vt:lpstr>Sampling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Gerald Shannon</dc:creator>
  <cp:lastModifiedBy>Jerry Shannon</cp:lastModifiedBy>
  <cp:revision>5</cp:revision>
  <dcterms:modified xsi:type="dcterms:W3CDTF">2018-10-06T14:01:40Z</dcterms:modified>
</cp:coreProperties>
</file>