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8" r:id="rId3"/>
    <p:sldId id="28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1" r:id="rId20"/>
    <p:sldId id="274" r:id="rId21"/>
    <p:sldId id="275" r:id="rId22"/>
    <p:sldId id="277" r:id="rId23"/>
    <p:sldId id="278" r:id="rId24"/>
    <p:sldId id="284" r:id="rId25"/>
    <p:sldId id="279" r:id="rId26"/>
    <p:sldId id="282" r:id="rId27"/>
    <p:sldId id="276" r:id="rId28"/>
    <p:sldId id="285" r:id="rId29"/>
    <p:sldId id="283" r:id="rId3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Gill Sans MT" panose="020B0502020104020203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EA40C2-255E-4F26-BCB9-FC503035A6AE}">
  <a:tblStyle styleId="{68EA40C2-255E-4F26-BCB9-FC503035A6AE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1827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Shape 27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8576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Shape 33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Shape 36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Shape 36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26618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Shape 37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BF511-F575-4496-9E82-CD938318C1D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925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Shape 3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BF511-F575-4496-9E82-CD938318C1D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920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BF511-F575-4496-9E82-CD938318C1D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14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6348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d.edu/~rwilliam/stats2/l25.pdf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6324600" cy="1642200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>
                <a:solidFill>
                  <a:srgbClr val="FFFF66"/>
                </a:solidFill>
              </a:rPr>
              <a:t>Univariate </a:t>
            </a:r>
            <a:r>
              <a:rPr lang="en-US" sz="44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Regression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819400" y="5592762"/>
            <a:ext cx="3429000" cy="807900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Jerry Shannon</a:t>
            </a:r>
          </a:p>
        </p:txBody>
      </p:sp>
      <p:sp>
        <p:nvSpPr>
          <p:cNvPr id="91" name="Shape 9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2" name="Shape 9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3" name="Shape 9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94" name="Shape 94" descr="Convinc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037" y="2590800"/>
            <a:ext cx="8021723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09" name="Shape 209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10" name="Shape 210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307975" y="330268"/>
            <a:ext cx="3353546" cy="83099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pic>
        <p:nvPicPr>
          <p:cNvPr id="212" name="Shape 212" descr="ca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0375" y="1638300"/>
            <a:ext cx="3382962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/>
          <p:nvPr/>
        </p:nvSpPr>
        <p:spPr>
          <a:xfrm>
            <a:off x="4267200" y="1828800"/>
            <a:ext cx="1907894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What is r?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What is </a:t>
            </a:r>
            <a:r>
              <a:rPr lang="en-US" sz="2800" b="1">
                <a:solidFill>
                  <a:srgbClr val="FFFF6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lang="en-US" sz="28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What is </a:t>
            </a:r>
            <a:r>
              <a:rPr lang="en-US" sz="2800" b="1">
                <a:solidFill>
                  <a:srgbClr val="FFFF6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en-US" sz="28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4419600" y="4535269"/>
            <a:ext cx="3702680" cy="64633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1984748" y="5181600"/>
            <a:ext cx="601215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would you interpret this equation?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22" name="Shape 22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23" name="Shape 22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460375" y="188900"/>
            <a:ext cx="8041800" cy="1323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if the data isn’t so clearly linear?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447200" y="1512200"/>
            <a:ext cx="8041800" cy="144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do we draw our regression line?</a:t>
            </a:r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8199" y="2776800"/>
            <a:ext cx="5491150" cy="379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33" name="Shape 233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34" name="Shape 234" descr="http://upload.wikimedia.org/wikipedia/commons/c/c4/2-Dice-Icon.svg"/>
          <p:cNvSpPr/>
          <p:nvPr/>
        </p:nvSpPr>
        <p:spPr>
          <a:xfrm>
            <a:off x="193675" y="160335"/>
            <a:ext cx="8302624" cy="601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“best fit” regression line:</a:t>
            </a:r>
          </a:p>
          <a:p>
            <a:pPr marL="45720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Draw a line that </a:t>
            </a: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minimizes the distances 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from points to the line </a:t>
            </a:r>
          </a:p>
        </p:txBody>
      </p:sp>
      <p:pic>
        <p:nvPicPr>
          <p:cNvPr id="235" name="Shape 235" descr="commute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075" y="2520680"/>
            <a:ext cx="3998911" cy="391821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/>
          <p:nvPr/>
        </p:nvSpPr>
        <p:spPr>
          <a:xfrm>
            <a:off x="3048000" y="3552825"/>
            <a:ext cx="342899" cy="249237"/>
          </a:xfrm>
          <a:prstGeom prst="ellipse">
            <a:avLst/>
          </a:prstGeom>
          <a:noFill/>
          <a:ln w="28575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3460750" y="3552825"/>
            <a:ext cx="425448" cy="254000"/>
          </a:xfrm>
          <a:prstGeom prst="ellipse">
            <a:avLst/>
          </a:prstGeom>
          <a:noFill/>
          <a:ln w="28575" cap="flat" cmpd="sng">
            <a:solidFill>
              <a:srgbClr val="D6009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Shape 238"/>
          <p:cNvCxnSpPr/>
          <p:nvPr/>
        </p:nvCxnSpPr>
        <p:spPr>
          <a:xfrm>
            <a:off x="1849075" y="4148135"/>
            <a:ext cx="382586" cy="19526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39" name="Shape 239"/>
          <p:cNvCxnSpPr/>
          <p:nvPr/>
        </p:nvCxnSpPr>
        <p:spPr>
          <a:xfrm>
            <a:off x="1746681" y="4629942"/>
            <a:ext cx="382586" cy="19526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40" name="Shape 240"/>
          <p:cNvCxnSpPr/>
          <p:nvPr/>
        </p:nvCxnSpPr>
        <p:spPr>
          <a:xfrm rot="6919597">
            <a:off x="2308511" y="4245766"/>
            <a:ext cx="382586" cy="19526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41" name="Shape 241"/>
          <p:cNvCxnSpPr/>
          <p:nvPr/>
        </p:nvCxnSpPr>
        <p:spPr>
          <a:xfrm rot="6919597">
            <a:off x="2117432" y="4844614"/>
            <a:ext cx="382588" cy="19526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42" name="Shape 242"/>
          <p:cNvCxnSpPr/>
          <p:nvPr/>
        </p:nvCxnSpPr>
        <p:spPr>
          <a:xfrm rot="6919597">
            <a:off x="4046970" y="3704429"/>
            <a:ext cx="382588" cy="19526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43" name="Shape 243"/>
          <p:cNvCxnSpPr/>
          <p:nvPr/>
        </p:nvCxnSpPr>
        <p:spPr>
          <a:xfrm rot="10423441">
            <a:off x="1838973" y="5297174"/>
            <a:ext cx="382586" cy="19526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44" name="Shape 244"/>
          <p:cNvSpPr txBox="1"/>
          <p:nvPr/>
        </p:nvSpPr>
        <p:spPr>
          <a:xfrm>
            <a:off x="4495801" y="2895600"/>
            <a:ext cx="4000500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dotted black lines are </a:t>
            </a: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</a:t>
            </a:r>
            <a:r>
              <a:rPr lang="en-US" sz="2400" b="1" i="1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residuals.</a:t>
            </a:r>
            <a:endParaRPr lang="en-US" sz="2400" b="1" i="1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might account for them?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51" name="Shape 251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52" name="Shape 252" descr="http://upload.wikimedia.org/wikipedia/commons/c/c4/2-Dice-Icon.svg"/>
          <p:cNvSpPr/>
          <p:nvPr/>
        </p:nvSpPr>
        <p:spPr>
          <a:xfrm>
            <a:off x="193675" y="160335"/>
            <a:ext cx="8302624" cy="601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“best fit” regression line:</a:t>
            </a:r>
          </a:p>
          <a:p>
            <a:pPr marL="45720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Draw a line that </a:t>
            </a: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minimizes the distances 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from points to the line </a:t>
            </a:r>
          </a:p>
        </p:txBody>
      </p:sp>
      <p:pic>
        <p:nvPicPr>
          <p:cNvPr id="253" name="Shape 253" descr="commute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075" y="2520680"/>
            <a:ext cx="3998911" cy="391821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/>
          <p:nvPr/>
        </p:nvSpPr>
        <p:spPr>
          <a:xfrm>
            <a:off x="3048000" y="3552825"/>
            <a:ext cx="342899" cy="249237"/>
          </a:xfrm>
          <a:prstGeom prst="ellipse">
            <a:avLst/>
          </a:prstGeom>
          <a:noFill/>
          <a:ln w="28575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3460750" y="3552825"/>
            <a:ext cx="425448" cy="254000"/>
          </a:xfrm>
          <a:prstGeom prst="ellipse">
            <a:avLst/>
          </a:prstGeom>
          <a:noFill/>
          <a:ln w="28575" cap="flat" cmpd="sng">
            <a:solidFill>
              <a:srgbClr val="D6009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" name="Shape 256"/>
          <p:cNvCxnSpPr/>
          <p:nvPr/>
        </p:nvCxnSpPr>
        <p:spPr>
          <a:xfrm rot="10800000">
            <a:off x="2971800" y="4343400"/>
            <a:ext cx="1981199" cy="7619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57" name="Shape 257"/>
          <p:cNvSpPr txBox="1"/>
          <p:nvPr/>
        </p:nvSpPr>
        <p:spPr>
          <a:xfrm>
            <a:off x="4953000" y="3505200"/>
            <a:ext cx="3520494" cy="26776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To determine this line, the residuals are squared and then summed. The line with the smallest total is the one you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4" name="Shape 264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5" name="Shape 265" descr="http://upload.wikimedia.org/wikipedia/commons/c/c4/2-Dice-Icon.svg"/>
          <p:cNvSpPr/>
          <p:nvPr/>
        </p:nvSpPr>
        <p:spPr>
          <a:xfrm>
            <a:off x="193675" y="160335"/>
            <a:ext cx="8302624" cy="601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Calculating your regression line</a:t>
            </a:r>
          </a:p>
        </p:txBody>
      </p:sp>
      <p:graphicFrame>
        <p:nvGraphicFramePr>
          <p:cNvPr id="266" name="Shape 266"/>
          <p:cNvGraphicFramePr/>
          <p:nvPr/>
        </p:nvGraphicFramePr>
        <p:xfrm>
          <a:off x="5257800" y="4191000"/>
          <a:ext cx="3578225" cy="2345020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66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8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1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Number of gardens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7" name="Shape 267"/>
          <p:cNvSpPr txBox="1"/>
          <p:nvPr/>
        </p:nvSpPr>
        <p:spPr>
          <a:xfrm>
            <a:off x="914400" y="752720"/>
            <a:ext cx="705394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(You almost always use software to do this, but…)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707245" y="2247316"/>
            <a:ext cx="4702954" cy="112511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cxnSp>
        <p:nvCxnSpPr>
          <p:cNvPr id="269" name="Shape 269"/>
          <p:cNvCxnSpPr/>
          <p:nvPr/>
        </p:nvCxnSpPr>
        <p:spPr>
          <a:xfrm flipH="1">
            <a:off x="2590800" y="1981200"/>
            <a:ext cx="152399" cy="381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70" name="Shape 270"/>
          <p:cNvSpPr txBox="1"/>
          <p:nvPr/>
        </p:nvSpPr>
        <p:spPr>
          <a:xfrm>
            <a:off x="76200" y="1611875"/>
            <a:ext cx="30594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sum of products of X and Y</a:t>
            </a:r>
          </a:p>
        </p:txBody>
      </p:sp>
      <p:cxnSp>
        <p:nvCxnSpPr>
          <p:cNvPr id="271" name="Shape 271"/>
          <p:cNvCxnSpPr/>
          <p:nvPr/>
        </p:nvCxnSpPr>
        <p:spPr>
          <a:xfrm flipH="1">
            <a:off x="3962399" y="1611867"/>
            <a:ext cx="1143000" cy="635449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72" name="Shape 272"/>
          <p:cNvSpPr txBox="1"/>
          <p:nvPr/>
        </p:nvSpPr>
        <p:spPr>
          <a:xfrm>
            <a:off x="4012150" y="1242525"/>
            <a:ext cx="50568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sum of X and Y respectively</a:t>
            </a:r>
          </a:p>
        </p:txBody>
      </p:sp>
      <p:cxnSp>
        <p:nvCxnSpPr>
          <p:cNvPr id="273" name="Shape 273"/>
          <p:cNvCxnSpPr/>
          <p:nvPr/>
        </p:nvCxnSpPr>
        <p:spPr>
          <a:xfrm flipH="1">
            <a:off x="4876800" y="1611867"/>
            <a:ext cx="533399" cy="750331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0" name="Shape 280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1" name="Shape 281" descr="http://upload.wikimedia.org/wikipedia/commons/c/c4/2-Dice-Icon.svg"/>
          <p:cNvSpPr/>
          <p:nvPr/>
        </p:nvSpPr>
        <p:spPr>
          <a:xfrm>
            <a:off x="193675" y="160335"/>
            <a:ext cx="8302624" cy="601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Calculating your regression line</a:t>
            </a:r>
          </a:p>
        </p:txBody>
      </p:sp>
      <p:graphicFrame>
        <p:nvGraphicFramePr>
          <p:cNvPr id="282" name="Shape 282"/>
          <p:cNvGraphicFramePr/>
          <p:nvPr/>
        </p:nvGraphicFramePr>
        <p:xfrm>
          <a:off x="3353848" y="3505200"/>
          <a:ext cx="5549900" cy="3093715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7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Number of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en-US" sz="1800" b="0" i="0" u="none" strike="noStrike" baseline="30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4257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3150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4959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4779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11409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20485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83" name="Shape 283"/>
          <p:cNvSpPr txBox="1"/>
          <p:nvPr/>
        </p:nvSpPr>
        <p:spPr>
          <a:xfrm>
            <a:off x="460375" y="838200"/>
            <a:ext cx="6896824" cy="256224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90" name="Shape 290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91" name="Shape 291" descr="http://upload.wikimedia.org/wikipedia/commons/c/c4/2-Dice-Icon.svg"/>
          <p:cNvSpPr/>
          <p:nvPr/>
        </p:nvSpPr>
        <p:spPr>
          <a:xfrm>
            <a:off x="193675" y="160335"/>
            <a:ext cx="8302624" cy="601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Calculating your regression line</a:t>
            </a:r>
          </a:p>
        </p:txBody>
      </p:sp>
      <p:graphicFrame>
        <p:nvGraphicFramePr>
          <p:cNvPr id="292" name="Shape 292"/>
          <p:cNvGraphicFramePr/>
          <p:nvPr/>
        </p:nvGraphicFramePr>
        <p:xfrm>
          <a:off x="3353848" y="3505200"/>
          <a:ext cx="5549900" cy="3093715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7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Number of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en-US" sz="1800" b="0" i="0" u="none" strike="noStrike" baseline="30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4257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3150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4959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4779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11409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20485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93" name="Shape 293"/>
          <p:cNvSpPr txBox="1"/>
          <p:nvPr/>
        </p:nvSpPr>
        <p:spPr>
          <a:xfrm>
            <a:off x="460375" y="838200"/>
            <a:ext cx="5667705" cy="24749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00" name="Shape 300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01" name="Shape 301" descr="http://upload.wikimedia.org/wikipedia/commons/c/c4/2-Dice-Icon.svg"/>
          <p:cNvSpPr/>
          <p:nvPr/>
        </p:nvSpPr>
        <p:spPr>
          <a:xfrm>
            <a:off x="193675" y="160335"/>
            <a:ext cx="8302624" cy="601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Calculating your regression line</a:t>
            </a:r>
          </a:p>
        </p:txBody>
      </p:sp>
      <p:graphicFrame>
        <p:nvGraphicFramePr>
          <p:cNvPr id="302" name="Shape 302"/>
          <p:cNvGraphicFramePr/>
          <p:nvPr/>
        </p:nvGraphicFramePr>
        <p:xfrm>
          <a:off x="3353848" y="3505200"/>
          <a:ext cx="5549900" cy="3093715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7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Number of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X</a:t>
                      </a:r>
                      <a:r>
                        <a:rPr lang="en-US" sz="1800" b="0" i="0" u="none" strike="noStrike" baseline="30000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XY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1849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4257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1975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3150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4959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3481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4779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11409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20485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03" name="Shape 303"/>
          <p:cNvSpPr txBox="1"/>
          <p:nvPr/>
        </p:nvSpPr>
        <p:spPr>
          <a:xfrm>
            <a:off x="612775" y="838200"/>
            <a:ext cx="4734832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Y= </a:t>
            </a:r>
            <a:r>
              <a:rPr lang="en-US" sz="32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0.385x </a:t>
            </a: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+ 65.15</a:t>
            </a:r>
          </a:p>
        </p:txBody>
      </p:sp>
      <p:pic>
        <p:nvPicPr>
          <p:cNvPr id="304" name="Shape 3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375" y="1600200"/>
            <a:ext cx="3406906" cy="2719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 descr="http://upload.wikimedia.org/wikipedia/commons/c/c4/2-Dice-Icon.svg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11" name="Shape 311" descr="http://upload.wikimedia.org/wikipedia/commons/c/c4/2-Dice-Icon.svg"/>
          <p:cNvSpPr/>
          <p:nvPr/>
        </p:nvSpPr>
        <p:spPr>
          <a:xfrm>
            <a:off x="307975" y="7936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312" name="Shape 312"/>
          <p:cNvGraphicFramePr/>
          <p:nvPr/>
        </p:nvGraphicFramePr>
        <p:xfrm>
          <a:off x="3353848" y="3505200"/>
          <a:ext cx="5549900" cy="3093715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7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Number of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X</a:t>
                      </a:r>
                      <a:r>
                        <a:rPr lang="en-US" sz="1800" b="0" i="0" u="none" strike="noStrike" baseline="30000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XY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1849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4257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1975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3150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4959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3481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4779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11409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20485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13" name="Shape 313"/>
          <p:cNvSpPr txBox="1"/>
          <p:nvPr/>
        </p:nvSpPr>
        <p:spPr>
          <a:xfrm>
            <a:off x="612774" y="962525"/>
            <a:ext cx="4653189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Y= </a:t>
            </a:r>
            <a:r>
              <a:rPr lang="en-US" sz="32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0.385x </a:t>
            </a: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+ 65.15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262325" y="237350"/>
            <a:ext cx="7195200" cy="83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</a:t>
            </a:r>
          </a:p>
        </p:txBody>
      </p:sp>
      <p:sp>
        <p:nvSpPr>
          <p:cNvPr id="315" name="Shape 315" descr="http://upload.wikimedia.org/wikipedia/commons/c/c4/2-Dice-Icon.svg"/>
          <p:cNvSpPr/>
          <p:nvPr/>
        </p:nvSpPr>
        <p:spPr>
          <a:xfrm>
            <a:off x="193675" y="160335"/>
            <a:ext cx="8302500" cy="601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Interpreting the coefficient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612775" y="1556775"/>
            <a:ext cx="8081400" cy="193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Each year of increase in median </a:t>
            </a: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age in the neighborhood </a:t>
            </a: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is associated with 0.385 more gardens.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 descr="http://upload.wikimedia.org/wikipedia/commons/c/c4/2-Dice-Icon.svg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11" name="Shape 311" descr="http://upload.wikimedia.org/wikipedia/commons/c/c4/2-Dice-Icon.svg"/>
          <p:cNvSpPr/>
          <p:nvPr/>
        </p:nvSpPr>
        <p:spPr>
          <a:xfrm>
            <a:off x="307975" y="7936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312" name="Shape 312"/>
          <p:cNvGraphicFramePr/>
          <p:nvPr/>
        </p:nvGraphicFramePr>
        <p:xfrm>
          <a:off x="3353848" y="3505200"/>
          <a:ext cx="5549900" cy="3093715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7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Number of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X</a:t>
                      </a:r>
                      <a:r>
                        <a:rPr lang="en-US" sz="1800" b="0" i="0" u="none" strike="noStrike" baseline="30000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XY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1849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4257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1975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3150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4959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3481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4779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11409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20485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13" name="Shape 313"/>
          <p:cNvSpPr txBox="1"/>
          <p:nvPr/>
        </p:nvSpPr>
        <p:spPr>
          <a:xfrm>
            <a:off x="612774" y="962525"/>
            <a:ext cx="4653189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Y= </a:t>
            </a:r>
            <a:r>
              <a:rPr lang="en-US" sz="32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0.385x </a:t>
            </a: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+ 65.15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262325" y="237350"/>
            <a:ext cx="7195200" cy="83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</a:t>
            </a:r>
          </a:p>
        </p:txBody>
      </p:sp>
      <p:sp>
        <p:nvSpPr>
          <p:cNvPr id="315" name="Shape 315" descr="http://upload.wikimedia.org/wikipedia/commons/c/c4/2-Dice-Icon.svg"/>
          <p:cNvSpPr/>
          <p:nvPr/>
        </p:nvSpPr>
        <p:spPr>
          <a:xfrm>
            <a:off x="193675" y="160335"/>
            <a:ext cx="8302500" cy="601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Interpreting the coefficient</a:t>
            </a:r>
          </a:p>
        </p:txBody>
      </p:sp>
      <p:sp>
        <p:nvSpPr>
          <p:cNvPr id="9" name="Shape 316"/>
          <p:cNvSpPr txBox="1"/>
          <p:nvPr/>
        </p:nvSpPr>
        <p:spPr>
          <a:xfrm>
            <a:off x="460375" y="1547225"/>
            <a:ext cx="8569325" cy="193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does that mean in our dataset? Use range of </a:t>
            </a:r>
            <a:r>
              <a:rPr lang="en-US" sz="2400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actual</a:t>
            </a: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median age.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400" dirty="0" smtClean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What’s the </a:t>
            </a:r>
            <a:r>
              <a:rPr lang="en-US" sz="2400" b="1" i="1" dirty="0" smtClean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difference in age </a:t>
            </a: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between neighborhoods 2 and 5?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What’s the </a:t>
            </a:r>
            <a:r>
              <a:rPr lang="en-US" sz="2400" b="1" i="1" dirty="0" smtClean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predicted difference in gardens </a:t>
            </a: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based on our model?</a:t>
            </a:r>
            <a:endParaRPr lang="en-US"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22271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26"/>
          <p:cNvSpPr txBox="1"/>
          <p:nvPr/>
        </p:nvSpPr>
        <p:spPr>
          <a:xfrm>
            <a:off x="136120" y="201649"/>
            <a:ext cx="867714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Your final project </a:t>
            </a:r>
            <a:r>
              <a:rPr lang="en-US" sz="4000" b="1" i="1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format?</a:t>
            </a:r>
            <a:endParaRPr lang="en-US" sz="4000" b="1" i="1" dirty="0" smtClean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4000" b="1" i="1" dirty="0" smtClean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1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Research questions: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What is the evidence of gerrymandering (packing/cracking) in 	each year? How </a:t>
            </a: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is it different across </a:t>
            </a: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years</a:t>
            </a: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?</a:t>
            </a:r>
            <a:endParaRPr lang="en-US" sz="2400" b="1" i="1" dirty="0" smtClean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1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Variables:</a:t>
            </a: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</a:t>
            </a: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Race (tract level), Income (tract level), Voting</a:t>
            </a:r>
            <a:endParaRPr lang="en-US"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1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Analysis</a:t>
            </a:r>
            <a:r>
              <a:rPr lang="en-US" sz="2400" b="1" i="1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: </a:t>
            </a:r>
          </a:p>
          <a:p>
            <a:pPr>
              <a:buSzPct val="25000"/>
            </a:pP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Descriptive stats and geographical distribution for each 			variable in each year. </a:t>
            </a: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Location quotient</a:t>
            </a: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? T tests?</a:t>
            </a:r>
            <a:endParaRPr lang="en-US"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>
              <a:buSzPct val="25000"/>
            </a:pP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Correlation of </a:t>
            </a: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race/income (% of tracts that are x% </a:t>
            </a:r>
            <a:b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	nonwhite, &gt;20% poverty, etc.) and voting</a:t>
            </a:r>
            <a:endParaRPr lang="en-US" sz="2400" dirty="0" smtClean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>
              <a:buSzPct val="25000"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</a:t>
            </a: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Calculate efficiency gap in each year</a:t>
            </a:r>
            <a:endParaRPr lang="en-US"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23" name="Shape 323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24" name="Shape 324" descr="http://upload.wikimedia.org/wikipedia/commons/c/c4/2-Dice-Icon.svg"/>
          <p:cNvSpPr/>
          <p:nvPr/>
        </p:nvSpPr>
        <p:spPr>
          <a:xfrm>
            <a:off x="193675" y="160335"/>
            <a:ext cx="8302624" cy="601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good is </a:t>
            </a:r>
            <a:r>
              <a:rPr lang="en-US" sz="4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model </a:t>
            </a:r>
            <a:r>
              <a:rPr lang="en-US" sz="4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fit?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612775" y="1074300"/>
            <a:ext cx="8169000" cy="267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</a:t>
            </a:r>
            <a:r>
              <a:rPr lang="en-US" sz="2800" baseline="30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is the proportion of variance in the data explained by your model: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</a:t>
            </a: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</a:t>
            </a:r>
            <a:r>
              <a:rPr lang="en-US" sz="28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“</a:t>
            </a:r>
            <a:r>
              <a:rPr lang="en-US" sz="2800" b="1" i="1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coefficient of determination</a:t>
            </a:r>
            <a:r>
              <a:rPr lang="en-US" sz="28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.”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We won’t go over how it’s calculated, but the rough version is this (see p. 256-258 for more info):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541360" y="4137275"/>
            <a:ext cx="8311800" cy="1111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33" name="Shape 333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334" name="Shape 334"/>
          <p:cNvGraphicFramePr/>
          <p:nvPr/>
        </p:nvGraphicFramePr>
        <p:xfrm>
          <a:off x="3353848" y="3505200"/>
          <a:ext cx="5549900" cy="3093715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7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Number of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X</a:t>
                      </a:r>
                      <a:r>
                        <a:rPr lang="en-US" sz="1800" b="0" i="0" u="none" strike="noStrike" baseline="30000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XY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1849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4257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1975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3150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4959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3481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4779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11409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20485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35" name="Shape 335"/>
          <p:cNvSpPr txBox="1"/>
          <p:nvPr/>
        </p:nvSpPr>
        <p:spPr>
          <a:xfrm>
            <a:off x="431800" y="262950"/>
            <a:ext cx="4319814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Y= </a:t>
            </a:r>
            <a:r>
              <a:rPr lang="en-US" sz="32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0.385x </a:t>
            </a: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+ 65.15</a:t>
            </a:r>
          </a:p>
        </p:txBody>
      </p:sp>
      <p:pic>
        <p:nvPicPr>
          <p:cNvPr id="336" name="Shape 3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675" y="1600200"/>
            <a:ext cx="3406906" cy="2719386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Shape 337"/>
          <p:cNvSpPr txBox="1"/>
          <p:nvPr/>
        </p:nvSpPr>
        <p:spPr>
          <a:xfrm>
            <a:off x="4105275" y="1130587"/>
            <a:ext cx="4724400" cy="19389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This model has an R</a:t>
            </a:r>
            <a:r>
              <a:rPr lang="en-US" sz="2400" baseline="30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of .2807.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That means it explains about 28% of the total variation in gardens between neighborhoods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(That’s not very good.)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4" name="Shape 354"/>
          <p:cNvGraphicFramePr/>
          <p:nvPr/>
        </p:nvGraphicFramePr>
        <p:xfrm>
          <a:off x="845494" y="868679"/>
          <a:ext cx="7007225" cy="3093715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7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Number of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Predicted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Difference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73.2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-8.2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74.8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81.3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-6.3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-.1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-6.9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55" name="Shape 355"/>
          <p:cNvSpPr txBox="1"/>
          <p:nvPr/>
        </p:nvSpPr>
        <p:spPr>
          <a:xfrm>
            <a:off x="431800" y="262950"/>
            <a:ext cx="85248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Model fit is also calculated through ANOVA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309600" y="4190650"/>
            <a:ext cx="85248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Is the model based on these variables a better predictor of the dependent variable than an “intercept only” model with just the constant?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2" name="Shape 362"/>
          <p:cNvGraphicFramePr/>
          <p:nvPr/>
        </p:nvGraphicFramePr>
        <p:xfrm>
          <a:off x="845494" y="868679"/>
          <a:ext cx="7007225" cy="3093715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7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Number of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Predicted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Difference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73.2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-8.2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74.8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81.3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-6.3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-.1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-6.9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63" name="Shape 363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64" name="Shape 364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65" name="Shape 365"/>
          <p:cNvSpPr txBox="1"/>
          <p:nvPr/>
        </p:nvSpPr>
        <p:spPr>
          <a:xfrm>
            <a:off x="431800" y="262950"/>
            <a:ext cx="85248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Model fit is also calculated through ANOVA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307975" y="4114800"/>
            <a:ext cx="5226000" cy="83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What’s the variance of these two groups relative to the mean of y (81)?</a:t>
            </a:r>
          </a:p>
        </p:txBody>
      </p:sp>
      <p:cxnSp>
        <p:nvCxnSpPr>
          <p:cNvPr id="367" name="Shape 367"/>
          <p:cNvCxnSpPr/>
          <p:nvPr/>
        </p:nvCxnSpPr>
        <p:spPr>
          <a:xfrm rot="10800000" flipH="1">
            <a:off x="4724400" y="3657601"/>
            <a:ext cx="1219199" cy="685798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8" name="Shape 368"/>
          <p:cNvCxnSpPr/>
          <p:nvPr/>
        </p:nvCxnSpPr>
        <p:spPr>
          <a:xfrm rot="10800000" flipH="1">
            <a:off x="4876800" y="3657602"/>
            <a:ext cx="2514599" cy="872696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69" name="Shape 369"/>
          <p:cNvSpPr txBox="1"/>
          <p:nvPr/>
        </p:nvSpPr>
        <p:spPr>
          <a:xfrm>
            <a:off x="228600" y="5029200"/>
            <a:ext cx="8915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This is calculated by squaring and summing two things:</a:t>
            </a:r>
            <a:b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1) Diff. of predicted values and the mean (variance between groups)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2) Diff. of predicted values and actual values (variance within groups)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2" name="Shape 362"/>
          <p:cNvGraphicFramePr/>
          <p:nvPr/>
        </p:nvGraphicFramePr>
        <p:xfrm>
          <a:off x="845494" y="868679"/>
          <a:ext cx="7007225" cy="3093715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7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Number of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Predicted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Difference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73.2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-8.2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74.8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81.3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-6.3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-.1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-6.9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63" name="Shape 363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64" name="Shape 364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65" name="Shape 365"/>
          <p:cNvSpPr txBox="1"/>
          <p:nvPr/>
        </p:nvSpPr>
        <p:spPr>
          <a:xfrm>
            <a:off x="431800" y="262950"/>
            <a:ext cx="85248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Model fit is also calculated through ANOVA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307975" y="4114800"/>
            <a:ext cx="5226000" cy="83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What’s the variance of these two groups relative to the mean of y (81)?</a:t>
            </a:r>
          </a:p>
        </p:txBody>
      </p:sp>
      <p:cxnSp>
        <p:nvCxnSpPr>
          <p:cNvPr id="367" name="Shape 367"/>
          <p:cNvCxnSpPr/>
          <p:nvPr/>
        </p:nvCxnSpPr>
        <p:spPr>
          <a:xfrm rot="10800000" flipH="1">
            <a:off x="4724400" y="3657601"/>
            <a:ext cx="1219199" cy="685798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8" name="Shape 368"/>
          <p:cNvCxnSpPr/>
          <p:nvPr/>
        </p:nvCxnSpPr>
        <p:spPr>
          <a:xfrm rot="10800000" flipH="1">
            <a:off x="4876800" y="3657602"/>
            <a:ext cx="2514599" cy="872696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69" name="Shape 369"/>
          <p:cNvSpPr txBox="1"/>
          <p:nvPr/>
        </p:nvSpPr>
        <p:spPr>
          <a:xfrm>
            <a:off x="228600" y="5029200"/>
            <a:ext cx="8915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This is calculated by squaring and summing two things:</a:t>
            </a:r>
            <a:b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1) Diff. of predicted values and the mean (variance between groups)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2) Diff. of predicted values and actual values (variance within groups) </a:t>
            </a:r>
          </a:p>
        </p:txBody>
      </p:sp>
    </p:spTree>
    <p:extLst>
      <p:ext uri="{BB962C8B-B14F-4D97-AF65-F5344CB8AC3E}">
        <p14:creationId xmlns:p14="http://schemas.microsoft.com/office/powerpoint/2010/main" val="209731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/>
        </p:nvSpPr>
        <p:spPr>
          <a:xfrm>
            <a:off x="431800" y="262950"/>
            <a:ext cx="85248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Regression in R</a:t>
            </a:r>
          </a:p>
        </p:txBody>
      </p:sp>
      <p:pic>
        <p:nvPicPr>
          <p:cNvPr id="376" name="Shape 3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875" y="1462750"/>
            <a:ext cx="6412249" cy="36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://upload.wikimedia.org/wikipedia/commons/c/c4/2-Dice-Icon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://upload.wikimedia.org/wikipedia/commons/c/c4/2-Dice-Icon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7975" y="160337"/>
            <a:ext cx="8178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66"/>
                </a:solidFill>
              </a:rPr>
              <a:t>Model Diagnostics</a:t>
            </a:r>
            <a:endParaRPr lang="en-US" sz="3200" b="1" dirty="0">
              <a:solidFill>
                <a:srgbClr val="FFFF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66"/>
                </a:solidFill>
              </a:rPr>
              <a:t>Examine </a:t>
            </a:r>
            <a:r>
              <a:rPr lang="en-US" sz="3200" b="1" i="1" dirty="0" smtClean="0">
                <a:solidFill>
                  <a:srgbClr val="FF0000"/>
                </a:solidFill>
              </a:rPr>
              <a:t>normality of model residuals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66"/>
                </a:solidFill>
              </a:rPr>
              <a:t>Examine </a:t>
            </a:r>
            <a:r>
              <a:rPr lang="en-US" sz="3200" b="1" i="1" dirty="0" smtClean="0">
                <a:solidFill>
                  <a:srgbClr val="FF0000"/>
                </a:solidFill>
              </a:rPr>
              <a:t>the spatial distribution </a:t>
            </a:r>
            <a:r>
              <a:rPr lang="en-US" sz="3200" dirty="0" smtClean="0">
                <a:solidFill>
                  <a:srgbClr val="F2F261"/>
                </a:solidFill>
              </a:rPr>
              <a:t>of residuals</a:t>
            </a:r>
          </a:p>
        </p:txBody>
      </p:sp>
      <p:pic>
        <p:nvPicPr>
          <p:cNvPr id="6" name="Shape 235" descr="commute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375" y="2374840"/>
            <a:ext cx="3998911" cy="3918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mage result for residuals spatial autocorrel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828" y="2831435"/>
            <a:ext cx="4324214" cy="270850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866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44" name="Shape 344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345" name="Shape 345"/>
          <p:cNvGraphicFramePr/>
          <p:nvPr/>
        </p:nvGraphicFramePr>
        <p:xfrm>
          <a:off x="612775" y="990600"/>
          <a:ext cx="7007225" cy="3093715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7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Number of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Predicted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Difference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73.2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-8.2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74.8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81.3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-6.3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-.1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-6.9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6" name="Shape 346"/>
          <p:cNvSpPr txBox="1"/>
          <p:nvPr/>
        </p:nvSpPr>
        <p:spPr>
          <a:xfrm>
            <a:off x="431800" y="262950"/>
            <a:ext cx="63513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Residuals matter!</a:t>
            </a:r>
          </a:p>
        </p:txBody>
      </p:sp>
      <p:pic>
        <p:nvPicPr>
          <p:cNvPr id="347" name="Shape 3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800" y="3962400"/>
            <a:ext cx="3406906" cy="2719386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Shape 348"/>
          <p:cNvSpPr txBox="1"/>
          <p:nvPr/>
        </p:nvSpPr>
        <p:spPr>
          <a:xfrm>
            <a:off x="762000" y="4267200"/>
            <a:ext cx="4343400" cy="19389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Where are residuals especially high?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might account for that difference?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://upload.wikimedia.org/wikipedia/commons/c/c4/2-Dice-Icon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://upload.wikimedia.org/wikipedia/commons/c/c4/2-Dice-Icon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7975" y="160337"/>
            <a:ext cx="8178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66"/>
                </a:solidFill>
              </a:rPr>
              <a:t>Model Diagnostics</a:t>
            </a:r>
            <a:endParaRPr lang="en-US" sz="3200" b="1" dirty="0">
              <a:solidFill>
                <a:srgbClr val="FFFF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66"/>
                </a:solidFill>
              </a:rPr>
              <a:t>Examine </a:t>
            </a:r>
            <a:r>
              <a:rPr lang="en-US" sz="3200" b="1" i="1" dirty="0" smtClean="0">
                <a:solidFill>
                  <a:srgbClr val="FF0000"/>
                </a:solidFill>
              </a:rPr>
              <a:t>normality of model residuals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66"/>
                </a:solidFill>
              </a:rPr>
              <a:t>Examine </a:t>
            </a:r>
            <a:r>
              <a:rPr lang="en-US" sz="3200" b="1" i="1" dirty="0">
                <a:solidFill>
                  <a:srgbClr val="FF0000"/>
                </a:solidFill>
              </a:rPr>
              <a:t>the spatial distribution </a:t>
            </a:r>
            <a:r>
              <a:rPr lang="en-US" sz="3200" dirty="0">
                <a:solidFill>
                  <a:srgbClr val="F2F261"/>
                </a:solidFill>
              </a:rPr>
              <a:t>of </a:t>
            </a:r>
            <a:r>
              <a:rPr lang="en-US" sz="3200" dirty="0" smtClean="0">
                <a:solidFill>
                  <a:srgbClr val="F2F261"/>
                </a:solidFill>
              </a:rPr>
              <a:t>residuals</a:t>
            </a:r>
            <a:endParaRPr lang="en-US" sz="3200" b="1" i="1" dirty="0" smtClean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66"/>
                </a:solidFill>
              </a:rPr>
              <a:t>Assess the impact of </a:t>
            </a:r>
            <a:r>
              <a:rPr lang="en-US" sz="3200" b="1" i="1" dirty="0" smtClean="0">
                <a:solidFill>
                  <a:srgbClr val="FF0000"/>
                </a:solidFill>
              </a:rPr>
              <a:t>outliers</a:t>
            </a:r>
            <a:endParaRPr lang="en-US" sz="3200" dirty="0" smtClean="0">
              <a:solidFill>
                <a:srgbClr val="FFFF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66"/>
                </a:solidFill>
              </a:rPr>
              <a:t>Look for </a:t>
            </a:r>
            <a:r>
              <a:rPr lang="en-US" sz="3200" b="1" i="1" dirty="0" err="1" smtClean="0">
                <a:solidFill>
                  <a:srgbClr val="FF0000"/>
                </a:solidFill>
              </a:rPr>
              <a:t>heteroskedasticity</a:t>
            </a:r>
            <a:endParaRPr lang="en-US" sz="3200" b="1" i="1" dirty="0" smtClean="0">
              <a:solidFill>
                <a:srgbClr val="FF0000"/>
              </a:solidFill>
            </a:endParaRPr>
          </a:p>
        </p:txBody>
      </p:sp>
      <p:pic>
        <p:nvPicPr>
          <p:cNvPr id="2050" name="Picture 2" descr="https://qph.is.quoracdn.net/main-qimg-a1380ca36813c6a02cf9cb69e9561431?convert_to_webp=tr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685" y="3325198"/>
            <a:ext cx="5123089" cy="320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29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://upload.wikimedia.org/wikipedia/commons/c/c4/2-Dice-Icon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://upload.wikimedia.org/wikipedia/commons/c/c4/2-Dice-Icon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1800" y="262950"/>
            <a:ext cx="8178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66"/>
                </a:solidFill>
                <a:latin typeface="Gill Sans MT" panose="020B0502020104020203" pitchFamily="34" charset="0"/>
              </a:rPr>
              <a:t>Oh, no! My model has issues!</a:t>
            </a:r>
            <a:endParaRPr lang="en-US" sz="4000" dirty="0">
              <a:solidFill>
                <a:srgbClr val="FFFF66"/>
              </a:solidFill>
              <a:latin typeface="Gill Sans MT" panose="020B05020201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66"/>
                </a:solidFill>
                <a:latin typeface="Gill Sans MT" panose="020B0502020104020203" pitchFamily="34" charset="0"/>
              </a:rPr>
              <a:t>Look for possible causes/missing variables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66"/>
                </a:solidFill>
                <a:latin typeface="Gill Sans MT" panose="020B0502020104020203" pitchFamily="34" charset="0"/>
              </a:rPr>
              <a:t>Transform variables (log is most common)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66"/>
                </a:solidFill>
                <a:latin typeface="Gill Sans MT" panose="020B0502020104020203" pitchFamily="34" charset="0"/>
              </a:rPr>
              <a:t>For heteroskedastic models, see </a:t>
            </a:r>
            <a:r>
              <a:rPr lang="en-US" sz="3200" dirty="0" smtClean="0">
                <a:solidFill>
                  <a:srgbClr val="FFFF66"/>
                </a:solidFill>
                <a:latin typeface="Gill Sans MT" panose="020B0502020104020203" pitchFamily="34" charset="0"/>
                <a:hlinkClick r:id="rId3"/>
              </a:rPr>
              <a:t>https</a:t>
            </a:r>
            <a:r>
              <a:rPr lang="en-US" sz="3200" dirty="0">
                <a:solidFill>
                  <a:srgbClr val="FFFF66"/>
                </a:solidFill>
                <a:latin typeface="Gill Sans MT" panose="020B0502020104020203" pitchFamily="34" charset="0"/>
                <a:hlinkClick r:id="rId3"/>
              </a:rPr>
              <a:t>://www3.nd.edu/~</a:t>
            </a:r>
            <a:r>
              <a:rPr lang="en-US" sz="3200" dirty="0" smtClean="0">
                <a:solidFill>
                  <a:srgbClr val="FFFF66"/>
                </a:solidFill>
                <a:latin typeface="Gill Sans MT" panose="020B0502020104020203" pitchFamily="34" charset="0"/>
                <a:hlinkClick r:id="rId3"/>
              </a:rPr>
              <a:t>rwilliam/stats2/l25.pdf</a:t>
            </a:r>
            <a:endParaRPr lang="en-US" sz="3200" dirty="0">
              <a:solidFill>
                <a:srgbClr val="FFFF66"/>
              </a:solidFill>
              <a:latin typeface="Gill Sans MT" panose="020B0502020104020203" pitchFamily="34" charset="0"/>
            </a:endParaRPr>
          </a:p>
          <a:p>
            <a:endParaRPr lang="en-US" sz="3200" dirty="0" smtClean="0">
              <a:solidFill>
                <a:srgbClr val="FFFF66"/>
              </a:solidFill>
              <a:latin typeface="Gill Sans MT" panose="020B0502020104020203" pitchFamily="34" charset="0"/>
            </a:endParaRPr>
          </a:p>
        </p:txBody>
      </p:sp>
      <p:pic>
        <p:nvPicPr>
          <p:cNvPr id="3076" name="Picture 4" descr="https://upload.wikimedia.org/wikipedia/commons/f/f4/The_Scream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5181601" y="3071927"/>
            <a:ext cx="3962400" cy="378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28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11" name="Shape 111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12" name="Shape 112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Gill Sans MT"/>
              <a:buNone/>
            </a:pPr>
            <a:endParaRPr sz="4400" b="0" i="0" u="none" strike="noStrike" cap="none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114" name="Shape 114"/>
          <p:cNvGraphicFramePr/>
          <p:nvPr/>
        </p:nvGraphicFramePr>
        <p:xfrm>
          <a:off x="457200" y="1371600"/>
          <a:ext cx="8194700" cy="4414295"/>
        </p:xfrm>
        <a:graphic>
          <a:graphicData uri="http://schemas.openxmlformats.org/drawingml/2006/table">
            <a:tbl>
              <a:tblPr firstRow="1" bandRow="1">
                <a:noFill/>
                <a:tableStyleId>{68EA40C2-255E-4F26-BCB9-FC503035A6AE}</a:tableStyleId>
              </a:tblPr>
              <a:tblGrid>
                <a:gridCol w="409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Variablesc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Tests; test statistics; SE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Continuous; one sample: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 known and n &gt; 30 OR data is a proportion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One-sample z-test; Z;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SE =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/sqrt(n); OR Diff. of proportions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Continuous; one sample: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 unknown or n &lt; 30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One-sample t-test; t; SE = s/sqrt(n-1)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two samples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Student’s t-test for difference of means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paired samples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Paired t-test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more than two samples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ANOVA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Discrete; two variables; counts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Chi-square, goodness of fit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two or more variables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Correlation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two or more variables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Regression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5" name="Shape 115"/>
          <p:cNvSpPr/>
          <p:nvPr/>
        </p:nvSpPr>
        <p:spPr>
          <a:xfrm>
            <a:off x="480135" y="5410200"/>
            <a:ext cx="8229600" cy="381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cxnSp>
        <p:nvCxnSpPr>
          <p:cNvPr id="116" name="Shape 116"/>
          <p:cNvCxnSpPr/>
          <p:nvPr/>
        </p:nvCxnSpPr>
        <p:spPr>
          <a:xfrm rot="10800000">
            <a:off x="6324600" y="5791200"/>
            <a:ext cx="304799" cy="32316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7" name="Shape 117"/>
          <p:cNvSpPr txBox="1"/>
          <p:nvPr/>
        </p:nvSpPr>
        <p:spPr>
          <a:xfrm>
            <a:off x="5801435" y="5943598"/>
            <a:ext cx="296700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You are here</a:t>
            </a:r>
          </a:p>
        </p:txBody>
      </p:sp>
    </p:spTree>
    <p:extLst>
      <p:ext uri="{BB962C8B-B14F-4D97-AF65-F5344CB8AC3E}">
        <p14:creationId xmlns:p14="http://schemas.microsoft.com/office/powerpoint/2010/main" val="14812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24" name="Shape 124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25" name="Shape 125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155575" y="1044713"/>
            <a:ext cx="697396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Simple (univariate) regression 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765175" y="1752600"/>
            <a:ext cx="7997825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Assesses the effect of one variable (x) on another (y)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307975" y="3505200"/>
            <a:ext cx="548477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Multivariate regression 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917574" y="4267200"/>
            <a:ext cx="7997825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Assesses the effect of several variables (x</a:t>
            </a:r>
            <a:r>
              <a:rPr lang="en-US" sz="36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1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, x</a:t>
            </a:r>
            <a:r>
              <a:rPr lang="en-US" sz="36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, x</a:t>
            </a:r>
            <a:r>
              <a:rPr lang="en-US" sz="36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3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, etc.) on a single 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6" name="Shape 136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7" name="Shape 137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307973" y="200371"/>
            <a:ext cx="2766911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Correlation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765172" y="908941"/>
            <a:ext cx="7997825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tells us how strongly x and y are </a:t>
            </a:r>
            <a:r>
              <a:rPr lang="en-US" sz="3600" b="1" i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related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307973" y="1692414"/>
            <a:ext cx="2563329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Regression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917573" y="2286000"/>
            <a:ext cx="7997825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tells us how a </a:t>
            </a:r>
            <a:r>
              <a:rPr lang="en-US" sz="3600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change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in x </a:t>
            </a:r>
            <a:r>
              <a:rPr lang="en-US" sz="3600" b="1" i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is associated with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a </a:t>
            </a:r>
            <a:r>
              <a:rPr lang="en-US" sz="3600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change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in y</a:t>
            </a:r>
          </a:p>
        </p:txBody>
      </p:sp>
      <p:pic>
        <p:nvPicPr>
          <p:cNvPr id="142" name="Shape 142" descr="scatt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375" y="3657600"/>
            <a:ext cx="2892425" cy="289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3429000" y="3826539"/>
            <a:ext cx="4724397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Correlation: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There is a strong positive relationship (r=0.81) between the size of a house and its selling price.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0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Regression: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price of a house goes up $10,000 for each additional 500 square feet.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50" name="Shape 150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51" name="Shape 15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307975" y="585775"/>
            <a:ext cx="7997825" cy="1754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Regression creates a </a:t>
            </a:r>
            <a:r>
              <a:rPr lang="en-US" sz="36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linear model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, an equation based </a:t>
            </a:r>
            <a:r>
              <a:rPr lang="en-US" sz="36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line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that allows for prediction.</a:t>
            </a:r>
          </a:p>
        </p:txBody>
      </p:sp>
      <p:pic>
        <p:nvPicPr>
          <p:cNvPr id="153" name="Shape 153" descr="scatt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375" y="3657600"/>
            <a:ext cx="2892425" cy="2892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Shape 154"/>
          <p:cNvCxnSpPr/>
          <p:nvPr/>
        </p:nvCxnSpPr>
        <p:spPr>
          <a:xfrm rot="10800000" flipH="1">
            <a:off x="1066800" y="4114800"/>
            <a:ext cx="2057400" cy="1600199"/>
          </a:xfrm>
          <a:prstGeom prst="straightConnector1">
            <a:avLst/>
          </a:prstGeom>
          <a:noFill/>
          <a:ln w="19050" cap="flat" cmpd="sng">
            <a:solidFill>
              <a:srgbClr val="5F497A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55" name="Shape 155"/>
          <p:cNvCxnSpPr/>
          <p:nvPr/>
        </p:nvCxnSpPr>
        <p:spPr>
          <a:xfrm flipH="1">
            <a:off x="3048000" y="1752600"/>
            <a:ext cx="685799" cy="2362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56" name="Shape 156"/>
          <p:cNvSpPr txBox="1"/>
          <p:nvPr/>
        </p:nvSpPr>
        <p:spPr>
          <a:xfrm>
            <a:off x="5029200" y="2057400"/>
            <a:ext cx="2824555" cy="70788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cxnSp>
        <p:nvCxnSpPr>
          <p:cNvPr id="157" name="Shape 157"/>
          <p:cNvCxnSpPr>
            <a:endCxn id="156" idx="1"/>
          </p:cNvCxnSpPr>
          <p:nvPr/>
        </p:nvCxnSpPr>
        <p:spPr>
          <a:xfrm>
            <a:off x="1828800" y="1676343"/>
            <a:ext cx="3200400" cy="735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pic>
        <p:nvPicPr>
          <p:cNvPr id="158" name="Shape 158" descr="http://wodumedia.com/wp-content/uploads/2012/10/Behind-the-Scenes-Director-Bryan-Singer-sets-up-a-shot-involving-an-elaborate-model-train-set.-Photo-by-David-James-56-960x639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65957" y="3714750"/>
            <a:ext cx="4474216" cy="297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4419601" y="3312128"/>
            <a:ext cx="358139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Another kind of model…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/>
        </p:nvSpPr>
        <p:spPr>
          <a:xfrm>
            <a:off x="185150" y="204775"/>
            <a:ext cx="8917500" cy="563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6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36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571500" marR="0" lvl="0" indent="-5715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Independent observations</a:t>
            </a:r>
          </a:p>
          <a:p>
            <a:pPr marL="571500" marR="0" lvl="0" indent="-5715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Dependent variable is normal and ratio/integer</a:t>
            </a:r>
          </a:p>
          <a:p>
            <a:pPr marL="571500" marR="0" lvl="0" indent="-5715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Linear relationship between variables</a:t>
            </a:r>
          </a:p>
          <a:p>
            <a:pPr marL="571500" marR="0" lvl="0" indent="-5715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Normality and homogeneous variance of residuals (error)</a:t>
            </a:r>
          </a:p>
          <a:p>
            <a:pPr marL="571500" marR="0" lvl="0" indent="-5715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Uncorrelated independent variables (No </a:t>
            </a:r>
            <a:r>
              <a:rPr lang="en-US" sz="3600" dirty="0" err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multicollinearity</a:t>
            </a: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)</a:t>
            </a:r>
          </a:p>
          <a:p>
            <a:pPr marL="571500" marR="0" lvl="0" indent="-5715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Lack of outliers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185150" y="-228600"/>
            <a:ext cx="7559400" cy="17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Assumptions of regression: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73" name="Shape 173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74" name="Shape 174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175" name="Shape 175" descr="scatt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375" y="3657600"/>
            <a:ext cx="2892425" cy="289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307975" y="330268"/>
            <a:ext cx="3353546" cy="83099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990600" y="1524000"/>
            <a:ext cx="7391399" cy="156966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2143" t="-5057" r="-82" b="-12060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78" name="Shape 178"/>
          <p:cNvSpPr/>
          <p:nvPr/>
        </p:nvSpPr>
        <p:spPr>
          <a:xfrm>
            <a:off x="3661521" y="4206358"/>
            <a:ext cx="4280594" cy="161191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7952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grpSp>
        <p:nvGrpSpPr>
          <p:cNvPr id="179" name="Shape 179"/>
          <p:cNvGrpSpPr/>
          <p:nvPr/>
        </p:nvGrpSpPr>
        <p:grpSpPr>
          <a:xfrm>
            <a:off x="1749798" y="4800599"/>
            <a:ext cx="1179512" cy="701278"/>
            <a:chOff x="1749798" y="4800599"/>
            <a:chExt cx="1179512" cy="701278"/>
          </a:xfrm>
        </p:grpSpPr>
        <p:cxnSp>
          <p:nvCxnSpPr>
            <p:cNvPr id="180" name="Shape 180"/>
            <p:cNvCxnSpPr/>
            <p:nvPr/>
          </p:nvCxnSpPr>
          <p:spPr>
            <a:xfrm rot="10800000">
              <a:off x="2206998" y="4800599"/>
              <a:ext cx="0" cy="38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81" name="Shape 181"/>
            <p:cNvSpPr txBox="1"/>
            <p:nvPr/>
          </p:nvSpPr>
          <p:spPr>
            <a:xfrm>
              <a:off x="1749798" y="5194101"/>
              <a:ext cx="993401" cy="307777"/>
            </a:xfrm>
            <a:prstGeom prst="rect">
              <a:avLst/>
            </a:prstGeom>
            <a:solidFill>
              <a:srgbClr val="FFFFFF">
                <a:alpha val="77647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500 sq. ft</a:t>
              </a:r>
            </a:p>
          </p:txBody>
        </p:sp>
        <p:sp>
          <p:nvSpPr>
            <p:cNvPr id="182" name="Shape 182"/>
            <p:cNvSpPr txBox="1"/>
            <p:nvPr/>
          </p:nvSpPr>
          <p:spPr>
            <a:xfrm>
              <a:off x="2283198" y="4800600"/>
              <a:ext cx="646112" cy="304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$10K</a:t>
              </a:r>
            </a:p>
          </p:txBody>
        </p:sp>
        <p:cxnSp>
          <p:nvCxnSpPr>
            <p:cNvPr id="183" name="Shape 183"/>
            <p:cNvCxnSpPr/>
            <p:nvPr/>
          </p:nvCxnSpPr>
          <p:spPr>
            <a:xfrm>
              <a:off x="1749798" y="5191125"/>
              <a:ext cx="45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cxnSp>
        <p:nvCxnSpPr>
          <p:cNvPr id="184" name="Shape 184"/>
          <p:cNvCxnSpPr/>
          <p:nvPr/>
        </p:nvCxnSpPr>
        <p:spPr>
          <a:xfrm rot="10800000" flipH="1">
            <a:off x="841748" y="4076699"/>
            <a:ext cx="2286000" cy="1828800"/>
          </a:xfrm>
          <a:prstGeom prst="straightConnector1">
            <a:avLst/>
          </a:prstGeom>
          <a:noFill/>
          <a:ln w="19050" cap="flat" cmpd="sng">
            <a:solidFill>
              <a:srgbClr val="5F497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91" name="Shape 191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92" name="Shape 192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193" name="Shape 193" descr="scatt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375" y="3657600"/>
            <a:ext cx="2892425" cy="289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307975" y="330268"/>
            <a:ext cx="3353546" cy="83099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990600" y="1524000"/>
            <a:ext cx="7391399" cy="107721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2144" t="-7344" r="-1072" b="-17512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96" name="Shape 196"/>
          <p:cNvSpPr/>
          <p:nvPr/>
        </p:nvSpPr>
        <p:spPr>
          <a:xfrm>
            <a:off x="3661521" y="4206358"/>
            <a:ext cx="4280594" cy="161191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7952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grpSp>
        <p:nvGrpSpPr>
          <p:cNvPr id="197" name="Shape 197"/>
          <p:cNvGrpSpPr/>
          <p:nvPr/>
        </p:nvGrpSpPr>
        <p:grpSpPr>
          <a:xfrm>
            <a:off x="1749798" y="4800599"/>
            <a:ext cx="1179512" cy="701278"/>
            <a:chOff x="1749798" y="4800599"/>
            <a:chExt cx="1179512" cy="701278"/>
          </a:xfrm>
        </p:grpSpPr>
        <p:cxnSp>
          <p:nvCxnSpPr>
            <p:cNvPr id="198" name="Shape 198"/>
            <p:cNvCxnSpPr/>
            <p:nvPr/>
          </p:nvCxnSpPr>
          <p:spPr>
            <a:xfrm rot="10800000">
              <a:off x="2206998" y="4800599"/>
              <a:ext cx="0" cy="38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99" name="Shape 199"/>
            <p:cNvSpPr txBox="1"/>
            <p:nvPr/>
          </p:nvSpPr>
          <p:spPr>
            <a:xfrm>
              <a:off x="1749798" y="5194101"/>
              <a:ext cx="993401" cy="307777"/>
            </a:xfrm>
            <a:prstGeom prst="rect">
              <a:avLst/>
            </a:prstGeom>
            <a:solidFill>
              <a:srgbClr val="FFFFFF">
                <a:alpha val="77647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500 sq. ft</a:t>
              </a:r>
            </a:p>
          </p:txBody>
        </p:sp>
        <p:sp>
          <p:nvSpPr>
            <p:cNvPr id="200" name="Shape 200"/>
            <p:cNvSpPr txBox="1"/>
            <p:nvPr/>
          </p:nvSpPr>
          <p:spPr>
            <a:xfrm>
              <a:off x="2283198" y="4800600"/>
              <a:ext cx="646112" cy="304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$10K</a:t>
              </a:r>
            </a:p>
          </p:txBody>
        </p:sp>
        <p:cxnSp>
          <p:nvCxnSpPr>
            <p:cNvPr id="201" name="Shape 201"/>
            <p:cNvCxnSpPr/>
            <p:nvPr/>
          </p:nvCxnSpPr>
          <p:spPr>
            <a:xfrm>
              <a:off x="1749798" y="5191125"/>
              <a:ext cx="45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cxnSp>
        <p:nvCxnSpPr>
          <p:cNvPr id="202" name="Shape 202"/>
          <p:cNvCxnSpPr/>
          <p:nvPr/>
        </p:nvCxnSpPr>
        <p:spPr>
          <a:xfrm rot="10800000" flipH="1">
            <a:off x="841748" y="4076699"/>
            <a:ext cx="2286000" cy="1828800"/>
          </a:xfrm>
          <a:prstGeom prst="straightConnector1">
            <a:avLst/>
          </a:prstGeom>
          <a:noFill/>
          <a:ln w="19050" cap="flat" cmpd="sng">
            <a:solidFill>
              <a:srgbClr val="5F497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1263</Words>
  <Application>Microsoft Office PowerPoint</Application>
  <PresentationFormat>On-screen Show (4:3)</PresentationFormat>
  <Paragraphs>585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Noto Sans Symbols</vt:lpstr>
      <vt:lpstr>Gill Sans MT</vt:lpstr>
      <vt:lpstr>Arial</vt:lpstr>
      <vt:lpstr>Office Theme</vt:lpstr>
      <vt:lpstr>Univariate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Univariate Regression</dc:title>
  <dc:creator>Gerald Shannon</dc:creator>
  <cp:lastModifiedBy>Jerry Shannon</cp:lastModifiedBy>
  <cp:revision>9</cp:revision>
  <dcterms:modified xsi:type="dcterms:W3CDTF">2017-11-13T16:31:12Z</dcterms:modified>
</cp:coreProperties>
</file>