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827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hannon75/geog4300/raw/master/Data/ACSCtyDat_2014ACS_simplify.zi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autocorrelation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-personal.umich.edu/~danbrown/nre543/image1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828800"/>
            <a:ext cx="5281504" cy="4036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6" name="Shape 19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7" name="Shape 19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267200" y="2231193"/>
            <a:ext cx="2792751" cy="2108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9" name="Shape 199"/>
          <p:cNvSpPr/>
          <p:nvPr/>
        </p:nvSpPr>
        <p:spPr>
          <a:xfrm>
            <a:off x="612775" y="2231193"/>
            <a:ext cx="2885725" cy="21088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630292" y="3024007"/>
            <a:ext cx="4876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7340971" y="3024007"/>
            <a:ext cx="4876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</a:t>
            </a:r>
          </a:p>
        </p:txBody>
      </p:sp>
      <p:sp>
        <p:nvSpPr>
          <p:cNvPr id="202" name="Shape 202"/>
          <p:cNvSpPr/>
          <p:nvPr/>
        </p:nvSpPr>
        <p:spPr>
          <a:xfrm>
            <a:off x="5569741" y="4495800"/>
            <a:ext cx="2885725" cy="210884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14492" y="235575"/>
            <a:ext cx="82296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values for areas 1-7 can be multiplied by this matrix and averaged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0" name="Shape 21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1" name="Shape 21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514492" y="235575"/>
            <a:ext cx="82296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Average each row to see what the mean neighbor value is.</a:t>
            </a:r>
            <a:endParaRPr lang="en-US"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730539" y="2492802"/>
            <a:ext cx="2885725" cy="2108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901841" y="1920639"/>
            <a:ext cx="395922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 + 1 + 8 + 2 = 14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14/4 = 3.5</a:t>
            </a:r>
          </a:p>
        </p:txBody>
      </p:sp>
      <p:cxnSp>
        <p:nvCxnSpPr>
          <p:cNvPr id="215" name="Shape 215"/>
          <p:cNvCxnSpPr/>
          <p:nvPr/>
        </p:nvCxnSpPr>
        <p:spPr>
          <a:xfrm flipH="1">
            <a:off x="3616263" y="2492802"/>
            <a:ext cx="1717736" cy="9799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6" name="Shape 216"/>
          <p:cNvSpPr txBox="1"/>
          <p:nvPr/>
        </p:nvSpPr>
        <p:spPr>
          <a:xfrm>
            <a:off x="3901841" y="3070172"/>
            <a:ext cx="395922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4+ 1 = 5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5/2 = 2.5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3616263" y="2967719"/>
            <a:ext cx="2673471" cy="600247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5" name="Shape 2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038600" y="312737"/>
            <a:ext cx="4492624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Plot the original values against their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neighbor value. 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Are they associated?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75" y="320593"/>
            <a:ext cx="3498096" cy="232295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306358" y="3190188"/>
            <a:ext cx="377026" cy="19046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9" name="Shape 229"/>
          <p:cNvSpPr/>
          <p:nvPr/>
        </p:nvSpPr>
        <p:spPr>
          <a:xfrm>
            <a:off x="1143000" y="3200400"/>
            <a:ext cx="681597" cy="19112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6">
            <a:alphaModFix/>
          </a:blip>
          <a:srcRect l="4549" t="12227" r="3618" b="10414"/>
          <a:stretch/>
        </p:blipFill>
        <p:spPr>
          <a:xfrm>
            <a:off x="2665803" y="3103781"/>
            <a:ext cx="5487596" cy="3075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Shape 231"/>
          <p:cNvCxnSpPr/>
          <p:nvPr/>
        </p:nvCxnSpPr>
        <p:spPr>
          <a:xfrm>
            <a:off x="3124200" y="4495800"/>
            <a:ext cx="4800600" cy="68579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Shape 232"/>
          <p:cNvCxnSpPr/>
          <p:nvPr/>
        </p:nvCxnSpPr>
        <p:spPr>
          <a:xfrm flipH="1">
            <a:off x="5867400" y="2895600"/>
            <a:ext cx="533399" cy="1904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3" name="Shape 233"/>
          <p:cNvSpPr txBox="1"/>
          <p:nvPr/>
        </p:nvSpPr>
        <p:spPr>
          <a:xfrm>
            <a:off x="5524500" y="2260084"/>
            <a:ext cx="35813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negative slope indicates negative autocorrelation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0" name="Shape 24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1" name="Shape 24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60375" y="312737"/>
            <a:ext cx="807084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Moran’s I statistic is a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global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measure of autocorrelation that uses these weights.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Varies between 0 and 1. 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2286000"/>
            <a:ext cx="4376432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0" name="Shape 25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1" name="Shape 25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460375" y="312737"/>
            <a:ext cx="807084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significance of the Moran’s I statistic is determined by randomly placing data values on a map and measuring how often the actual configuration appears (a Monte Carlo method).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424" y="2438400"/>
            <a:ext cx="4376432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2819400"/>
            <a:ext cx="4216197" cy="25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1" name="Shape 26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2" name="Shape 26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460375" y="312737"/>
            <a:ext cx="807084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Luc Anselin (and others) developed the Local Indicator of Spatial Autocorrelation (LISA) to find clustering at the local level.</a:t>
            </a:r>
          </a:p>
        </p:txBody>
      </p:sp>
      <p:pic>
        <p:nvPicPr>
          <p:cNvPr id="264" name="Shape 264" descr="http://newsarchives.clas.asu.edu/news_releases/2008/images/Anselin_Luc_72dpi4x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9825" y="1600200"/>
            <a:ext cx="3171825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375" y="2574158"/>
            <a:ext cx="4348161" cy="286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2" name="Shape 27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3" name="Shape 27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60375" y="2209800"/>
            <a:ext cx="807084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LISA holds the value of a given area fixed and runs through permutations for all other areas.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likely is it that actual distribution around that area is random?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1" name="Shape 28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2" name="Shape 28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2703" y="3200400"/>
            <a:ext cx="5156458" cy="340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575" y="76200"/>
            <a:ext cx="4473019" cy="295246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4724400" y="381000"/>
            <a:ext cx="33527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Rates of lung cancer for men in Ohio, 1978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2" name="Shape 2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3" name="Shape 2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612775" y="2048925"/>
            <a:ext cx="81471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GeoDa</a:t>
            </a: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Education rates: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Use the ACS2014 </a:t>
            </a:r>
            <a:r>
              <a:rPr lang="en-US" sz="40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shapefile</a:t>
            </a: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rPr lang="en-US" sz="4000" u="sng" dirty="0">
                <a:solidFill>
                  <a:schemeClr val="hlink"/>
                </a:solidFill>
                <a:latin typeface="Gill Sans MT"/>
                <a:ea typeface="Gill Sans MT"/>
                <a:cs typeface="Gill Sans MT"/>
                <a:sym typeface="Gill Sans MT"/>
                <a:hlinkClick r:id="rId3"/>
              </a:rPr>
              <a:t>zip on </a:t>
            </a:r>
            <a:r>
              <a:rPr lang="en-US" sz="4000" u="sng" dirty="0" smtClean="0">
                <a:solidFill>
                  <a:schemeClr val="hlink"/>
                </a:solidFill>
                <a:latin typeface="Gill Sans MT"/>
                <a:ea typeface="Gill Sans MT"/>
                <a:cs typeface="Gill Sans MT"/>
                <a:sym typeface="Gill Sans MT"/>
                <a:hlinkClick r:id="rId3"/>
              </a:rPr>
              <a:t>GitHub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55575" y="-1063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2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autocorrelation: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143000" y="838200"/>
            <a:ext cx="70104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measure of how a set of spatial features are clustered or dispersed over space.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667000" y="4045058"/>
            <a:ext cx="6412583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Tobler’s first law of geography (1979):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“Everything is related to everything else, but near things are more related than distant things.”</a:t>
            </a:r>
          </a:p>
        </p:txBody>
      </p:sp>
      <p:pic>
        <p:nvPicPr>
          <p:cNvPr id="106" name="Shape 106" descr="http://upload.wikimedia.org/wikipedia/commons/thumb/b/b9/Waldo_Tobler_2007.jpg/250px-Waldo_Tobler_200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97" y="2812940"/>
            <a:ext cx="2381249" cy="30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 descr="http://25.media.tumblr.com/761f584ea22d5ae784f6fc22751318f8/tumblr_mkz86xf8Ae1rgerafo1_5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10645"/>
            <a:ext cx="8443779" cy="312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7086600" y="4724400"/>
            <a:ext cx="96212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i="1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DataUrbanist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0" name="Shape 12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1" name="Shape 12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22" name="Shape 122" descr="http://common.ziffdavisinternet.com/util_get_image/31/0,1462,sz=1&amp;i=312293,0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22" y="609600"/>
            <a:ext cx="9049936" cy="527971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371600" y="5489205"/>
            <a:ext cx="761999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NFL team loyalty measured through Facebook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0" name="Shape 13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1" name="Shape 13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55575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2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Why do we care?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914400" y="612660"/>
            <a:ext cx="73913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Conventional statistical models assume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observations.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autocorrelation violates that assumption and require adjustment of the model.</a:t>
            </a:r>
          </a:p>
        </p:txBody>
      </p:sp>
      <p:pic>
        <p:nvPicPr>
          <p:cNvPr id="134" name="Shape 134" descr="http://billofrightsinstitute.org/wp-content/uploads/2011/12/AP_Documents_DeclarationofIndependenc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3170933"/>
            <a:ext cx="5565775" cy="365485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76200" y="6400800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different kind of independence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2" name="Shape 14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3" name="Shape 14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55575" y="3300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2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autocorrelation can point to two conceptually different issues:</a:t>
            </a:r>
          </a:p>
        </p:txBody>
      </p:sp>
      <p:sp>
        <p:nvSpPr>
          <p:cNvPr id="145" name="Shape 145"/>
          <p:cNvSpPr/>
          <p:nvPr/>
        </p:nvSpPr>
        <p:spPr>
          <a:xfrm>
            <a:off x="765175" y="1752600"/>
            <a:ext cx="776922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AutoNum type="arabicPeriod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dependence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Clustering of high values in certain regions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Suggests underlying spatial process (e.g. exposure to toxins/viruses)</a:t>
            </a:r>
          </a:p>
        </p:txBody>
      </p:sp>
      <p:sp>
        <p:nvSpPr>
          <p:cNvPr id="146" name="Shape 146"/>
          <p:cNvSpPr/>
          <p:nvPr/>
        </p:nvSpPr>
        <p:spPr>
          <a:xfrm>
            <a:off x="763640" y="3517700"/>
            <a:ext cx="77691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2.  Spatial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heterogeneity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Relationships between variables change across space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Indicates the presence of </a:t>
            </a: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regimes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that must be    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accounted for (e.g., policy differences; cultural variation).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3" name="Shape 15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4" name="Shape 15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55575" y="3300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dependence requires a way to measure 					     </a:t>
            </a:r>
            <a:r>
              <a:rPr lang="en-US" sz="2880" b="1" i="1" u="none" strike="noStrike" cap="none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neighborhood influence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6055" y="1676400"/>
            <a:ext cx="3498096" cy="232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2387547" y="1655190"/>
            <a:ext cx="1981199" cy="1219199"/>
          </a:xfrm>
          <a:prstGeom prst="wedgeRectCallout">
            <a:avLst>
              <a:gd name="adj1" fmla="val 77184"/>
              <a:gd name="adj2" fmla="val -7087"/>
            </a:avLst>
          </a:prstGeom>
          <a:solidFill>
            <a:schemeClr val="lt1"/>
          </a:solidFill>
          <a:ln w="25400" cap="flat" cmpd="sng">
            <a:solidFill>
              <a:srgbClr val="93895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Who is my neighbor?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63421" y="4114800"/>
            <a:ext cx="72942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can we answer this question?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63431" y="4719935"/>
            <a:ext cx="821936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AutoNum type="arabicPeriod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Neighbors can be measured through </a:t>
            </a: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adjacency/shared borders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AutoNum type="arabicPeriod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Neighbors can be measured through </a:t>
            </a: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8" name="Shape 17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9" name="Shape 17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55575" y="3300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dependence is modeled through </a:t>
            </a:r>
            <a:b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	</a:t>
            </a:r>
            <a:r>
              <a:rPr lang="en-US" sz="3600" b="1" i="1" u="none" strike="noStrike" cap="none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weight matrices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6055" y="1676400"/>
            <a:ext cx="3498096" cy="232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460375" y="1676400"/>
            <a:ext cx="3959225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assume we’re using queen weighting for only the first band of neighbors.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Who are the neighbors for area 1?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765960" y="4114800"/>
            <a:ext cx="395922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Areas 2, 3, 4, and 7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12775" y="4734901"/>
            <a:ext cx="3806824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That can be represented in a matrix:</a:t>
            </a:r>
          </a:p>
        </p:txBody>
      </p:sp>
      <p:sp>
        <p:nvSpPr>
          <p:cNvPr id="185" name="Shape 185"/>
          <p:cNvSpPr/>
          <p:nvPr/>
        </p:nvSpPr>
        <p:spPr>
          <a:xfrm>
            <a:off x="4868051" y="4345632"/>
            <a:ext cx="3114954" cy="22002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86" name="Shape 186"/>
          <p:cNvCxnSpPr/>
          <p:nvPr/>
        </p:nvCxnSpPr>
        <p:spPr>
          <a:xfrm flipH="1">
            <a:off x="5562600" y="2514600"/>
            <a:ext cx="152399" cy="183103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7" name="Shape 187"/>
          <p:cNvCxnSpPr/>
          <p:nvPr/>
        </p:nvCxnSpPr>
        <p:spPr>
          <a:xfrm flipH="1">
            <a:off x="6019799" y="2971800"/>
            <a:ext cx="385304" cy="137383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8" name="Shape 188"/>
          <p:cNvCxnSpPr>
            <a:endCxn id="185" idx="0"/>
          </p:cNvCxnSpPr>
          <p:nvPr/>
        </p:nvCxnSpPr>
        <p:spPr>
          <a:xfrm flipH="1">
            <a:off x="6425528" y="2359032"/>
            <a:ext cx="585000" cy="1986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9" name="Shape 189"/>
          <p:cNvCxnSpPr/>
          <p:nvPr/>
        </p:nvCxnSpPr>
        <p:spPr>
          <a:xfrm>
            <a:off x="5334000" y="3430116"/>
            <a:ext cx="2286000" cy="98948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6" name="Shape 16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7" name="Shape 16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55575" y="3300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Spatial dependence is modeled through </a:t>
            </a:r>
            <a:b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	</a:t>
            </a:r>
            <a:r>
              <a:rPr lang="en-US" sz="3600" b="1" i="1" u="none" strike="noStrike" cap="none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weight matrices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6055" y="1676400"/>
            <a:ext cx="3498096" cy="232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765175" y="4466733"/>
            <a:ext cx="395922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completed matrix would look like this:</a:t>
            </a:r>
          </a:p>
        </p:txBody>
      </p:sp>
      <p:sp>
        <p:nvSpPr>
          <p:cNvPr id="171" name="Shape 171"/>
          <p:cNvSpPr/>
          <p:nvPr/>
        </p:nvSpPr>
        <p:spPr>
          <a:xfrm>
            <a:off x="4868051" y="4345632"/>
            <a:ext cx="2792751" cy="21088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409</Words>
  <Application>Microsoft Office PowerPoint</Application>
  <PresentationFormat>On-screen Show (4:3)</PresentationFormat>
  <Paragraphs>78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Arial</vt:lpstr>
      <vt:lpstr>Office Theme</vt:lpstr>
      <vt:lpstr>Spatial autocorrelation</vt:lpstr>
      <vt:lpstr>Spatial autocorrelation:</vt:lpstr>
      <vt:lpstr>PowerPoint Presentation</vt:lpstr>
      <vt:lpstr>PowerPoint Presentation</vt:lpstr>
      <vt:lpstr>Why do we care?</vt:lpstr>
      <vt:lpstr>Spatial autocorrelation can point to two conceptually different issues:</vt:lpstr>
      <vt:lpstr>Spatial dependence requires a way to measure           neighborhood influence</vt:lpstr>
      <vt:lpstr>Spatial dependence is modeled through       weight matrices</vt:lpstr>
      <vt:lpstr>Spatial dependence is modeled through       weight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autocorrelation</dc:title>
  <dc:creator>Gerald Shannon</dc:creator>
  <cp:lastModifiedBy>Jerry Shannon</cp:lastModifiedBy>
  <cp:revision>3</cp:revision>
  <dcterms:modified xsi:type="dcterms:W3CDTF">2017-12-04T17:10:26Z</dcterms:modified>
</cp:coreProperties>
</file>