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6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9" r:id="rId11"/>
    <p:sldId id="287" r:id="rId12"/>
    <p:sldId id="270" r:id="rId13"/>
    <p:sldId id="271" r:id="rId14"/>
    <p:sldId id="272" r:id="rId15"/>
    <p:sldId id="273" r:id="rId16"/>
    <p:sldId id="281" r:id="rId17"/>
    <p:sldId id="274" r:id="rId18"/>
    <p:sldId id="275" r:id="rId19"/>
    <p:sldId id="277" r:id="rId20"/>
    <p:sldId id="278" r:id="rId21"/>
    <p:sldId id="279" r:id="rId22"/>
    <p:sldId id="282" r:id="rId23"/>
    <p:sldId id="276" r:id="rId24"/>
    <p:sldId id="285" r:id="rId25"/>
    <p:sldId id="288" r:id="rId26"/>
    <p:sldId id="283" r:id="rId27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A40C2-255E-4F26-BCB9-FC503035A6AE}">
  <a:tblStyle styleId="{68EA40C2-255E-4F26-BCB9-FC503035A6A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71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131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57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348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2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rwilliam/stats2/l25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6324600" cy="16422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>
                <a:solidFill>
                  <a:srgbClr val="FFFF66"/>
                </a:solidFill>
              </a:rPr>
              <a:t>Univariate </a:t>
            </a: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5592762"/>
            <a:ext cx="3429000" cy="8079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onvinc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37" y="2590800"/>
            <a:ext cx="8021723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ar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2065666"/>
            <a:ext cx="6141132" cy="460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Example: How is median age related to number of gardens in six sample </a:t>
            </a:r>
            <a:r>
              <a:rPr lang="en-US" sz="3200" dirty="0" err="1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neighborhoos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66" name="Shape 266"/>
          <p:cNvGraphicFramePr/>
          <p:nvPr>
            <p:extLst>
              <p:ext uri="{D42A27DB-BD31-4B8C-83A1-F6EECF244321}">
                <p14:modId xmlns:p14="http://schemas.microsoft.com/office/powerpoint/2010/main" val="2597989100"/>
              </p:ext>
            </p:extLst>
          </p:nvPr>
        </p:nvGraphicFramePr>
        <p:xfrm>
          <a:off x="303414" y="1497677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5257800" y="4191000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914400" y="752720"/>
            <a:ext cx="70539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(You almost always use software to do this, but…)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07245" y="2247316"/>
            <a:ext cx="4702954" cy="11251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2590800" y="1981200"/>
            <a:ext cx="152399" cy="38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76200" y="1611875"/>
            <a:ext cx="3059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products of X and Y</a:t>
            </a:r>
          </a:p>
        </p:txBody>
      </p:sp>
      <p:cxnSp>
        <p:nvCxnSpPr>
          <p:cNvPr id="271" name="Shape 271"/>
          <p:cNvCxnSpPr/>
          <p:nvPr/>
        </p:nvCxnSpPr>
        <p:spPr>
          <a:xfrm flipH="1">
            <a:off x="3962399" y="1611867"/>
            <a:ext cx="1143000" cy="63544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4012150" y="1242525"/>
            <a:ext cx="505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X and Y respectively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4876800" y="1611867"/>
            <a:ext cx="533399" cy="75033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9345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Shape 283"/>
          <p:cNvSpPr txBox="1"/>
          <p:nvPr/>
        </p:nvSpPr>
        <p:spPr>
          <a:xfrm>
            <a:off x="460375" y="838200"/>
            <a:ext cx="6896824" cy="2562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460375" y="838200"/>
            <a:ext cx="5667705" cy="2474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612775" y="838200"/>
            <a:ext cx="473483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1556775"/>
            <a:ext cx="80814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year of increase in median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age in the neighborhood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 0.385 more gardens.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8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does this mean?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Focus on three things: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Magnitude: How big is the coefficient?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Direction: Positive or negative?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Significance: Is p &lt; 0.05?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12" name="Shape 31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9" name="Shape 316"/>
          <p:cNvSpPr txBox="1"/>
          <p:nvPr/>
        </p:nvSpPr>
        <p:spPr>
          <a:xfrm>
            <a:off x="460375" y="1547225"/>
            <a:ext cx="8569325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magnitude can be tricky!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 in age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neighborhoods 2 and 5?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predicted difference in gardens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based on our model?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227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good is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model 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fit?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12775" y="1074300"/>
            <a:ext cx="81690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proportion of variance in the data explained by your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model, 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“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coefficient of determination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.”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go over how it’s calculated, but the rough version is this (see p. 256-258 for more info):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41360" y="4137275"/>
            <a:ext cx="8311800" cy="111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431800" y="262950"/>
            <a:ext cx="431981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4105275" y="1130587"/>
            <a:ext cx="4724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model has an R</a:t>
            </a:r>
            <a:r>
              <a:rPr lang="en-US" sz="24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of .2807.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That means it explains about 28% of the total variation in gardens between neighborhoods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(That’s not very good.)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Shape 354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09600" y="41906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model based on these variables a better predictor of the dependent variable than an “intercept only” model with just the constant?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1" name="Shape 11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2" name="Shape 11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{68EA40C2-255E-4F26-BCB9-FC503035A6AE}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80135" y="5410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6324600" y="5791200"/>
            <a:ext cx="304799" cy="3231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5801435" y="5943598"/>
            <a:ext cx="29670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812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Shape 362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07975" y="4114800"/>
            <a:ext cx="5226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variance of these two groups relative to the mean of y (81)?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x="4724400" y="3657601"/>
            <a:ext cx="1219199" cy="68579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4876800" y="3657602"/>
            <a:ext cx="2514599" cy="87269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28600" y="5029200"/>
            <a:ext cx="8915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calculated by squaring and summing two things: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1) Diff. of predicted values and the mean (variance between groups)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2) Diff. of predicted values and actual values (variance within groups)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in R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75" y="1462750"/>
            <a:ext cx="6412249" cy="3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the spatial distribution </a:t>
            </a:r>
            <a:r>
              <a:rPr lang="en-US" sz="3200" dirty="0" smtClean="0">
                <a:solidFill>
                  <a:srgbClr val="F2F261"/>
                </a:solidFill>
              </a:rPr>
              <a:t>of residuals</a:t>
            </a:r>
          </a:p>
        </p:txBody>
      </p:sp>
      <p:pic>
        <p:nvPicPr>
          <p:cNvPr id="6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374840"/>
            <a:ext cx="3998911" cy="391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residuals spatial autocor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28" y="2831435"/>
            <a:ext cx="4324214" cy="2708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6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45" name="Shape 345"/>
          <p:cNvGraphicFramePr/>
          <p:nvPr/>
        </p:nvGraphicFramePr>
        <p:xfrm>
          <a:off x="612775" y="990600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6" name="Shape 346"/>
          <p:cNvSpPr txBox="1"/>
          <p:nvPr/>
        </p:nvSpPr>
        <p:spPr>
          <a:xfrm>
            <a:off x="431800" y="262950"/>
            <a:ext cx="6351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 matter!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9624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62000" y="4267200"/>
            <a:ext cx="4343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are residuals especially high?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that difference?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</a:t>
            </a:r>
            <a:r>
              <a:rPr lang="en-US" sz="3200" dirty="0" smtClean="0">
                <a:solidFill>
                  <a:srgbClr val="F2F261"/>
                </a:solidFill>
              </a:rPr>
              <a:t>residuals</a:t>
            </a:r>
            <a:endParaRPr lang="en-US" sz="3200" b="1" i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 smtClean="0">
                <a:solidFill>
                  <a:srgbClr val="FF0000"/>
                </a:solidFill>
              </a:rPr>
              <a:t>outliers</a:t>
            </a:r>
            <a:endParaRPr lang="en-US" sz="3200" dirty="0" smtClean="0">
              <a:solidFill>
                <a:srgbClr val="FFFF66"/>
              </a:solidFill>
            </a:endParaRPr>
          </a:p>
        </p:txBody>
      </p:sp>
      <p:pic>
        <p:nvPicPr>
          <p:cNvPr id="2052" name="Picture 4" descr="Image result for outli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89" y="2970991"/>
            <a:ext cx="3524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everage outli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3284537"/>
            <a:ext cx="3872256" cy="301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</a:t>
            </a:r>
            <a:r>
              <a:rPr lang="en-US" sz="3200" dirty="0" smtClean="0">
                <a:solidFill>
                  <a:srgbClr val="F2F261"/>
                </a:solidFill>
              </a:rPr>
              <a:t>residuals</a:t>
            </a:r>
            <a:endParaRPr lang="en-US" sz="3200" b="1" i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 smtClean="0">
                <a:solidFill>
                  <a:srgbClr val="FF0000"/>
                </a:solidFill>
              </a:rPr>
              <a:t>outliers</a:t>
            </a:r>
            <a:endParaRPr lang="en-US" sz="3200" dirty="0" smtClean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Look for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heteroskedasticity</a:t>
            </a:r>
            <a:endParaRPr lang="en-US" sz="3200" b="1" i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https://qph.is.quoracdn.net/main-qimg-a1380ca36813c6a02cf9cb69e9561431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5" y="3325198"/>
            <a:ext cx="5123089" cy="32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05" y="850294"/>
            <a:ext cx="88457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Look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for possible causes/missing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Transform variables (log is most common)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Remove outliers if they appear incorrect or </a:t>
            </a:r>
            <a:r>
              <a:rPr lang="en-US" sz="2800" dirty="0" err="1" smtClean="0">
                <a:solidFill>
                  <a:srgbClr val="FFFF66"/>
                </a:solidFill>
                <a:latin typeface="Gill Sans MT" panose="020B0502020104020203" pitchFamily="34" charset="0"/>
              </a:rPr>
              <a:t>topcode</a:t>
            </a:r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 them.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For heteroskedastic models, see </a:t>
            </a:r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https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://www3.nd.edu/~</a:t>
            </a:r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rwilliam/stats2/l25.pdf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endParaRPr lang="en-US" sz="2800" dirty="0" smtClean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6" name="Picture 4" descr="https://upload.wikimedia.org/wikipedia/commons/f/f4/The_Scream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3103397" y="3657047"/>
            <a:ext cx="3350030" cy="3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3036" y="80853"/>
            <a:ext cx="7747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FF66"/>
                </a:solidFill>
                <a:latin typeface="Gill Sans MT" panose="020B0502020104020203" pitchFamily="34" charset="0"/>
              </a:rPr>
              <a:t>Oh, no! My model has issues!</a:t>
            </a:r>
          </a:p>
        </p:txBody>
      </p:sp>
    </p:spTree>
    <p:extLst>
      <p:ext uri="{BB962C8B-B14F-4D97-AF65-F5344CB8AC3E}">
        <p14:creationId xmlns:p14="http://schemas.microsoft.com/office/powerpoint/2010/main" val="10062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4" name="Shape 12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5" name="Shape 1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5575" y="1044713"/>
            <a:ext cx="697396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Simple (univariate) regression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5175" y="17526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one variable (x) on another (y)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7975" y="3505200"/>
            <a:ext cx="548477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7574" y="42672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several variables (x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etc.) on a single 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6" name="Shape 1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7" name="Shape 1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07973" y="200371"/>
            <a:ext cx="276691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07973" y="1692414"/>
            <a:ext cx="256332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17573" y="22860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x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y</a:t>
            </a:r>
          </a:p>
        </p:txBody>
      </p:sp>
      <p:pic>
        <p:nvPicPr>
          <p:cNvPr id="142" name="Shape 142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429000" y="3826539"/>
            <a:ext cx="472439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0" name="Shape 15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07975" y="585775"/>
            <a:ext cx="7997825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creates a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model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an equation based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that allows for prediction.</a:t>
            </a:r>
          </a:p>
        </p:txBody>
      </p:sp>
      <p:pic>
        <p:nvPicPr>
          <p:cNvPr id="153" name="Shape 153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 flipH="1">
            <a:off x="1066800" y="4114800"/>
            <a:ext cx="2057400" cy="1600199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flipH="1">
            <a:off x="3048000" y="1752600"/>
            <a:ext cx="685799" cy="23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5029200" y="2057400"/>
            <a:ext cx="2824555" cy="707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7" name="Shape 157"/>
          <p:cNvCxnSpPr>
            <a:endCxn id="156" idx="1"/>
          </p:cNvCxnSpPr>
          <p:nvPr/>
        </p:nvCxnSpPr>
        <p:spPr>
          <a:xfrm>
            <a:off x="1828800" y="1676343"/>
            <a:ext cx="3200400" cy="73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58" name="Shape 158" descr="http://wodumedia.com/wp-content/uploads/2012/10/Behind-the-Scenes-Director-Bryan-Singer-sets-up-a-shot-involving-an-elaborate-model-train-set.-Photo-by-David-James-56-960x639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957" y="3714750"/>
            <a:ext cx="4474216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419601" y="3312128"/>
            <a:ext cx="358139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kind of model…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85150" y="204775"/>
            <a:ext cx="8917500" cy="56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observations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 is normal and ratio/integer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relationship between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</a:t>
            </a: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85150" y="-228600"/>
            <a:ext cx="7559400" cy="17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 of regression: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3" name="Shape 17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4" name="Shape 17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5" name="Shape 175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68991" y="150810"/>
            <a:ext cx="3353546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47160" y="991332"/>
            <a:ext cx="7391399" cy="15696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143" t="-5057" r="-82" b="-1206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1521" y="4206358"/>
            <a:ext cx="4280594" cy="16119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95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1749798" y="4800599"/>
            <a:ext cx="1179512" cy="701278"/>
            <a:chOff x="1749798" y="4800599"/>
            <a:chExt cx="1179512" cy="701278"/>
          </a:xfrm>
        </p:grpSpPr>
        <p:cxnSp>
          <p:nvCxnSpPr>
            <p:cNvPr id="180" name="Shape 180"/>
            <p:cNvCxnSpPr/>
            <p:nvPr/>
          </p:nvCxnSpPr>
          <p:spPr>
            <a:xfrm rot="10800000">
              <a:off x="2206998" y="4800599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1749798" y="5194101"/>
              <a:ext cx="993401" cy="307777"/>
            </a:xfrm>
            <a:prstGeom prst="rect">
              <a:avLst/>
            </a:prstGeom>
            <a:solidFill>
              <a:srgbClr val="FFFFFF">
                <a:alpha val="7764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 sq. ft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283198" y="4800600"/>
              <a:ext cx="646112" cy="304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$10K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49798" y="51911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84" name="Shape 184"/>
          <p:cNvCxnSpPr/>
          <p:nvPr/>
        </p:nvCxnSpPr>
        <p:spPr>
          <a:xfrm rot="10800000" flipH="1">
            <a:off x="841748" y="4076699"/>
            <a:ext cx="2286000" cy="1828800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95"/>
          <p:cNvSpPr txBox="1"/>
          <p:nvPr/>
        </p:nvSpPr>
        <p:spPr>
          <a:xfrm>
            <a:off x="1047161" y="2540322"/>
            <a:ext cx="7391399" cy="107721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44" t="-7344" r="-1072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9" name="Shape 20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07974" y="376100"/>
            <a:ext cx="84401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is distance travelled to work associated with commuting time?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would you interpret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equation?</a:t>
            </a:r>
          </a:p>
        </p:txBody>
      </p:sp>
      <p:pic>
        <p:nvPicPr>
          <p:cNvPr id="8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51" y="2311631"/>
            <a:ext cx="3998911" cy="39182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+0.97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3" name="Shape 2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4" name="Shape 23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“best fit” regression line: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Draw a line that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minimizes the distances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points to the line </a:t>
            </a:r>
          </a:p>
        </p:txBody>
      </p:sp>
      <p:pic>
        <p:nvPicPr>
          <p:cNvPr id="235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2520680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48000" y="3552825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460750" y="3552825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1849075" y="4148135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1746681" y="4629942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 rot="6919597">
            <a:off x="2308511" y="4245766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 rot="6919597">
            <a:off x="2117432" y="4844614"/>
            <a:ext cx="382588" cy="1952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2" name="Shape 242"/>
          <p:cNvCxnSpPr/>
          <p:nvPr/>
        </p:nvCxnSpPr>
        <p:spPr>
          <a:xfrm rot="6919597">
            <a:off x="4046970" y="3704429"/>
            <a:ext cx="382588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3" name="Shape 243"/>
          <p:cNvCxnSpPr/>
          <p:nvPr/>
        </p:nvCxnSpPr>
        <p:spPr>
          <a:xfrm rot="10423441">
            <a:off x="1838973" y="5297174"/>
            <a:ext cx="382586" cy="19526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95801" y="2895600"/>
            <a:ext cx="40005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dotted black lines are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residuals.</a:t>
            </a:r>
            <a:endParaRPr lang="en-US" sz="24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1167</Words>
  <Application>Microsoft Office PowerPoint</Application>
  <PresentationFormat>On-screen Show (4:3)</PresentationFormat>
  <Paragraphs>506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Gill Sans MT</vt:lpstr>
      <vt:lpstr>Calibri</vt:lpstr>
      <vt:lpstr>Arial</vt:lpstr>
      <vt:lpstr>Noto Sans Symbols</vt:lpstr>
      <vt:lpstr>Cambria Math</vt:lpstr>
      <vt:lpstr>Office Theme</vt:lpstr>
      <vt:lpstr>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Regression</dc:title>
  <dc:creator>Gerald Shannon</dc:creator>
  <cp:lastModifiedBy>Jerry Shannon</cp:lastModifiedBy>
  <cp:revision>16</cp:revision>
  <dcterms:modified xsi:type="dcterms:W3CDTF">2018-11-26T16:29:28Z</dcterms:modified>
</cp:coreProperties>
</file>