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6ED"/>
    <a:srgbClr val="73C040"/>
    <a:srgbClr val="F14E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1AB0-975F-44E4-9D18-A44DB3296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545D2-B00A-4BC9-9591-9C593D8CE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F9DF6-1F59-498E-BC94-D8AD9E89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05A5-EB37-4BAC-8531-645D48858EA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946F7-CDAA-446E-B107-9718A631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1D4BF-D311-44FE-9657-EBC53FBE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3E95-61D8-49A2-BDBF-50DF50A46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5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04C6-7358-4E8D-B316-56E7A0C9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EC93D-BA8D-4382-9F37-C4AF49EF7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6A9B6-0C86-4DF7-9D06-DBE61818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05A5-EB37-4BAC-8531-645D48858EA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B052D-ABFF-4332-BDA1-155450BC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47252-0847-4BF5-B187-CBD22DC9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3E95-61D8-49A2-BDBF-50DF50A46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8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5634-D55B-4438-97C9-0335ACDB7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B70BA-1DC9-47B8-8FC3-BC4D0B367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513A3-09A9-460C-8F2C-405F8AD3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05A5-EB37-4BAC-8531-645D48858EA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6255E-3F68-42D6-8901-ACAA4B4C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8C318-C21A-4DC0-A277-7E9EC3A9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3E95-61D8-49A2-BDBF-50DF50A46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2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3DA5-3623-41FC-A3B6-7ABB5CB7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89AC2-FB19-432D-B9EB-B8FCF5451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1F6B4-0038-47E6-810A-25210EC2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05A5-EB37-4BAC-8531-645D48858EA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7578F-A719-4265-8DB0-B7080CFD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CF65A-B12A-4234-AC4C-1D866D10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3E95-61D8-49A2-BDBF-50DF50A46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6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A9FF-4233-4624-A92E-ED24F058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2E0FE-A26B-40D5-8357-A5DCE28A5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5207F-9521-4DF2-A061-0F3D3C7F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05A5-EB37-4BAC-8531-645D48858EA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04B0B-4A2B-45B5-A4DA-1BA4AC83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FD541-7573-4BC6-87D8-1DE35216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3E95-61D8-49A2-BDBF-50DF50A46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1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B383-4C9B-4049-AA13-F66F9DA8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E3BBD-5C27-4CBB-B407-DD7F57A7A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97BC7-1361-41A1-983D-F483C59F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747A0-4C0D-40C5-B186-C5EE108A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05A5-EB37-4BAC-8531-645D48858EA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63509-7ED0-4BE1-A51B-BC9D4224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85596-257B-4671-8A06-9255D3E5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3E95-61D8-49A2-BDBF-50DF50A46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7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7C71-371E-42E1-8293-CB59ED50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22BC0-AA0E-4260-8259-1205473D5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2EB6F-C466-414D-8BF7-91DCFCE24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E88EB9-D8AD-4D24-96E8-608268794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F15AD-8E38-4A20-B53E-B9975657D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0CA26-FE8B-4261-A72B-EA737962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05A5-EB37-4BAC-8531-645D48858EA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740D6-447B-42E8-8137-2EBC9B2A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9E1C7-EE79-4442-AC73-E6F5B3F3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3E95-61D8-49A2-BDBF-50DF50A46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7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632E-49EC-490F-8DA9-7AC44B71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F1DF8-C121-4661-A9B1-2C070A64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05A5-EB37-4BAC-8531-645D48858EA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0C83E-55A2-4D57-8444-11B79F9D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02325-239B-4032-9D82-6AF1F68B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3E95-61D8-49A2-BDBF-50DF50A46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2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F43B1-FF8C-4911-B484-01684C94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05A5-EB37-4BAC-8531-645D48858EA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7DCD3F-6D89-4532-99F0-69F4836E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7CA1E-937E-42FD-BE8F-B9385FF8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3E95-61D8-49A2-BDBF-50DF50A46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0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9A2D-D9D7-4FD6-B55C-55568744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765A3-4A1F-4254-B3B9-2C1761055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54973-91B8-4409-95DA-6A8C518EF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047A2-E764-4E29-9A8F-405FADA5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05A5-EB37-4BAC-8531-645D48858EA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BBC96-9988-40F6-B8A9-1564F25F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C4770-3ED0-4296-A3FA-031C020A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3E95-61D8-49A2-BDBF-50DF50A46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3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2EAC-6395-42FD-95F5-9C48031A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6EEE6-3297-4745-B893-4364936BD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A0701-96EA-4E60-851C-9698F3831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2DB44-5B4A-4911-81FB-C0F5017E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05A5-EB37-4BAC-8531-645D48858EA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3136E-24F2-4D2C-8B37-CE5A43F2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B9D91-C45D-4C14-8787-553151D2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3E95-61D8-49A2-BDBF-50DF50A46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3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4519E-141F-428C-89DB-506CB521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03F58-65C3-4B43-B384-BA79A25BF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11B64-11A7-479C-BA46-B081B2AF8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705A5-EB37-4BAC-8531-645D48858EA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81A35-2854-434E-8072-E322302EA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5BAFF-607D-4460-BFF6-73DE882F6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33E95-61D8-49A2-BDBF-50DF50A46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9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3BEF99-843D-4C1F-8191-484D4726E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51E84F-0F74-4CD2-A301-14615C4ED32E}"/>
              </a:ext>
            </a:extLst>
          </p:cNvPr>
          <p:cNvSpPr/>
          <p:nvPr/>
        </p:nvSpPr>
        <p:spPr>
          <a:xfrm>
            <a:off x="6858000" y="0"/>
            <a:ext cx="5334000" cy="6858000"/>
          </a:xfrm>
          <a:prstGeom prst="rect">
            <a:avLst/>
          </a:prstGeom>
          <a:solidFill>
            <a:srgbClr val="D7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A55B66-3852-45FB-8512-F380DB7F30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" t="12126" r="4102" b="9546"/>
          <a:stretch/>
        </p:blipFill>
        <p:spPr>
          <a:xfrm>
            <a:off x="7726029" y="0"/>
            <a:ext cx="3002845" cy="17384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1411FE7-18CF-46D9-80FE-DBB311B91B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42"/>
          <a:stretch/>
        </p:blipFill>
        <p:spPr>
          <a:xfrm>
            <a:off x="5334001" y="2355097"/>
            <a:ext cx="6734175" cy="45029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46BF87-32F9-426D-9F5E-28699999B6B8}"/>
              </a:ext>
            </a:extLst>
          </p:cNvPr>
          <p:cNvSpPr txBox="1"/>
          <p:nvPr/>
        </p:nvSpPr>
        <p:spPr>
          <a:xfrm>
            <a:off x="6858000" y="2259449"/>
            <a:ext cx="5334000" cy="2339102"/>
          </a:xfrm>
          <a:custGeom>
            <a:avLst/>
            <a:gdLst>
              <a:gd name="connsiteX0" fmla="*/ 0 w 5334000"/>
              <a:gd name="connsiteY0" fmla="*/ 0 h 2339102"/>
              <a:gd name="connsiteX1" fmla="*/ 5334000 w 5334000"/>
              <a:gd name="connsiteY1" fmla="*/ 0 h 2339102"/>
              <a:gd name="connsiteX2" fmla="*/ 5334000 w 5334000"/>
              <a:gd name="connsiteY2" fmla="*/ 2339102 h 2339102"/>
              <a:gd name="connsiteX3" fmla="*/ 0 w 5334000"/>
              <a:gd name="connsiteY3" fmla="*/ 2339102 h 2339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4000" h="2339102">
                <a:moveTo>
                  <a:pt x="0" y="0"/>
                </a:moveTo>
                <a:lnTo>
                  <a:pt x="5334000" y="0"/>
                </a:lnTo>
                <a:lnTo>
                  <a:pt x="5334000" y="2339102"/>
                </a:lnTo>
                <a:lnTo>
                  <a:pt x="0" y="2339102"/>
                </a:lnTo>
                <a:close/>
              </a:path>
            </a:pathLst>
          </a:custGeom>
          <a:solidFill>
            <a:srgbClr val="D7E6ED"/>
          </a:solidFill>
        </p:spPr>
        <p:txBody>
          <a:bodyPr wrap="square" rtlCol="0">
            <a:noAutofit/>
          </a:bodyPr>
          <a:lstStyle/>
          <a:p>
            <a:r>
              <a:rPr lang="en-US" sz="6600" b="1" dirty="0">
                <a:solidFill>
                  <a:srgbClr val="F14E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CIT Club </a:t>
            </a:r>
            <a:r>
              <a:rPr lang="en-US" sz="8000" b="1" dirty="0">
                <a:solidFill>
                  <a:srgbClr val="73C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lang="en-US" sz="6600" b="1" dirty="0">
                <a:solidFill>
                  <a:srgbClr val="F14E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Wrap UP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DAF2DC-3DF5-48F0-8FCA-2BE3CE2515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1" t="26439" r="15771" b="23225"/>
          <a:stretch/>
        </p:blipFill>
        <p:spPr>
          <a:xfrm>
            <a:off x="8387644" y="103397"/>
            <a:ext cx="1679616" cy="12304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68595E3-1F97-4804-88C3-0B8E9F3D32F3}"/>
              </a:ext>
            </a:extLst>
          </p:cNvPr>
          <p:cNvSpPr txBox="1"/>
          <p:nvPr/>
        </p:nvSpPr>
        <p:spPr>
          <a:xfrm>
            <a:off x="7361499" y="5208608"/>
            <a:ext cx="34955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Wed 21</a:t>
            </a:r>
            <a:r>
              <a:rPr lang="en-US" sz="2800" b="1" baseline="30000" dirty="0">
                <a:solidFill>
                  <a:schemeClr val="bg1"/>
                </a:solidFill>
              </a:rPr>
              <a:t>st</a:t>
            </a:r>
            <a:r>
              <a:rPr lang="en-US" sz="2800" b="1" dirty="0">
                <a:solidFill>
                  <a:schemeClr val="bg1"/>
                </a:solidFill>
              </a:rPr>
              <a:t> November</a:t>
            </a:r>
          </a:p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Mmu</a:t>
            </a:r>
            <a:r>
              <a:rPr lang="en-US" sz="2800" b="1" dirty="0">
                <a:solidFill>
                  <a:schemeClr val="bg1"/>
                </a:solidFill>
              </a:rPr>
              <a:t> Lab A 05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7pm</a:t>
            </a:r>
          </a:p>
        </p:txBody>
      </p:sp>
    </p:spTree>
    <p:extLst>
      <p:ext uri="{BB962C8B-B14F-4D97-AF65-F5344CB8AC3E}">
        <p14:creationId xmlns:p14="http://schemas.microsoft.com/office/powerpoint/2010/main" val="337905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51E84F-0F74-4CD2-A301-14615C4ED3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0F2BC73-1713-4126-BDF2-82B5D0789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1838"/>
            <a:ext cx="1846162" cy="18461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C47C03-86B1-47EE-9BF9-F76B06DE372B}"/>
              </a:ext>
            </a:extLst>
          </p:cNvPr>
          <p:cNvSpPr/>
          <p:nvPr/>
        </p:nvSpPr>
        <p:spPr>
          <a:xfrm>
            <a:off x="-43785" y="3044279"/>
            <a:ext cx="122357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F14E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https://www.w3schools.com/html/html_forms.asp</a:t>
            </a:r>
          </a:p>
        </p:txBody>
      </p:sp>
    </p:spTree>
    <p:extLst>
      <p:ext uri="{BB962C8B-B14F-4D97-AF65-F5344CB8AC3E}">
        <p14:creationId xmlns:p14="http://schemas.microsoft.com/office/powerpoint/2010/main" val="322015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3BEF99-843D-4C1F-8191-484D4726E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51E84F-0F74-4CD2-A301-14615C4ED32E}"/>
              </a:ext>
            </a:extLst>
          </p:cNvPr>
          <p:cNvSpPr/>
          <p:nvPr/>
        </p:nvSpPr>
        <p:spPr>
          <a:xfrm>
            <a:off x="6858000" y="0"/>
            <a:ext cx="5334000" cy="6858000"/>
          </a:xfrm>
          <a:prstGeom prst="rect">
            <a:avLst/>
          </a:prstGeom>
          <a:solidFill>
            <a:srgbClr val="D7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46BF87-32F9-426D-9F5E-28699999B6B8}"/>
              </a:ext>
            </a:extLst>
          </p:cNvPr>
          <p:cNvSpPr txBox="1"/>
          <p:nvPr/>
        </p:nvSpPr>
        <p:spPr>
          <a:xfrm>
            <a:off x="6858000" y="2259449"/>
            <a:ext cx="5334000" cy="2339102"/>
          </a:xfrm>
          <a:custGeom>
            <a:avLst/>
            <a:gdLst>
              <a:gd name="connsiteX0" fmla="*/ 0 w 5334000"/>
              <a:gd name="connsiteY0" fmla="*/ 0 h 2339102"/>
              <a:gd name="connsiteX1" fmla="*/ 5334000 w 5334000"/>
              <a:gd name="connsiteY1" fmla="*/ 0 h 2339102"/>
              <a:gd name="connsiteX2" fmla="*/ 5334000 w 5334000"/>
              <a:gd name="connsiteY2" fmla="*/ 2339102 h 2339102"/>
              <a:gd name="connsiteX3" fmla="*/ 0 w 5334000"/>
              <a:gd name="connsiteY3" fmla="*/ 2339102 h 2339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4000" h="2339102">
                <a:moveTo>
                  <a:pt x="0" y="0"/>
                </a:moveTo>
                <a:lnTo>
                  <a:pt x="5334000" y="0"/>
                </a:lnTo>
                <a:lnTo>
                  <a:pt x="5334000" y="2339102"/>
                </a:lnTo>
                <a:lnTo>
                  <a:pt x="0" y="2339102"/>
                </a:lnTo>
                <a:close/>
              </a:path>
            </a:pathLst>
          </a:custGeom>
          <a:solidFill>
            <a:srgbClr val="D7E6ED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6600" b="1" dirty="0">
                <a:solidFill>
                  <a:srgbClr val="F14E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Today’s </a:t>
            </a:r>
          </a:p>
          <a:p>
            <a:pPr algn="ctr"/>
            <a:r>
              <a:rPr lang="en-US" sz="8000" b="1" dirty="0">
                <a:solidFill>
                  <a:srgbClr val="73C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</a:t>
            </a:r>
            <a:endParaRPr lang="en-US" sz="6600" b="1" dirty="0">
              <a:solidFill>
                <a:srgbClr val="F14E5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861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3BEF99-843D-4C1F-8191-484D4726E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51E84F-0F74-4CD2-A301-14615C4ED32E}"/>
              </a:ext>
            </a:extLst>
          </p:cNvPr>
          <p:cNvSpPr/>
          <p:nvPr/>
        </p:nvSpPr>
        <p:spPr>
          <a:xfrm>
            <a:off x="6858000" y="0"/>
            <a:ext cx="5334000" cy="6858000"/>
          </a:xfrm>
          <a:prstGeom prst="rect">
            <a:avLst/>
          </a:prstGeom>
          <a:solidFill>
            <a:srgbClr val="D7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A55B66-3852-45FB-8512-F380DB7F30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" t="12126" r="4102" b="9546"/>
          <a:stretch/>
        </p:blipFill>
        <p:spPr>
          <a:xfrm>
            <a:off x="7755466" y="0"/>
            <a:ext cx="3002845" cy="17384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46BF87-32F9-426D-9F5E-28699999B6B8}"/>
              </a:ext>
            </a:extLst>
          </p:cNvPr>
          <p:cNvSpPr txBox="1"/>
          <p:nvPr/>
        </p:nvSpPr>
        <p:spPr>
          <a:xfrm>
            <a:off x="5764192" y="3551649"/>
            <a:ext cx="6566704" cy="2339102"/>
          </a:xfrm>
          <a:custGeom>
            <a:avLst/>
            <a:gdLst>
              <a:gd name="connsiteX0" fmla="*/ 0 w 5334000"/>
              <a:gd name="connsiteY0" fmla="*/ 0 h 2339102"/>
              <a:gd name="connsiteX1" fmla="*/ 5334000 w 5334000"/>
              <a:gd name="connsiteY1" fmla="*/ 0 h 2339102"/>
              <a:gd name="connsiteX2" fmla="*/ 5334000 w 5334000"/>
              <a:gd name="connsiteY2" fmla="*/ 2339102 h 2339102"/>
              <a:gd name="connsiteX3" fmla="*/ 0 w 5334000"/>
              <a:gd name="connsiteY3" fmla="*/ 2339102 h 2339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4000" h="2339102">
                <a:moveTo>
                  <a:pt x="0" y="0"/>
                </a:moveTo>
                <a:lnTo>
                  <a:pt x="5334000" y="0"/>
                </a:lnTo>
                <a:lnTo>
                  <a:pt x="5334000" y="2339102"/>
                </a:lnTo>
                <a:lnTo>
                  <a:pt x="0" y="2339102"/>
                </a:lnTo>
                <a:close/>
              </a:path>
            </a:pathLst>
          </a:cu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7200" b="1" dirty="0">
                <a:solidFill>
                  <a:srgbClr val="73C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Started</a:t>
            </a:r>
          </a:p>
          <a:p>
            <a:pPr algn="ctr"/>
            <a:r>
              <a:rPr lang="en-US" sz="6600" b="1" dirty="0">
                <a:solidFill>
                  <a:srgbClr val="F14E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Tables </a:t>
            </a:r>
            <a:r>
              <a:rPr lang="en-US" sz="8000" b="1" dirty="0">
                <a:solidFill>
                  <a:srgbClr val="73C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en-US" sz="6600" b="1" dirty="0">
                <a:solidFill>
                  <a:srgbClr val="F14E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6600" b="1" dirty="0">
                <a:solidFill>
                  <a:srgbClr val="F14E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DAF2DC-3DF5-48F0-8FCA-2BE3CE2515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1" t="26439" r="15771" b="23225"/>
          <a:stretch/>
        </p:blipFill>
        <p:spPr>
          <a:xfrm>
            <a:off x="8387644" y="103397"/>
            <a:ext cx="1679616" cy="123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51E84F-0F74-4CD2-A301-14615C4ED3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B8070C-08A1-4190-B4D5-4B39F7E72131}"/>
              </a:ext>
            </a:extLst>
          </p:cNvPr>
          <p:cNvSpPr txBox="1"/>
          <p:nvPr/>
        </p:nvSpPr>
        <p:spPr>
          <a:xfrm>
            <a:off x="6022623" y="2663212"/>
            <a:ext cx="5113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C418A"/>
                </a:solidFill>
              </a:rPr>
              <a:t>CIT CLUB </a:t>
            </a:r>
            <a:r>
              <a:rPr lang="en-US" sz="4800" b="1" dirty="0">
                <a:solidFill>
                  <a:srgbClr val="424242"/>
                </a:solidFill>
              </a:rPr>
              <a:t>OFFICIALS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B6F0046-B1A7-4A5A-9FE2-C4BC6D584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99318"/>
              </p:ext>
            </p:extLst>
          </p:nvPr>
        </p:nvGraphicFramePr>
        <p:xfrm>
          <a:off x="4967111" y="3687678"/>
          <a:ext cx="722488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244">
                  <a:extLst>
                    <a:ext uri="{9D8B030D-6E8A-4147-A177-3AD203B41FA5}">
                      <a16:colId xmlns:a16="http://schemas.microsoft.com/office/drawing/2014/main" val="42030686"/>
                    </a:ext>
                  </a:extLst>
                </a:gridCol>
                <a:gridCol w="1885244">
                  <a:extLst>
                    <a:ext uri="{9D8B030D-6E8A-4147-A177-3AD203B41FA5}">
                      <a16:colId xmlns:a16="http://schemas.microsoft.com/office/drawing/2014/main" val="4012274805"/>
                    </a:ext>
                  </a:extLst>
                </a:gridCol>
                <a:gridCol w="1490134">
                  <a:extLst>
                    <a:ext uri="{9D8B030D-6E8A-4147-A177-3AD203B41FA5}">
                      <a16:colId xmlns:a16="http://schemas.microsoft.com/office/drawing/2014/main" val="2387910378"/>
                    </a:ext>
                  </a:extLst>
                </a:gridCol>
                <a:gridCol w="1964267">
                  <a:extLst>
                    <a:ext uri="{9D8B030D-6E8A-4147-A177-3AD203B41FA5}">
                      <a16:colId xmlns:a16="http://schemas.microsoft.com/office/drawing/2014/main" val="330117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 NO.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33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VINCENT LETEIPA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CIT-221-068/2017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0791047501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CHAIRMAN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23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VICTOR OMONDI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CIT-222-045/2017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0797817059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ASS. CHAIRMAN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40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PURITY NYAKUNDI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CIT-227-028/2018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0795139218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SEC.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79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VINCENT NJENGA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CIT-223-027/2018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0796599235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TRESURER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73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NEVIS ADHIAMBO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CIT-223-030/2018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0705487741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SECRETARY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4476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C9F0A2F5-29DE-4C05-BEBB-7190568A0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13" y="6243579"/>
            <a:ext cx="533410" cy="5334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54DADBD-EEA6-4BB3-9D47-55870A50C438}"/>
              </a:ext>
            </a:extLst>
          </p:cNvPr>
          <p:cNvSpPr txBox="1"/>
          <p:nvPr/>
        </p:nvSpPr>
        <p:spPr>
          <a:xfrm>
            <a:off x="6005688" y="6306100"/>
            <a:ext cx="251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C418A"/>
                </a:solidFill>
              </a:rPr>
              <a:t>www.citclubmmu.co.ke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6952A8C-7727-4FA9-9C83-952CA182E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134" y="6115110"/>
            <a:ext cx="698977" cy="69897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8DA21CF-814F-4E0D-8DF6-80CE00FB541B}"/>
              </a:ext>
            </a:extLst>
          </p:cNvPr>
          <p:cNvSpPr txBox="1"/>
          <p:nvPr/>
        </p:nvSpPr>
        <p:spPr>
          <a:xfrm>
            <a:off x="9381066" y="6306100"/>
            <a:ext cx="251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C418A"/>
                </a:solidFill>
              </a:rPr>
              <a:t>bit.ly/</a:t>
            </a:r>
            <a:r>
              <a:rPr lang="en-US" b="1" dirty="0" err="1">
                <a:solidFill>
                  <a:srgbClr val="0C418A"/>
                </a:solidFill>
              </a:rPr>
              <a:t>citclubmmu</a:t>
            </a:r>
            <a:endParaRPr lang="en-US" b="1" dirty="0">
              <a:solidFill>
                <a:srgbClr val="0C418A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2F1E9-DD5F-44D5-8EAA-EA54B3FF0F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t="26484" r="14855" b="23827"/>
          <a:stretch/>
        </p:blipFill>
        <p:spPr>
          <a:xfrm>
            <a:off x="6686595" y="0"/>
            <a:ext cx="3981691" cy="28242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46BF87-32F9-426D-9F5E-28699999B6B8}"/>
              </a:ext>
            </a:extLst>
          </p:cNvPr>
          <p:cNvSpPr txBox="1"/>
          <p:nvPr/>
        </p:nvSpPr>
        <p:spPr>
          <a:xfrm>
            <a:off x="107" y="2605343"/>
            <a:ext cx="4236335" cy="888866"/>
          </a:xfrm>
          <a:custGeom>
            <a:avLst/>
            <a:gdLst>
              <a:gd name="connsiteX0" fmla="*/ 0 w 5334000"/>
              <a:gd name="connsiteY0" fmla="*/ 0 h 2339102"/>
              <a:gd name="connsiteX1" fmla="*/ 5334000 w 5334000"/>
              <a:gd name="connsiteY1" fmla="*/ 0 h 2339102"/>
              <a:gd name="connsiteX2" fmla="*/ 5334000 w 5334000"/>
              <a:gd name="connsiteY2" fmla="*/ 2339102 h 2339102"/>
              <a:gd name="connsiteX3" fmla="*/ 0 w 5334000"/>
              <a:gd name="connsiteY3" fmla="*/ 2339102 h 2339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4000" h="2339102">
                <a:moveTo>
                  <a:pt x="0" y="0"/>
                </a:moveTo>
                <a:lnTo>
                  <a:pt x="5334000" y="0"/>
                </a:lnTo>
                <a:lnTo>
                  <a:pt x="5334000" y="2339102"/>
                </a:lnTo>
                <a:lnTo>
                  <a:pt x="0" y="2339102"/>
                </a:lnTo>
                <a:close/>
              </a:path>
            </a:pathLst>
          </a:custGeom>
          <a:noFill/>
        </p:spPr>
        <p:txBody>
          <a:bodyPr wrap="square" rtlCol="0">
            <a:noAutofit/>
          </a:bodyPr>
          <a:lstStyle/>
          <a:p>
            <a:r>
              <a:rPr lang="en-US" sz="8000" b="1" dirty="0">
                <a:solidFill>
                  <a:srgbClr val="F14E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&lt;table&gt;</a:t>
            </a:r>
          </a:p>
          <a:p>
            <a:r>
              <a:rPr lang="en-US" sz="8000" b="1" dirty="0">
                <a:solidFill>
                  <a:srgbClr val="F14E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&lt;/table&gt;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0F2BC73-1713-4126-BDF2-82B5D0789A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1838"/>
            <a:ext cx="1846162" cy="184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9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3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51E84F-0F74-4CD2-A301-14615C4ED3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46BF87-32F9-426D-9F5E-28699999B6B8}"/>
              </a:ext>
            </a:extLst>
          </p:cNvPr>
          <p:cNvSpPr txBox="1"/>
          <p:nvPr/>
        </p:nvSpPr>
        <p:spPr>
          <a:xfrm>
            <a:off x="923081" y="405068"/>
            <a:ext cx="10415480" cy="888866"/>
          </a:xfrm>
          <a:custGeom>
            <a:avLst/>
            <a:gdLst>
              <a:gd name="connsiteX0" fmla="*/ 0 w 5334000"/>
              <a:gd name="connsiteY0" fmla="*/ 0 h 2339102"/>
              <a:gd name="connsiteX1" fmla="*/ 5334000 w 5334000"/>
              <a:gd name="connsiteY1" fmla="*/ 0 h 2339102"/>
              <a:gd name="connsiteX2" fmla="*/ 5334000 w 5334000"/>
              <a:gd name="connsiteY2" fmla="*/ 2339102 h 2339102"/>
              <a:gd name="connsiteX3" fmla="*/ 0 w 5334000"/>
              <a:gd name="connsiteY3" fmla="*/ 2339102 h 2339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4000" h="2339102">
                <a:moveTo>
                  <a:pt x="0" y="0"/>
                </a:moveTo>
                <a:lnTo>
                  <a:pt x="5334000" y="0"/>
                </a:lnTo>
                <a:lnTo>
                  <a:pt x="5334000" y="2339102"/>
                </a:lnTo>
                <a:lnTo>
                  <a:pt x="0" y="2339102"/>
                </a:lnTo>
                <a:close/>
              </a:path>
            </a:pathLst>
          </a:custGeom>
          <a:noFill/>
        </p:spPr>
        <p:txBody>
          <a:bodyPr wrap="square" rtlCol="0">
            <a:noAutofit/>
          </a:bodyPr>
          <a:lstStyle/>
          <a:p>
            <a:r>
              <a:rPr lang="en-US" sz="8000" b="1" dirty="0">
                <a:solidFill>
                  <a:srgbClr val="F14E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 HTML Table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0F2BC73-1713-4126-BDF2-82B5D0789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1838"/>
            <a:ext cx="1846162" cy="18461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3603EE-C072-4370-940D-BBD425134235}"/>
              </a:ext>
            </a:extLst>
          </p:cNvPr>
          <p:cNvSpPr txBox="1"/>
          <p:nvPr/>
        </p:nvSpPr>
        <p:spPr>
          <a:xfrm>
            <a:off x="2514600" y="1985962"/>
            <a:ext cx="77438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An HTML table is defined with the </a:t>
            </a:r>
            <a:r>
              <a:rPr lang="en-US" sz="3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&lt;table&gt; </a:t>
            </a:r>
            <a:r>
              <a:rPr lang="en-US" sz="3200" b="1" dirty="0"/>
              <a:t>tag.</a:t>
            </a:r>
          </a:p>
          <a:p>
            <a:endParaRPr lang="en-US" sz="3200" b="1" dirty="0"/>
          </a:p>
          <a:p>
            <a:r>
              <a:rPr lang="en-US" sz="3200" b="1" dirty="0"/>
              <a:t>Table row is defined with the </a:t>
            </a:r>
            <a:r>
              <a:rPr lang="en-US" sz="3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&lt;tr&gt; </a:t>
            </a:r>
            <a:r>
              <a:rPr lang="en-US" sz="3200" b="1" dirty="0"/>
              <a:t>tag</a:t>
            </a:r>
          </a:p>
          <a:p>
            <a:endParaRPr lang="en-US" sz="3200" b="1" dirty="0"/>
          </a:p>
          <a:p>
            <a:r>
              <a:rPr lang="en-US" sz="3200" b="1" dirty="0"/>
              <a:t>Table header is defined with the </a:t>
            </a:r>
            <a:r>
              <a:rPr lang="en-US" sz="3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&lt;</a:t>
            </a:r>
            <a:r>
              <a:rPr lang="en-US" sz="3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th</a:t>
            </a:r>
            <a:r>
              <a:rPr lang="en-US" sz="3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&gt; </a:t>
            </a:r>
            <a:r>
              <a:rPr lang="en-US" sz="3200" b="1" dirty="0"/>
              <a:t>tag</a:t>
            </a:r>
          </a:p>
          <a:p>
            <a:endParaRPr lang="en-US" sz="3200" b="1" dirty="0"/>
          </a:p>
          <a:p>
            <a:r>
              <a:rPr lang="en-US" sz="3200" b="1" dirty="0"/>
              <a:t>Table data/cell is defined with the </a:t>
            </a:r>
            <a:r>
              <a:rPr lang="en-US" sz="3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&lt;td&gt;</a:t>
            </a:r>
          </a:p>
        </p:txBody>
      </p:sp>
    </p:spTree>
    <p:extLst>
      <p:ext uri="{BB962C8B-B14F-4D97-AF65-F5344CB8AC3E}">
        <p14:creationId xmlns:p14="http://schemas.microsoft.com/office/powerpoint/2010/main" val="127724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51E84F-0F74-4CD2-A301-14615C4ED3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46BF87-32F9-426D-9F5E-28699999B6B8}"/>
              </a:ext>
            </a:extLst>
          </p:cNvPr>
          <p:cNvSpPr txBox="1"/>
          <p:nvPr/>
        </p:nvSpPr>
        <p:spPr>
          <a:xfrm>
            <a:off x="1594593" y="1172620"/>
            <a:ext cx="10415480" cy="888866"/>
          </a:xfrm>
          <a:custGeom>
            <a:avLst/>
            <a:gdLst>
              <a:gd name="connsiteX0" fmla="*/ 0 w 5334000"/>
              <a:gd name="connsiteY0" fmla="*/ 0 h 2339102"/>
              <a:gd name="connsiteX1" fmla="*/ 5334000 w 5334000"/>
              <a:gd name="connsiteY1" fmla="*/ 0 h 2339102"/>
              <a:gd name="connsiteX2" fmla="*/ 5334000 w 5334000"/>
              <a:gd name="connsiteY2" fmla="*/ 2339102 h 2339102"/>
              <a:gd name="connsiteX3" fmla="*/ 0 w 5334000"/>
              <a:gd name="connsiteY3" fmla="*/ 2339102 h 2339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4000" h="2339102">
                <a:moveTo>
                  <a:pt x="0" y="0"/>
                </a:moveTo>
                <a:lnTo>
                  <a:pt x="5334000" y="0"/>
                </a:lnTo>
                <a:lnTo>
                  <a:pt x="5334000" y="2339102"/>
                </a:lnTo>
                <a:lnTo>
                  <a:pt x="0" y="2339102"/>
                </a:lnTo>
                <a:close/>
              </a:path>
            </a:pathLst>
          </a:custGeom>
          <a:noFill/>
        </p:spPr>
        <p:txBody>
          <a:bodyPr wrap="square" rtlCol="0">
            <a:noAutofit/>
          </a:bodyPr>
          <a:lstStyle/>
          <a:p>
            <a:r>
              <a:rPr lang="en-US" sz="8000" b="1" dirty="0">
                <a:solidFill>
                  <a:srgbClr val="F14E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look of an HTML table can be greatly improved with CSS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0F2BC73-1713-4126-BDF2-82B5D0789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1838"/>
            <a:ext cx="1846162" cy="184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51E84F-0F74-4CD2-A301-14615C4ED3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0F2BC73-1713-4126-BDF2-82B5D0789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1838"/>
            <a:ext cx="1846162" cy="18461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C47C03-86B1-47EE-9BF9-F76B06DE372B}"/>
              </a:ext>
            </a:extLst>
          </p:cNvPr>
          <p:cNvSpPr/>
          <p:nvPr/>
        </p:nvSpPr>
        <p:spPr>
          <a:xfrm>
            <a:off x="478052" y="3153042"/>
            <a:ext cx="112358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F14E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https://www.w3schools.com/css/css_table.asp</a:t>
            </a:r>
          </a:p>
        </p:txBody>
      </p:sp>
    </p:spTree>
    <p:extLst>
      <p:ext uri="{BB962C8B-B14F-4D97-AF65-F5344CB8AC3E}">
        <p14:creationId xmlns:p14="http://schemas.microsoft.com/office/powerpoint/2010/main" val="120966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51E84F-0F74-4CD2-A301-14615C4ED3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46BF87-32F9-426D-9F5E-28699999B6B8}"/>
              </a:ext>
            </a:extLst>
          </p:cNvPr>
          <p:cNvSpPr txBox="1"/>
          <p:nvPr/>
        </p:nvSpPr>
        <p:spPr>
          <a:xfrm>
            <a:off x="0" y="-39365"/>
            <a:ext cx="10415480" cy="888866"/>
          </a:xfrm>
          <a:custGeom>
            <a:avLst/>
            <a:gdLst>
              <a:gd name="connsiteX0" fmla="*/ 0 w 5334000"/>
              <a:gd name="connsiteY0" fmla="*/ 0 h 2339102"/>
              <a:gd name="connsiteX1" fmla="*/ 5334000 w 5334000"/>
              <a:gd name="connsiteY1" fmla="*/ 0 h 2339102"/>
              <a:gd name="connsiteX2" fmla="*/ 5334000 w 5334000"/>
              <a:gd name="connsiteY2" fmla="*/ 2339102 h 2339102"/>
              <a:gd name="connsiteX3" fmla="*/ 0 w 5334000"/>
              <a:gd name="connsiteY3" fmla="*/ 2339102 h 2339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4000" h="2339102">
                <a:moveTo>
                  <a:pt x="0" y="0"/>
                </a:moveTo>
                <a:lnTo>
                  <a:pt x="5334000" y="0"/>
                </a:lnTo>
                <a:lnTo>
                  <a:pt x="5334000" y="2339102"/>
                </a:lnTo>
                <a:lnTo>
                  <a:pt x="0" y="2339102"/>
                </a:lnTo>
                <a:close/>
              </a:path>
            </a:pathLst>
          </a:custGeom>
          <a:noFill/>
        </p:spPr>
        <p:txBody>
          <a:bodyPr wrap="square" rtlCol="0">
            <a:noAutofit/>
          </a:bodyPr>
          <a:lstStyle/>
          <a:p>
            <a:r>
              <a:rPr lang="en-US" sz="8000" b="1" dirty="0">
                <a:solidFill>
                  <a:srgbClr val="F14E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&lt;form&gt;&lt;/form&gt;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0F2BC73-1713-4126-BDF2-82B5D0789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1838"/>
            <a:ext cx="1846162" cy="18461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912BC2-8BFB-4F17-8743-D1C75E704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452" y="1157288"/>
            <a:ext cx="10139548" cy="570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9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51E84F-0F74-4CD2-A301-14615C4ED3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46BF87-32F9-426D-9F5E-28699999B6B8}"/>
              </a:ext>
            </a:extLst>
          </p:cNvPr>
          <p:cNvSpPr txBox="1"/>
          <p:nvPr/>
        </p:nvSpPr>
        <p:spPr>
          <a:xfrm>
            <a:off x="923081" y="405068"/>
            <a:ext cx="10415480" cy="888866"/>
          </a:xfrm>
          <a:custGeom>
            <a:avLst/>
            <a:gdLst>
              <a:gd name="connsiteX0" fmla="*/ 0 w 5334000"/>
              <a:gd name="connsiteY0" fmla="*/ 0 h 2339102"/>
              <a:gd name="connsiteX1" fmla="*/ 5334000 w 5334000"/>
              <a:gd name="connsiteY1" fmla="*/ 0 h 2339102"/>
              <a:gd name="connsiteX2" fmla="*/ 5334000 w 5334000"/>
              <a:gd name="connsiteY2" fmla="*/ 2339102 h 2339102"/>
              <a:gd name="connsiteX3" fmla="*/ 0 w 5334000"/>
              <a:gd name="connsiteY3" fmla="*/ 2339102 h 2339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4000" h="2339102">
                <a:moveTo>
                  <a:pt x="0" y="0"/>
                </a:moveTo>
                <a:lnTo>
                  <a:pt x="5334000" y="0"/>
                </a:lnTo>
                <a:lnTo>
                  <a:pt x="5334000" y="2339102"/>
                </a:lnTo>
                <a:lnTo>
                  <a:pt x="0" y="2339102"/>
                </a:lnTo>
                <a:close/>
              </a:path>
            </a:pathLst>
          </a:custGeom>
          <a:noFill/>
        </p:spPr>
        <p:txBody>
          <a:bodyPr wrap="square" rtlCol="0">
            <a:noAutofit/>
          </a:bodyPr>
          <a:lstStyle/>
          <a:p>
            <a:r>
              <a:rPr lang="en-US" sz="8000" b="1" dirty="0">
                <a:solidFill>
                  <a:srgbClr val="F14E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 HTML Form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0F2BC73-1713-4126-BDF2-82B5D0789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1838"/>
            <a:ext cx="1846162" cy="1846162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E2E793F-CF1F-49D0-9733-D21DBE2B2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1724352"/>
            <a:ext cx="9895658" cy="8925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&lt;form&gt;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a form that is used to collect user input: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B584B3-2A82-4E8A-9E81-A661F3569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2291569"/>
            <a:ext cx="8630889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type="text"&gt;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defines a one-line input field for text input: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9B5F9F5-C911-40CC-9285-B1FF8D96C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2766179"/>
            <a:ext cx="8866530" cy="67710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type="radio"&gt;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defines a radio button.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Radio buttons let a user select ONE of a limited number of choices: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1A429C2-5991-4BEA-9CF4-D90F1E786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49" y="3737413"/>
            <a:ext cx="9848851" cy="67710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type="submit"&gt;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defines a button for submitting the form data to a form-handler.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1769FC3-4571-41A9-9246-DE74E63D0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48" y="4590489"/>
            <a:ext cx="9848851" cy="67710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defines the action to be performed when the form is submitted.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6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/>
      <p:bldP spid="4" grpId="0"/>
      <p:bldP spid="6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196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Lucida Console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Omondi</dc:creator>
  <cp:lastModifiedBy>Victor Omondi</cp:lastModifiedBy>
  <cp:revision>20</cp:revision>
  <dcterms:created xsi:type="dcterms:W3CDTF">2018-11-18T11:10:02Z</dcterms:created>
  <dcterms:modified xsi:type="dcterms:W3CDTF">2018-11-21T15:02:36Z</dcterms:modified>
</cp:coreProperties>
</file>