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3" r:id="rId2"/>
    <p:sldId id="504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1E7E-2DC8-44C8-A504-FD8A1648D9D9}" v="2470" dt="2024-04-14T15:49:0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DA5C-8DA9-CA6A-5727-F670EFA79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1C72C-B7D4-BD8F-67AB-713897FB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F6B79-D9F9-2BCC-4C2A-99B5C7B3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8F073-B8FD-5ED9-827E-8D511B07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B432-268F-77FD-EC52-03070F5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0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1CCB9-204C-867D-BFF8-0E5A4F13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673B0-F8F4-1FD5-F712-B1DC7264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7F6E6-9D7A-2F34-4AED-CCB2D304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64F2F-DF11-29F9-2923-3B888767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8BC8B-45AD-0B89-4DAA-F73074D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68C518-372E-F5BB-4F24-507B17D39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8BEC2A-F6B6-9DFB-5EFD-60DEAEF19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7BF5A-02E4-FF4F-802F-148547FC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B560C-468E-B49F-2C37-AB2F9AA6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916A1-A5AB-0350-A484-75F39983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2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61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81009-A8CA-2B56-15E7-3DF315B4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E2866-7B12-9D9E-41BB-2C599B1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39BCA-2C5F-1509-3C83-11336B83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C2285-14A8-778E-BFD1-F6194347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6B69F-FA90-6091-F7D6-E48ECF5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2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096B-32D9-D9C2-54F8-54D1E9E8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1629A-C311-E870-8282-63CF91ED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2C2EC-75B4-0727-9DD8-9773D343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35A09-1FCD-075C-D912-A771AA79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D4C5C-3501-26F3-8DE3-6E356642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32568-7B3A-1998-0EFC-031A8FC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674A4-E4FF-EB6C-39CF-34259BA9B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22438-0502-FCE1-302B-9961CEC9A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7112B-61F7-4D9C-A84A-CCD51CF6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6F32B6-E933-545B-72BD-ADF1AC6C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57A40-1324-D1BF-BEB2-CEDE7B7E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F5C2-E02F-778B-D5A9-5B5CBC78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52EE2-C450-A648-A842-72BF02D1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4F694-CF09-1ED4-2CA9-92EAFF08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FF0E17-EC99-4278-17D0-C3FB4DC4C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26C3F6-1433-A0C1-C8F8-752AF66C4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72F5CC-01F7-EDEE-0C45-46880C9E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A0D923-155E-81CC-2B25-67611FA8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4FBB7C-AB09-DC8A-89A1-E9E68A0F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4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BCCA3-9087-2BB1-FE8B-E53BD3B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8451B-4D10-7A18-0592-573ADA05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4A3D8-2108-165C-BAD2-8F54EAAE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47C6F6-681F-3363-C2C7-CACAFF92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CD16F6-44C5-869C-2178-7EF092AA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402E48-422A-F330-907E-FDEE799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C4C08A-F9A3-0F05-F738-C47A44F7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3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3055B-D751-B32D-9921-D925EE36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8356B-0189-608D-490D-CF2DDC22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0584B4-307C-7447-3235-FC34765E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94B127-B002-6762-EAFB-B16CF9E1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79C13C-C120-9E43-75BA-FAEE7B21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45C76A-CB9D-4722-E366-F06CB02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1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A2458-4452-617E-53A7-58B83579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858C33-7024-CFC6-07AF-9FEFF36F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90D851-F665-2A70-E649-7BA16130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5755A9-3308-A0F5-552B-5A30A5E6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348313-94D4-AD50-A646-E4972AD2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3A618-355C-5C42-2C89-64526CA2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2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4FFBF3-E1E7-142C-1AB7-D383FD7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D2132-EB67-BFCB-82B1-2D99EDBE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78EE5-4909-6DE6-650C-327BEAEA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D442-28EC-4379-95D5-730F1E020AC6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DA3C9-DF40-8458-0C09-AD5D208D8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6AA66-E71E-854F-CADF-DCB6E54FF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F760-FCCE-4D3F-99CC-FE51E8902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3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5" descr="Tabela&#10;&#10;Descrição gerada automaticamente">
            <a:extLst>
              <a:ext uri="{FF2B5EF4-FFF2-40B4-BE49-F238E27FC236}">
                <a16:creationId xmlns:a16="http://schemas.microsoft.com/office/drawing/2014/main" id="{910BF5D3-9712-5301-5159-4DC4B22C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6619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Imagem 7" descr="Tabela&#10;&#10;Descrição gerada automaticamente">
            <a:extLst>
              <a:ext uri="{FF2B5EF4-FFF2-40B4-BE49-F238E27FC236}">
                <a16:creationId xmlns:a16="http://schemas.microsoft.com/office/drawing/2014/main" id="{5C1E298C-38DA-EB50-4F3D-360CC30D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505201"/>
            <a:ext cx="748188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A19FA0-CC21-77F0-06E4-DF843AA301D8}"/>
              </a:ext>
            </a:extLst>
          </p:cNvPr>
          <p:cNvSpPr txBox="1"/>
          <p:nvPr/>
        </p:nvSpPr>
        <p:spPr>
          <a:xfrm>
            <a:off x="8847667" y="146404"/>
            <a:ext cx="152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Jacks et al. (2022)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D082C6-702B-24F5-C1CE-6BE2FA2C2966}"/>
              </a:ext>
            </a:extLst>
          </p:cNvPr>
          <p:cNvSpPr txBox="1"/>
          <p:nvPr/>
        </p:nvSpPr>
        <p:spPr>
          <a:xfrm>
            <a:off x="70555" y="4487332"/>
            <a:ext cx="2920999" cy="14773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cs typeface="Calibri"/>
              </a:rPr>
              <a:t>ASPIRE</a:t>
            </a:r>
          </a:p>
          <a:p>
            <a:pPr algn="ctr"/>
            <a:endParaRPr lang="pt-BR" dirty="0">
              <a:solidFill>
                <a:srgbClr val="0070C0"/>
              </a:solidFill>
              <a:cs typeface="Calibri"/>
            </a:endParaRPr>
          </a:p>
          <a:p>
            <a:pPr algn="ctr"/>
            <a:r>
              <a:rPr lang="pt-BR" i="1" dirty="0">
                <a:solidFill>
                  <a:srgbClr val="0070C0"/>
                </a:solidFill>
                <a:cs typeface="Calibri"/>
              </a:rPr>
              <a:t>principal modelo acadêmico sobre os valores esposados</a:t>
            </a:r>
          </a:p>
          <a:p>
            <a:pPr algn="ctr"/>
            <a:r>
              <a:rPr lang="pt-BR" i="1" dirty="0">
                <a:solidFill>
                  <a:srgbClr val="0070C0"/>
                </a:solidFill>
                <a:cs typeface="Calibri"/>
              </a:rPr>
              <a:t>pelos profissionais de TI 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5A74-617E-F67C-0F1C-4F6DAAA6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O que se sabe sobre os profissionais de TI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4DD9C-C097-B601-5BD0-EF5C5C1A75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1934" y="1444979"/>
            <a:ext cx="10775244" cy="5302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Falamos em "profissão" de TI, mas ela não é formalizada como profissão em basicamente nenhum país. Por isso, alguns preferem chamá-la de "ocupação". </a:t>
            </a:r>
            <a:endParaRPr lang="pt-BR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Em geral, não é necessário diploma universitário para atuar na área, mas sim, ser um bom prático ou possuir certificações.</a:t>
            </a:r>
            <a:endParaRPr lang="pt-BR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A distribuição por sexo costuma ser 80% homens e 20% mulheres.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Quem é o profissional de TI? Ninguém mais tem certeza sobre a resposta, pois, hoje, quase todo mundo desenvolve atividades de TI no ambiente de trabalho.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Parece haver uma correlação muito forte entre o perfil individual e o perfil profissional de quem atua na área de TI.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08A9CC-8AFB-2D7A-622A-394578AD05D4}"/>
              </a:ext>
            </a:extLst>
          </p:cNvPr>
          <p:cNvSpPr txBox="1"/>
          <p:nvPr/>
        </p:nvSpPr>
        <p:spPr>
          <a:xfrm>
            <a:off x="9228667" y="6496404"/>
            <a:ext cx="27940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Calibri"/>
              </a:rPr>
              <a:t>Prof. Carlo Bellini, UFPB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5A74-617E-F67C-0F1C-4F6DAAA6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O que se sabe sobre o profissional de TI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4DD9C-C097-B601-5BD0-EF5C5C1A75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489" y="1416757"/>
            <a:ext cx="11113910" cy="5273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Estão entre os profissionais mais requisitados e bem pagos, pois as organizações e a sociedade em geral cada vez mais dependem de serviços e produtos de TI. Enquanto isso, a lacuna entre oferta e demanda por esses profissionais não para de aumentar.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Possuem alto poder de barganha junto a empregadores quanto a níveis de salário e benefícios, oportunidades de treinamento/desenvolvimento pessoal e qualidade de vida no ambiente de trabalho.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Apresentam altos níveis de </a:t>
            </a:r>
            <a:r>
              <a:rPr lang="pt-BR" sz="2000" i="1" dirty="0">
                <a:ea typeface="Calibri" panose="020F0502020204030204"/>
                <a:cs typeface="Calibri" panose="020F0502020204030204"/>
              </a:rPr>
              <a:t>turnover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, ou seja, mudam frequentemente de empregador (quando for um profissional optante por vínculo empregatício).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Quanto a </a:t>
            </a:r>
            <a:r>
              <a:rPr lang="pt-BR" sz="2000" i="1" dirty="0" err="1">
                <a:ea typeface="Calibri" panose="020F0502020204030204"/>
                <a:cs typeface="Calibri" panose="020F0502020204030204"/>
              </a:rPr>
              <a:t>turnaway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 (mudança de profissão), isso se manifesta em um nível mais significativo apenas entre profissionais de TI mais velhos e quando o contexto é de crise econômica. Já o </a:t>
            </a:r>
            <a:r>
              <a:rPr lang="pt-BR" sz="2000" i="1" dirty="0" err="1">
                <a:ea typeface="Calibri" panose="020F0502020204030204"/>
                <a:cs typeface="Calibri" panose="020F0502020204030204"/>
              </a:rPr>
              <a:t>turnaway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 "inverso" é mais comum, ou seja, pessoas de outras áreas migrando para a área de TI.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D24E08-4C05-0F36-DCA1-BC54513FB585}"/>
              </a:ext>
            </a:extLst>
          </p:cNvPr>
          <p:cNvSpPr txBox="1"/>
          <p:nvPr/>
        </p:nvSpPr>
        <p:spPr>
          <a:xfrm>
            <a:off x="9228667" y="6496404"/>
            <a:ext cx="27940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Calibri"/>
              </a:rPr>
              <a:t>Prof. Carlo Bellini, UFPB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5A74-617E-F67C-0F1C-4F6DAAA6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O que se sabe sobre o profissional de TI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4DD9C-C097-B601-5BD0-EF5C5C1A75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489" y="1416757"/>
            <a:ext cx="11113910" cy="5273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Um alto percentual desses profissionais possui uma cultura "nômade", caracterizando-se como força de trabalho "líquida", ou seja, preferem trabalhar por projeto/sob demanda e sem construir vínculos longos com empregadores, equipes de trabalho e regiões geográficas. Isso é resultado de um perfil cognitivo e comportamental maior (mas não necessariamente estático), pois esses indivíduos também costumam optar por não adquirir bens permanentes, como automóveis e residências.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Apresentam altos níveis de autoeficácia profissional (confiança nas próprias competências), altos níveis de satisfação no trabalho e baixos níveis de sensação de insegurança profissional no trabalho.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É um profissional curioso e busca desafios intelectuais (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need</a:t>
            </a:r>
            <a:r>
              <a:rPr lang="pt-BR" sz="1800" i="1" dirty="0">
                <a:ea typeface="Calibri" panose="020F0502020204030204"/>
                <a:cs typeface="Calibri" panose="020F0502020204030204"/>
              </a:rPr>
              <a:t> for 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cognition</a:t>
            </a:r>
            <a:r>
              <a:rPr lang="pt-BR" sz="1800" dirty="0">
                <a:ea typeface="Calibri" panose="020F0502020204030204"/>
                <a:cs typeface="Calibri" panose="020F0502020204030204"/>
              </a:rPr>
              <a:t>).</a:t>
            </a:r>
            <a:endParaRPr lang="pt-BR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É um dos profissionais que mais são caracterizados por "entrarem em 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flow</a:t>
            </a:r>
            <a:r>
              <a:rPr lang="pt-BR" sz="1800" dirty="0">
                <a:ea typeface="Calibri" panose="020F0502020204030204"/>
                <a:cs typeface="Calibri" panose="020F0502020204030204"/>
              </a:rPr>
              <a:t>", ou seja, envolvem-se profundamente com suas tarefas, ao ponto de perderem a noção do tempo e das necessidades pessoais, atingindo níveis altos de envolvimento, prazer no que fazem e desempenho (entrega de resultados).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B027DC-CFDE-323A-834A-EB95F58DE994}"/>
              </a:ext>
            </a:extLst>
          </p:cNvPr>
          <p:cNvSpPr txBox="1"/>
          <p:nvPr/>
        </p:nvSpPr>
        <p:spPr>
          <a:xfrm>
            <a:off x="9228667" y="6496404"/>
            <a:ext cx="27940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Calibri"/>
              </a:rPr>
              <a:t>Prof. Carlo Bellini, UFPB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5A74-617E-F67C-0F1C-4F6DAAA6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O que se sabe sobre o profissional de TI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4DD9C-C097-B601-5BD0-EF5C5C1A75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489" y="1416757"/>
            <a:ext cx="11113910" cy="5273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Embora costumem trabalhar em equipe e sejam muito demandados por colegas de área e por indivíduos que dependem deles, os profissionais de TI tipicamente apresentam níveis baixos de "cidadania organizacional" (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organizational</a:t>
            </a:r>
            <a:r>
              <a:rPr lang="pt-BR" sz="1800" i="1" dirty="0">
                <a:ea typeface="Calibri" panose="020F0502020204030204"/>
                <a:cs typeface="Calibri" panose="020F0502020204030204"/>
              </a:rPr>
              <a:t> 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citizenship</a:t>
            </a:r>
            <a:r>
              <a:rPr lang="pt-BR" sz="1800" i="1" dirty="0">
                <a:ea typeface="Calibri" panose="020F0502020204030204"/>
                <a:cs typeface="Calibri" panose="020F0502020204030204"/>
              </a:rPr>
              <a:t> </a:t>
            </a:r>
            <a:r>
              <a:rPr lang="pt-BR" sz="1800" i="1" dirty="0" err="1">
                <a:ea typeface="Calibri" panose="020F0502020204030204"/>
                <a:cs typeface="Calibri" panose="020F0502020204030204"/>
              </a:rPr>
              <a:t>behavior</a:t>
            </a:r>
            <a:r>
              <a:rPr lang="pt-BR" sz="1800" dirty="0">
                <a:ea typeface="Calibri" panose="020F0502020204030204"/>
                <a:cs typeface="Calibri" panose="020F0502020204030204"/>
              </a:rPr>
              <a:t>), ou seja, não gostam muito de solicitar ou fornecer ajuda.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Não gostam de avaliação/supervisão burocrática/institucional, mas gostam de ser avaliados por seus colegas de área, talvez em função dos altos níveis de autoeficácia profissional. Por conta disso, e também por conta do seu gosto por desafios intelectuais, costumam ser muito ativos em fóruns de discussão.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Preferem ambientes e rotinas de trabalho estruturados, mas também preferem regimes flexíveis de trabalho.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Costumam achar que seus supervisores e clientes têm expectativas exageradas em relação aos resultados que efetivamente podem entregar.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ea typeface="Calibri" panose="020F0502020204030204"/>
                <a:cs typeface="Calibri" panose="020F0502020204030204"/>
              </a:rPr>
              <a:t>Apresentam níveis altos de fadiga e de conflito casa-trabalho.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AD4A84-3DC2-F82F-EC89-425FD5BBC65D}"/>
              </a:ext>
            </a:extLst>
          </p:cNvPr>
          <p:cNvSpPr txBox="1"/>
          <p:nvPr/>
        </p:nvSpPr>
        <p:spPr>
          <a:xfrm>
            <a:off x="9228667" y="6496404"/>
            <a:ext cx="27940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Calibri"/>
              </a:rPr>
              <a:t>Prof. Carlo Bellini, UFPB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8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xturizado 5">
    <a:dk1>
      <a:srgbClr val="003366"/>
    </a:dk1>
    <a:lt1>
      <a:srgbClr val="FFFFFF"/>
    </a:lt1>
    <a:dk2>
      <a:srgbClr val="2B5481"/>
    </a:dk2>
    <a:lt2>
      <a:srgbClr val="E5FFFF"/>
    </a:lt2>
    <a:accent1>
      <a:srgbClr val="009999"/>
    </a:accent1>
    <a:accent2>
      <a:srgbClr val="336699"/>
    </a:accent2>
    <a:accent3>
      <a:srgbClr val="ACB3C1"/>
    </a:accent3>
    <a:accent4>
      <a:srgbClr val="DADADA"/>
    </a:accent4>
    <a:accent5>
      <a:srgbClr val="AACACA"/>
    </a:accent5>
    <a:accent6>
      <a:srgbClr val="2D5C8A"/>
    </a:accent6>
    <a:hlink>
      <a:srgbClr val="00CCFF"/>
    </a:hlink>
    <a:folHlink>
      <a:srgbClr val="FF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O que se sabe sobre os profissionais de TI</vt:lpstr>
      <vt:lpstr>O que se sabe sobre o profissional de TI</vt:lpstr>
      <vt:lpstr>O que se sabe sobre o profissional de TI</vt:lpstr>
      <vt:lpstr>O que se sabe sobre o profissional de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 -</dc:creator>
  <cp:lastModifiedBy>Carlo -</cp:lastModifiedBy>
  <cp:revision>401</cp:revision>
  <dcterms:created xsi:type="dcterms:W3CDTF">2023-10-22T15:38:04Z</dcterms:created>
  <dcterms:modified xsi:type="dcterms:W3CDTF">2024-04-14T15:49:28Z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2023-10-22T15:38:07Z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24e91b4f-d622-45ac-ba8b-552517ce3c45</vt:lpwstr>
  </property>
  <property fmtid="{D5CDD505-2E9C-101B-9397-08002B2CF9AE}" pid="7" name="MSIP_Label_defa4170-0d19-0005-0004-bc88714345d2_ActionId">
    <vt:lpwstr>cc5e0422-5dc0-4ed7-8695-009899e0d204</vt:lpwstr>
  </property>
  <property fmtid="{D5CDD505-2E9C-101B-9397-08002B2CF9AE}" pid="8" name="MSIP_Label_defa4170-0d19-0005-0004-bc88714345d2_ContentBits">
    <vt:lpwstr>0</vt:lpwstr>
  </property>
</Properties>
</file>