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2" r:id="rId3"/>
    <p:sldId id="257" r:id="rId4"/>
    <p:sldId id="260" r:id="rId5"/>
    <p:sldId id="263" r:id="rId6"/>
    <p:sldId id="261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87904" y="33337"/>
            <a:ext cx="3568191" cy="8979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04607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04607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37"/>
            <a:ext cx="9144000" cy="103124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6529" y="0"/>
            <a:ext cx="4737470" cy="59766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08974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834" y="52323"/>
            <a:ext cx="9145723" cy="901826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228600" y="1562100"/>
            <a:ext cx="4162425" cy="3771900"/>
          </a:xfrm>
          <a:custGeom>
            <a:avLst/>
            <a:gdLst/>
            <a:ahLst/>
            <a:cxnLst/>
            <a:rect l="l" t="t" r="r" b="b"/>
            <a:pathLst>
              <a:path w="4162425" h="3771900">
                <a:moveTo>
                  <a:pt x="3533775" y="0"/>
                </a:moveTo>
                <a:lnTo>
                  <a:pt x="628662" y="0"/>
                </a:lnTo>
                <a:lnTo>
                  <a:pt x="581744" y="1724"/>
                </a:lnTo>
                <a:lnTo>
                  <a:pt x="535762" y="6815"/>
                </a:lnTo>
                <a:lnTo>
                  <a:pt x="490838" y="15152"/>
                </a:lnTo>
                <a:lnTo>
                  <a:pt x="447094" y="26614"/>
                </a:lnTo>
                <a:lnTo>
                  <a:pt x="404652" y="41078"/>
                </a:lnTo>
                <a:lnTo>
                  <a:pt x="363632" y="58424"/>
                </a:lnTo>
                <a:lnTo>
                  <a:pt x="324156" y="78529"/>
                </a:lnTo>
                <a:lnTo>
                  <a:pt x="286347" y="101273"/>
                </a:lnTo>
                <a:lnTo>
                  <a:pt x="250325" y="126533"/>
                </a:lnTo>
                <a:lnTo>
                  <a:pt x="216211" y="154189"/>
                </a:lnTo>
                <a:lnTo>
                  <a:pt x="184129" y="184118"/>
                </a:lnTo>
                <a:lnTo>
                  <a:pt x="154198" y="216199"/>
                </a:lnTo>
                <a:lnTo>
                  <a:pt x="126541" y="250311"/>
                </a:lnTo>
                <a:lnTo>
                  <a:pt x="101280" y="286332"/>
                </a:lnTo>
                <a:lnTo>
                  <a:pt x="78535" y="324141"/>
                </a:lnTo>
                <a:lnTo>
                  <a:pt x="58428" y="363616"/>
                </a:lnTo>
                <a:lnTo>
                  <a:pt x="41081" y="404636"/>
                </a:lnTo>
                <a:lnTo>
                  <a:pt x="26616" y="447078"/>
                </a:lnTo>
                <a:lnTo>
                  <a:pt x="15154" y="490822"/>
                </a:lnTo>
                <a:lnTo>
                  <a:pt x="6816" y="535747"/>
                </a:lnTo>
                <a:lnTo>
                  <a:pt x="1724" y="581730"/>
                </a:lnTo>
                <a:lnTo>
                  <a:pt x="0" y="628650"/>
                </a:lnTo>
                <a:lnTo>
                  <a:pt x="0" y="3143250"/>
                </a:lnTo>
                <a:lnTo>
                  <a:pt x="1724" y="3190169"/>
                </a:lnTo>
                <a:lnTo>
                  <a:pt x="6816" y="3236152"/>
                </a:lnTo>
                <a:lnTo>
                  <a:pt x="15154" y="3281077"/>
                </a:lnTo>
                <a:lnTo>
                  <a:pt x="26616" y="3324821"/>
                </a:lnTo>
                <a:lnTo>
                  <a:pt x="41081" y="3367263"/>
                </a:lnTo>
                <a:lnTo>
                  <a:pt x="58428" y="3408283"/>
                </a:lnTo>
                <a:lnTo>
                  <a:pt x="78535" y="3447758"/>
                </a:lnTo>
                <a:lnTo>
                  <a:pt x="101280" y="3485567"/>
                </a:lnTo>
                <a:lnTo>
                  <a:pt x="126541" y="3521588"/>
                </a:lnTo>
                <a:lnTo>
                  <a:pt x="154198" y="3555700"/>
                </a:lnTo>
                <a:lnTo>
                  <a:pt x="184129" y="3587781"/>
                </a:lnTo>
                <a:lnTo>
                  <a:pt x="216211" y="3617710"/>
                </a:lnTo>
                <a:lnTo>
                  <a:pt x="250325" y="3645366"/>
                </a:lnTo>
                <a:lnTo>
                  <a:pt x="286347" y="3670626"/>
                </a:lnTo>
                <a:lnTo>
                  <a:pt x="324156" y="3693370"/>
                </a:lnTo>
                <a:lnTo>
                  <a:pt x="363632" y="3713475"/>
                </a:lnTo>
                <a:lnTo>
                  <a:pt x="404652" y="3730821"/>
                </a:lnTo>
                <a:lnTo>
                  <a:pt x="447094" y="3745285"/>
                </a:lnTo>
                <a:lnTo>
                  <a:pt x="490838" y="3756747"/>
                </a:lnTo>
                <a:lnTo>
                  <a:pt x="535762" y="3765084"/>
                </a:lnTo>
                <a:lnTo>
                  <a:pt x="581744" y="3770175"/>
                </a:lnTo>
                <a:lnTo>
                  <a:pt x="628662" y="3771900"/>
                </a:lnTo>
                <a:lnTo>
                  <a:pt x="3533775" y="3771900"/>
                </a:lnTo>
                <a:lnTo>
                  <a:pt x="3580694" y="3770175"/>
                </a:lnTo>
                <a:lnTo>
                  <a:pt x="3626677" y="3765084"/>
                </a:lnTo>
                <a:lnTo>
                  <a:pt x="3671602" y="3756747"/>
                </a:lnTo>
                <a:lnTo>
                  <a:pt x="3715346" y="3745285"/>
                </a:lnTo>
                <a:lnTo>
                  <a:pt x="3757788" y="3730821"/>
                </a:lnTo>
                <a:lnTo>
                  <a:pt x="3798808" y="3713475"/>
                </a:lnTo>
                <a:lnTo>
                  <a:pt x="3838283" y="3693370"/>
                </a:lnTo>
                <a:lnTo>
                  <a:pt x="3876092" y="3670626"/>
                </a:lnTo>
                <a:lnTo>
                  <a:pt x="3912113" y="3645366"/>
                </a:lnTo>
                <a:lnTo>
                  <a:pt x="3946225" y="3617710"/>
                </a:lnTo>
                <a:lnTo>
                  <a:pt x="3978306" y="3587781"/>
                </a:lnTo>
                <a:lnTo>
                  <a:pt x="4008235" y="3555700"/>
                </a:lnTo>
                <a:lnTo>
                  <a:pt x="4035891" y="3521588"/>
                </a:lnTo>
                <a:lnTo>
                  <a:pt x="4061151" y="3485567"/>
                </a:lnTo>
                <a:lnTo>
                  <a:pt x="4083895" y="3447758"/>
                </a:lnTo>
                <a:lnTo>
                  <a:pt x="4104000" y="3408283"/>
                </a:lnTo>
                <a:lnTo>
                  <a:pt x="4121346" y="3367263"/>
                </a:lnTo>
                <a:lnTo>
                  <a:pt x="4135810" y="3324821"/>
                </a:lnTo>
                <a:lnTo>
                  <a:pt x="4147272" y="3281077"/>
                </a:lnTo>
                <a:lnTo>
                  <a:pt x="4155609" y="3236152"/>
                </a:lnTo>
                <a:lnTo>
                  <a:pt x="4160700" y="3190169"/>
                </a:lnTo>
                <a:lnTo>
                  <a:pt x="4162425" y="3143250"/>
                </a:lnTo>
                <a:lnTo>
                  <a:pt x="4162425" y="628650"/>
                </a:lnTo>
                <a:lnTo>
                  <a:pt x="4160700" y="581730"/>
                </a:lnTo>
                <a:lnTo>
                  <a:pt x="4155609" y="535747"/>
                </a:lnTo>
                <a:lnTo>
                  <a:pt x="4147272" y="490822"/>
                </a:lnTo>
                <a:lnTo>
                  <a:pt x="4135810" y="447078"/>
                </a:lnTo>
                <a:lnTo>
                  <a:pt x="4121346" y="404636"/>
                </a:lnTo>
                <a:lnTo>
                  <a:pt x="4104000" y="363616"/>
                </a:lnTo>
                <a:lnTo>
                  <a:pt x="4083895" y="324141"/>
                </a:lnTo>
                <a:lnTo>
                  <a:pt x="4061151" y="286332"/>
                </a:lnTo>
                <a:lnTo>
                  <a:pt x="4035891" y="250311"/>
                </a:lnTo>
                <a:lnTo>
                  <a:pt x="4008235" y="216199"/>
                </a:lnTo>
                <a:lnTo>
                  <a:pt x="3978306" y="184118"/>
                </a:lnTo>
                <a:lnTo>
                  <a:pt x="3946225" y="154189"/>
                </a:lnTo>
                <a:lnTo>
                  <a:pt x="3912113" y="126533"/>
                </a:lnTo>
                <a:lnTo>
                  <a:pt x="3876092" y="101273"/>
                </a:lnTo>
                <a:lnTo>
                  <a:pt x="3838283" y="78529"/>
                </a:lnTo>
                <a:lnTo>
                  <a:pt x="3798808" y="58424"/>
                </a:lnTo>
                <a:lnTo>
                  <a:pt x="3757788" y="41078"/>
                </a:lnTo>
                <a:lnTo>
                  <a:pt x="3715346" y="26614"/>
                </a:lnTo>
                <a:lnTo>
                  <a:pt x="3671602" y="15152"/>
                </a:lnTo>
                <a:lnTo>
                  <a:pt x="3626677" y="6815"/>
                </a:lnTo>
                <a:lnTo>
                  <a:pt x="3580694" y="1724"/>
                </a:lnTo>
                <a:lnTo>
                  <a:pt x="3533775" y="0"/>
                </a:lnTo>
                <a:close/>
              </a:path>
            </a:pathLst>
          </a:custGeom>
          <a:solidFill>
            <a:srgbClr val="DBE7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09600" y="2876549"/>
            <a:ext cx="3429000" cy="2124075"/>
          </a:xfrm>
          <a:custGeom>
            <a:avLst/>
            <a:gdLst/>
            <a:ahLst/>
            <a:cxnLst/>
            <a:rect l="l" t="t" r="r" b="b"/>
            <a:pathLst>
              <a:path w="3429000" h="2124075">
                <a:moveTo>
                  <a:pt x="3409950" y="930275"/>
                </a:moveTo>
                <a:lnTo>
                  <a:pt x="3402698" y="894461"/>
                </a:lnTo>
                <a:lnTo>
                  <a:pt x="3382962" y="865187"/>
                </a:lnTo>
                <a:lnTo>
                  <a:pt x="3353689" y="845451"/>
                </a:lnTo>
                <a:lnTo>
                  <a:pt x="3317875" y="838200"/>
                </a:lnTo>
                <a:lnTo>
                  <a:pt x="92075" y="838200"/>
                </a:lnTo>
                <a:lnTo>
                  <a:pt x="56235" y="845451"/>
                </a:lnTo>
                <a:lnTo>
                  <a:pt x="26962" y="865187"/>
                </a:lnTo>
                <a:lnTo>
                  <a:pt x="7226" y="894461"/>
                </a:lnTo>
                <a:lnTo>
                  <a:pt x="0" y="930275"/>
                </a:lnTo>
                <a:lnTo>
                  <a:pt x="0" y="1298575"/>
                </a:lnTo>
                <a:lnTo>
                  <a:pt x="7226" y="1334401"/>
                </a:lnTo>
                <a:lnTo>
                  <a:pt x="26962" y="1363662"/>
                </a:lnTo>
                <a:lnTo>
                  <a:pt x="56235" y="1383411"/>
                </a:lnTo>
                <a:lnTo>
                  <a:pt x="92075" y="1390650"/>
                </a:lnTo>
                <a:lnTo>
                  <a:pt x="3317875" y="1390650"/>
                </a:lnTo>
                <a:lnTo>
                  <a:pt x="3353689" y="1383411"/>
                </a:lnTo>
                <a:lnTo>
                  <a:pt x="3382962" y="1363662"/>
                </a:lnTo>
                <a:lnTo>
                  <a:pt x="3402698" y="1334401"/>
                </a:lnTo>
                <a:lnTo>
                  <a:pt x="3409950" y="1298575"/>
                </a:lnTo>
                <a:lnTo>
                  <a:pt x="3409950" y="930275"/>
                </a:lnTo>
                <a:close/>
              </a:path>
              <a:path w="3429000" h="2124075">
                <a:moveTo>
                  <a:pt x="3429000" y="1711325"/>
                </a:moveTo>
                <a:lnTo>
                  <a:pt x="3422510" y="1679194"/>
                </a:lnTo>
                <a:lnTo>
                  <a:pt x="3404819" y="1652955"/>
                </a:lnTo>
                <a:lnTo>
                  <a:pt x="3378581" y="1635264"/>
                </a:lnTo>
                <a:lnTo>
                  <a:pt x="3346450" y="1628775"/>
                </a:lnTo>
                <a:lnTo>
                  <a:pt x="101600" y="1628775"/>
                </a:lnTo>
                <a:lnTo>
                  <a:pt x="69456" y="1635264"/>
                </a:lnTo>
                <a:lnTo>
                  <a:pt x="43218" y="1652955"/>
                </a:lnTo>
                <a:lnTo>
                  <a:pt x="25527" y="1679194"/>
                </a:lnTo>
                <a:lnTo>
                  <a:pt x="19050" y="1711325"/>
                </a:lnTo>
                <a:lnTo>
                  <a:pt x="19050" y="2041525"/>
                </a:lnTo>
                <a:lnTo>
                  <a:pt x="25527" y="2073668"/>
                </a:lnTo>
                <a:lnTo>
                  <a:pt x="43218" y="2099906"/>
                </a:lnTo>
                <a:lnTo>
                  <a:pt x="69456" y="2117598"/>
                </a:lnTo>
                <a:lnTo>
                  <a:pt x="101600" y="2124075"/>
                </a:lnTo>
                <a:lnTo>
                  <a:pt x="3346450" y="2124075"/>
                </a:lnTo>
                <a:lnTo>
                  <a:pt x="3378581" y="2117598"/>
                </a:lnTo>
                <a:lnTo>
                  <a:pt x="3404819" y="2099906"/>
                </a:lnTo>
                <a:lnTo>
                  <a:pt x="3422510" y="2073668"/>
                </a:lnTo>
                <a:lnTo>
                  <a:pt x="3429000" y="2041525"/>
                </a:lnTo>
                <a:lnTo>
                  <a:pt x="3429000" y="1711325"/>
                </a:lnTo>
                <a:close/>
              </a:path>
              <a:path w="3429000" h="2124075">
                <a:moveTo>
                  <a:pt x="3429000" y="95250"/>
                </a:moveTo>
                <a:lnTo>
                  <a:pt x="3421507" y="58191"/>
                </a:lnTo>
                <a:lnTo>
                  <a:pt x="3401085" y="27914"/>
                </a:lnTo>
                <a:lnTo>
                  <a:pt x="3370808" y="7493"/>
                </a:lnTo>
                <a:lnTo>
                  <a:pt x="3333750" y="0"/>
                </a:lnTo>
                <a:lnTo>
                  <a:pt x="114300" y="0"/>
                </a:lnTo>
                <a:lnTo>
                  <a:pt x="77216" y="7493"/>
                </a:lnTo>
                <a:lnTo>
                  <a:pt x="46939" y="27914"/>
                </a:lnTo>
                <a:lnTo>
                  <a:pt x="26530" y="58191"/>
                </a:lnTo>
                <a:lnTo>
                  <a:pt x="19050" y="95250"/>
                </a:lnTo>
                <a:lnTo>
                  <a:pt x="19050" y="476250"/>
                </a:lnTo>
                <a:lnTo>
                  <a:pt x="26530" y="513321"/>
                </a:lnTo>
                <a:lnTo>
                  <a:pt x="46939" y="543598"/>
                </a:lnTo>
                <a:lnTo>
                  <a:pt x="77216" y="564019"/>
                </a:lnTo>
                <a:lnTo>
                  <a:pt x="114300" y="571500"/>
                </a:lnTo>
                <a:lnTo>
                  <a:pt x="3333750" y="571500"/>
                </a:lnTo>
                <a:lnTo>
                  <a:pt x="3370808" y="564019"/>
                </a:lnTo>
                <a:lnTo>
                  <a:pt x="3401085" y="543598"/>
                </a:lnTo>
                <a:lnTo>
                  <a:pt x="3421507" y="513321"/>
                </a:lnTo>
                <a:lnTo>
                  <a:pt x="3429000" y="476250"/>
                </a:lnTo>
                <a:lnTo>
                  <a:pt x="3429000" y="952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04607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04607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37"/>
            <a:ext cx="9144000" cy="103124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6529" y="0"/>
            <a:ext cx="4737470" cy="59766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08974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834" y="52323"/>
            <a:ext cx="9145723" cy="90182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100" y="1724025"/>
            <a:ext cx="7529576" cy="13762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37"/>
            <a:ext cx="9144000" cy="103124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6529" y="0"/>
            <a:ext cx="4737470" cy="59766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974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34" y="52323"/>
            <a:ext cx="9145723" cy="901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287" y="-36131"/>
            <a:ext cx="8607424" cy="2006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04607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190" y="1915731"/>
            <a:ext cx="8106409" cy="374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jbi.2024.104603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1EE71-EAA9-48B9-FA42-C07ACE046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783CF4D-4F67-D6AC-F688-DA96FA6CC4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925629"/>
            <a:ext cx="7162801" cy="1149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7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 Script:</a:t>
            </a:r>
            <a:endParaRPr lang="en-US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FC2AEDC-4590-3163-220A-3171A111A72D}"/>
              </a:ext>
            </a:extLst>
          </p:cNvPr>
          <p:cNvSpPr txBox="1"/>
          <p:nvPr/>
        </p:nvSpPr>
        <p:spPr>
          <a:xfrm>
            <a:off x="8606790" y="6525259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045C75"/>
                </a:solidFill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6CD3F53-4689-BA42-C0DA-F5E8A420A444}"/>
              </a:ext>
            </a:extLst>
          </p:cNvPr>
          <p:cNvSpPr txBox="1"/>
          <p:nvPr/>
        </p:nvSpPr>
        <p:spPr>
          <a:xfrm>
            <a:off x="838199" y="2133600"/>
            <a:ext cx="7239001" cy="860492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910"/>
              </a:spcBef>
            </a:pPr>
            <a:r>
              <a:rPr lang="en-US" sz="2000" dirty="0"/>
              <a:t>Transforming unstructured clinical notes into actionable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Unix/Linux Command-Line Scripts</a:t>
            </a:r>
            <a:endParaRPr sz="2000" dirty="0">
              <a:latin typeface="Palatino Linotype"/>
              <a:cs typeface="Palatino Linotyp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DA407-206C-79F0-345B-BCC9CFA34D0D}"/>
              </a:ext>
            </a:extLst>
          </p:cNvPr>
          <p:cNvSpPr txBox="1"/>
          <p:nvPr/>
        </p:nvSpPr>
        <p:spPr>
          <a:xfrm>
            <a:off x="109803" y="60960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Author:</a:t>
            </a:r>
            <a:r>
              <a:rPr lang="en-US" dirty="0"/>
              <a:t> Victor Owino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082AA-8CCA-DB12-D0E9-9078253FC835}"/>
              </a:ext>
            </a:extLst>
          </p:cNvPr>
          <p:cNvSpPr txBox="1"/>
          <p:nvPr/>
        </p:nvSpPr>
        <p:spPr>
          <a:xfrm>
            <a:off x="406695" y="3657600"/>
            <a:ext cx="861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Journal Reference:</a:t>
            </a:r>
            <a:r>
              <a:rPr lang="en-US" dirty="0"/>
              <a:t> Extracting adverse drug events from clinical notes: A systematic review of approaches used (</a:t>
            </a:r>
            <a:r>
              <a:rPr lang="en-US" dirty="0">
                <a:hlinkClick r:id="rId2"/>
              </a:rPr>
              <a:t>DOI 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This article highlights the importance of efficient text processing for uncovering hidden patterns in clinical data.</a:t>
            </a:r>
          </a:p>
        </p:txBody>
      </p:sp>
    </p:spTree>
    <p:extLst>
      <p:ext uri="{BB962C8B-B14F-4D97-AF65-F5344CB8AC3E}">
        <p14:creationId xmlns:p14="http://schemas.microsoft.com/office/powerpoint/2010/main" val="802226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97EF1-22FF-7870-D00F-C801C750C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E9FFD34-389D-ABF1-8512-E1C8190500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590232"/>
            <a:ext cx="7467602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4800" b="1" dirty="0"/>
              <a:t>Results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26F3301-AC36-683A-FE36-82AD4F7B26BC}"/>
              </a:ext>
            </a:extLst>
          </p:cNvPr>
          <p:cNvSpPr txBox="1"/>
          <p:nvPr/>
        </p:nvSpPr>
        <p:spPr>
          <a:xfrm>
            <a:off x="8606790" y="6525259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045C75"/>
                </a:solidFill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E9A0DE7-63A6-76E9-5286-D63B27913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1459019"/>
            <a:ext cx="83483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highlight>
                  <a:srgbClr val="FFFF00"/>
                </a:highlight>
              </a:rPr>
              <a:t>03_age_gender.sh: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59C70-6946-41BD-0EF1-E45A021C3687}"/>
              </a:ext>
            </a:extLst>
          </p:cNvPr>
          <p:cNvSpPr txBox="1"/>
          <p:nvPr/>
        </p:nvSpPr>
        <p:spPr>
          <a:xfrm>
            <a:off x="4283149" y="112619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Produces frequency tables of ADE prevalence by gender and age group.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33C62-72E5-4DB4-6E99-4A6DDED70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95691"/>
            <a:ext cx="4235304" cy="44070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4FB67A-7F96-4FD0-25FD-335279FEB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818" y="1881530"/>
            <a:ext cx="4283405" cy="2524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8D8421-E845-4BC4-81D5-6DA5872C6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682" y="4572000"/>
            <a:ext cx="4283404" cy="19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7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FBA52-15C5-314C-14AD-E4DD7ED05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4181BC8-5A32-C41E-5B5F-39C3A8AD43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762000"/>
            <a:ext cx="716280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98A40C4-0632-166B-3E85-5E84E85820FD}"/>
              </a:ext>
            </a:extLst>
          </p:cNvPr>
          <p:cNvSpPr txBox="1"/>
          <p:nvPr/>
        </p:nvSpPr>
        <p:spPr>
          <a:xfrm>
            <a:off x="8606790" y="6525259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045C75"/>
                </a:solidFill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5DC1481-C187-87D0-494E-D291334AA7BC}"/>
              </a:ext>
            </a:extLst>
          </p:cNvPr>
          <p:cNvSpPr txBox="1"/>
          <p:nvPr/>
        </p:nvSpPr>
        <p:spPr>
          <a:xfrm>
            <a:off x="606726" y="1492467"/>
            <a:ext cx="8099424" cy="2091598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While we are able to Extract some insights using only Linux Utilities, they are only ahs good for basic text preprocessing.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 recognition of negation modifiers represents an important challenge.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024BFAF-E1A7-6C88-C08B-103F410E2783}"/>
              </a:ext>
            </a:extLst>
          </p:cNvPr>
          <p:cNvSpPr txBox="1">
            <a:spLocks/>
          </p:cNvSpPr>
          <p:nvPr/>
        </p:nvSpPr>
        <p:spPr>
          <a:xfrm>
            <a:off x="314864" y="3810000"/>
            <a:ext cx="716280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950" b="1" i="0">
                <a:solidFill>
                  <a:srgbClr val="04607A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3600" dirty="0"/>
              <a:t> Moving Forward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6B0349B-DDC1-E1C7-7C0A-49CB0857AED3}"/>
              </a:ext>
            </a:extLst>
          </p:cNvPr>
          <p:cNvSpPr txBox="1"/>
          <p:nvPr/>
        </p:nvSpPr>
        <p:spPr>
          <a:xfrm>
            <a:off x="434975" y="4671331"/>
            <a:ext cx="8171815" cy="1722266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 hope to leverage advanced NLP techniques with dense representations (embeddings) and incorporating attention mechanisms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solve negation recognition.</a:t>
            </a: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3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9532A-EF37-3688-DF6A-58F3A75CE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E3A6268-E93A-DE51-A065-88520E9366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590232"/>
            <a:ext cx="7162801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4400" b="1" dirty="0"/>
              <a:t>Overview of Raw Dataset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A084C7E-52AC-E04A-7A77-4972B3E7BD4D}"/>
              </a:ext>
            </a:extLst>
          </p:cNvPr>
          <p:cNvSpPr txBox="1"/>
          <p:nvPr/>
        </p:nvSpPr>
        <p:spPr>
          <a:xfrm>
            <a:off x="8606790" y="6525259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045C75"/>
                </a:solidFill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1F23257-C530-7039-B90B-8DF58EF67609}"/>
              </a:ext>
            </a:extLst>
          </p:cNvPr>
          <p:cNvSpPr txBox="1"/>
          <p:nvPr/>
        </p:nvSpPr>
        <p:spPr>
          <a:xfrm>
            <a:off x="228600" y="5134611"/>
            <a:ext cx="8480425" cy="1537600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Important information reported by patients is often ignored unless the doctor has enough time to thoroughly review it, which typically requires more than two visits.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most cases, these notes are frequently written by different practitioners, and electronic health records (EHR) systems lack the ability to summarize or flag key issues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My project aims to extract this critical information, enabling faster and more accurate prognoses and diagnoses, surpassing the efficiency of manual review by humans.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07D17B-0ACD-ED26-2B9A-5E7B8BD6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68" y="1285690"/>
            <a:ext cx="8177464" cy="37451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4D1B74-667F-D783-1885-DBCDED85A8FE}"/>
              </a:ext>
            </a:extLst>
          </p:cNvPr>
          <p:cNvSpPr/>
          <p:nvPr/>
        </p:nvSpPr>
        <p:spPr>
          <a:xfrm>
            <a:off x="6553200" y="2590800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954D0-CF09-CB5A-D4E9-8ABDBE66004D}"/>
              </a:ext>
            </a:extLst>
          </p:cNvPr>
          <p:cNvSpPr/>
          <p:nvPr/>
        </p:nvSpPr>
        <p:spPr>
          <a:xfrm>
            <a:off x="4800600" y="3696539"/>
            <a:ext cx="1219200" cy="212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156C26-135C-12D0-4EE1-20D0A8C31565}"/>
              </a:ext>
            </a:extLst>
          </p:cNvPr>
          <p:cNvSpPr/>
          <p:nvPr/>
        </p:nvSpPr>
        <p:spPr>
          <a:xfrm>
            <a:off x="4343400" y="3429000"/>
            <a:ext cx="2057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E4125-EF3D-B506-C5A7-E58399064C7B}"/>
              </a:ext>
            </a:extLst>
          </p:cNvPr>
          <p:cNvSpPr/>
          <p:nvPr/>
        </p:nvSpPr>
        <p:spPr>
          <a:xfrm>
            <a:off x="4572000" y="4035918"/>
            <a:ext cx="1219200" cy="212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74993-55E7-1CB5-F7D5-465C8C05100B}"/>
              </a:ext>
            </a:extLst>
          </p:cNvPr>
          <p:cNvSpPr/>
          <p:nvPr/>
        </p:nvSpPr>
        <p:spPr>
          <a:xfrm>
            <a:off x="5133752" y="2294813"/>
            <a:ext cx="1219200" cy="212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F97CC-AF00-99AB-3585-B184FEF6331E}"/>
              </a:ext>
            </a:extLst>
          </p:cNvPr>
          <p:cNvSpPr/>
          <p:nvPr/>
        </p:nvSpPr>
        <p:spPr>
          <a:xfrm>
            <a:off x="5429692" y="4688279"/>
            <a:ext cx="1885507" cy="212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0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199" y="590232"/>
            <a:ext cx="7162801" cy="1149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7200" b="1" dirty="0"/>
              <a:t>Objective:</a:t>
            </a:r>
            <a:endParaRPr lang="en-US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6790" y="6525259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045C75"/>
                </a:solidFill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199" y="1498361"/>
            <a:ext cx="7239001" cy="147604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br>
              <a:rPr lang="en-US" sz="2000" dirty="0"/>
            </a:br>
            <a:r>
              <a:rPr lang="en-US" sz="2000" dirty="0"/>
              <a:t>This project aims to develop a pipeline for preprocessing, filtering, and extracting relevant insights from unstructured text like clinical notes within electronic health records (EHRs)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4E8DA-3B80-33CA-23DE-15492102B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047B7C2-2ACA-5510-DA3E-D5798DCD12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590232"/>
            <a:ext cx="7162801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5400" b="1" dirty="0"/>
              <a:t>Research Questions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506A70F-0D8F-D87B-328C-4530B3A01C9C}"/>
              </a:ext>
            </a:extLst>
          </p:cNvPr>
          <p:cNvSpPr txBox="1"/>
          <p:nvPr/>
        </p:nvSpPr>
        <p:spPr>
          <a:xfrm>
            <a:off x="8606790" y="6525259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045C75"/>
                </a:solidFill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D40D652-9EA1-10B1-84F7-6C2F6525950F}"/>
              </a:ext>
            </a:extLst>
          </p:cNvPr>
          <p:cNvSpPr txBox="1"/>
          <p:nvPr/>
        </p:nvSpPr>
        <p:spPr>
          <a:xfrm>
            <a:off x="609601" y="1676400"/>
            <a:ext cx="8229599" cy="3568926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Can text preprocessing tools help us derive meaningful insights from clinical notes?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Given clinical discharge notes, can we determine the prevalence of adverse drug events (ADEs)?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Which patient demographics (age, gender) are most frequently associated with specific ADEs?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Which medications are most commonly linked to ADEs, and what types of ADEs are associated with each medication?</a:t>
            </a:r>
          </a:p>
        </p:txBody>
      </p:sp>
    </p:spTree>
    <p:extLst>
      <p:ext uri="{BB962C8B-B14F-4D97-AF65-F5344CB8AC3E}">
        <p14:creationId xmlns:p14="http://schemas.microsoft.com/office/powerpoint/2010/main" val="189142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2B036-F60C-8E0C-65C3-6F6045499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12D0FA9-07ED-CEB3-DDF0-BA3C6409A8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590232"/>
            <a:ext cx="7467602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4800" b="1" dirty="0"/>
              <a:t>Methodology Overview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264DC94-C19A-A564-F984-DD26E77832F2}"/>
              </a:ext>
            </a:extLst>
          </p:cNvPr>
          <p:cNvSpPr txBox="1"/>
          <p:nvPr/>
        </p:nvSpPr>
        <p:spPr>
          <a:xfrm>
            <a:off x="8606790" y="6525259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045C75"/>
                </a:solidFill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6E5C4B-ED57-F168-0017-4E540ACE1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1535960"/>
            <a:ext cx="83483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Unix/Linux command-line utilities: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grep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sed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tr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awk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cut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C051A-AF97-605C-ADB5-39852DD7B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98204"/>
            <a:ext cx="5943600" cy="49167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74244C-3EB7-3FAD-6597-E1DE761C96E1}"/>
              </a:ext>
            </a:extLst>
          </p:cNvPr>
          <p:cNvSpPr txBox="1"/>
          <p:nvPr/>
        </p:nvSpPr>
        <p:spPr>
          <a:xfrm>
            <a:off x="6248950" y="1855930"/>
            <a:ext cx="27857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00_pipeline.sh: </a:t>
            </a:r>
            <a:r>
              <a:rPr lang="en-US" sz="1400" dirty="0"/>
              <a:t>Script to preprocess the text data for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01_overall.sh: </a:t>
            </a:r>
            <a:r>
              <a:rPr lang="en-US" sz="1400" dirty="0"/>
              <a:t>Answers the first research question about the overall prevalence of adverse drug events (ADEs).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02_medication.sh: </a:t>
            </a:r>
            <a:r>
              <a:rPr lang="en-US" sz="1400" dirty="0"/>
              <a:t>Produces frequency counts of ADE prevalence by the type of medication administered.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03_age_gender.sh: </a:t>
            </a:r>
            <a:r>
              <a:rPr lang="en-US" sz="1400" dirty="0"/>
              <a:t>Produces frequency tables of ADE prevalence by gender and age group.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MEDIScript.sh: </a:t>
            </a:r>
            <a:r>
              <a:rPr lang="en-US" sz="1400" dirty="0"/>
              <a:t>The main execution script that runs all the above scripts at once and generates the report in a text file.</a:t>
            </a:r>
          </a:p>
        </p:txBody>
      </p:sp>
    </p:spTree>
    <p:extLst>
      <p:ext uri="{BB962C8B-B14F-4D97-AF65-F5344CB8AC3E}">
        <p14:creationId xmlns:p14="http://schemas.microsoft.com/office/powerpoint/2010/main" val="17415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5B478-C304-E26F-AFCD-2BD813B44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0809518-ACE5-EF9C-F9EF-679D93468E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590232"/>
            <a:ext cx="7467602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4800" b="1" dirty="0"/>
              <a:t>Results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C708484-5369-4444-B1E5-50FD6D7DE11B}"/>
              </a:ext>
            </a:extLst>
          </p:cNvPr>
          <p:cNvSpPr txBox="1"/>
          <p:nvPr/>
        </p:nvSpPr>
        <p:spPr>
          <a:xfrm>
            <a:off x="8606790" y="6525259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045C75"/>
                </a:solidFill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884B131-82AE-7F42-254F-3F3FAED29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1459019"/>
            <a:ext cx="83483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highlight>
                  <a:srgbClr val="FFFF00"/>
                </a:highlight>
              </a:rPr>
              <a:t>MEDIScript.sh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DDF2B-81D0-4344-57F0-8173D5FD1426}"/>
              </a:ext>
            </a:extLst>
          </p:cNvPr>
          <p:cNvSpPr txBox="1"/>
          <p:nvPr/>
        </p:nvSpPr>
        <p:spPr>
          <a:xfrm>
            <a:off x="6248950" y="1855930"/>
            <a:ext cx="2785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 main execution script that runs all the above scripts at once and generates the report in a text file.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B32110-1844-D21C-E463-401EEC746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00" y="1992857"/>
            <a:ext cx="5895051" cy="410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6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910AD-2F4C-5B59-BB60-1C5D79935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A3CD6D1-6D68-6BAC-16E5-5BF5261B1F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590232"/>
            <a:ext cx="7467602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4800" b="1" dirty="0"/>
              <a:t>Results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E674AD0-4A40-34AA-3434-378C3871DC62}"/>
              </a:ext>
            </a:extLst>
          </p:cNvPr>
          <p:cNvSpPr txBox="1"/>
          <p:nvPr/>
        </p:nvSpPr>
        <p:spPr>
          <a:xfrm>
            <a:off x="8606790" y="6525259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045C75"/>
                </a:solidFill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D08A8A-8273-DC79-A00C-57F6EFA97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1459019"/>
            <a:ext cx="83483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highlight>
                  <a:srgbClr val="FFFF00"/>
                </a:highlight>
              </a:rPr>
              <a:t>00_pipeline.sh: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B245AB-E725-F9FE-DBDC-AF5B71D3E373}"/>
              </a:ext>
            </a:extLst>
          </p:cNvPr>
          <p:cNvSpPr txBox="1"/>
          <p:nvPr/>
        </p:nvSpPr>
        <p:spPr>
          <a:xfrm>
            <a:off x="6471130" y="3145753"/>
            <a:ext cx="2785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00pipeline.sh: </a:t>
            </a:r>
            <a:r>
              <a:rPr lang="en-US" sz="1400" dirty="0"/>
              <a:t>Script to preprocess the text data for analysis call clean_dataset.csv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771D9-DD18-8F8C-3B8A-4CC375CF0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792267"/>
            <a:ext cx="6242530" cy="38600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35CC85-E188-0776-7817-DB27387C8134}"/>
              </a:ext>
            </a:extLst>
          </p:cNvPr>
          <p:cNvSpPr/>
          <p:nvPr/>
        </p:nvSpPr>
        <p:spPr>
          <a:xfrm>
            <a:off x="533400" y="4184982"/>
            <a:ext cx="1219200" cy="212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71EF8A-C003-CD09-9136-1957AF85B554}"/>
              </a:ext>
            </a:extLst>
          </p:cNvPr>
          <p:cNvSpPr/>
          <p:nvPr/>
        </p:nvSpPr>
        <p:spPr>
          <a:xfrm>
            <a:off x="685800" y="5659881"/>
            <a:ext cx="1219200" cy="212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748261-83D2-2278-8595-8C95F4CBDF77}"/>
              </a:ext>
            </a:extLst>
          </p:cNvPr>
          <p:cNvSpPr/>
          <p:nvPr/>
        </p:nvSpPr>
        <p:spPr>
          <a:xfrm>
            <a:off x="475892" y="4889607"/>
            <a:ext cx="1219200" cy="212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90BA7-A0F1-F6B9-B9CC-88FB76163252}"/>
              </a:ext>
            </a:extLst>
          </p:cNvPr>
          <p:cNvSpPr/>
          <p:nvPr/>
        </p:nvSpPr>
        <p:spPr>
          <a:xfrm>
            <a:off x="533400" y="6430155"/>
            <a:ext cx="1219200" cy="212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DBFE3B-899F-25C0-BF3C-59B4ADAB6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1" y="123825"/>
            <a:ext cx="5176286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8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3C51A-D6A3-A0BA-64A0-32C8149AE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64ABF79-31D2-7649-CED5-1FC4CB5A35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590232"/>
            <a:ext cx="7467602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4800" b="1" dirty="0"/>
              <a:t>Results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DF4CFFA-E6BB-75D4-695C-7ADA1F521107}"/>
              </a:ext>
            </a:extLst>
          </p:cNvPr>
          <p:cNvSpPr txBox="1"/>
          <p:nvPr/>
        </p:nvSpPr>
        <p:spPr>
          <a:xfrm>
            <a:off x="8606790" y="6525259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045C75"/>
                </a:solidFill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DEE5AEE-5E39-D994-266E-3DC672668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1459019"/>
            <a:ext cx="83483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highlight>
                  <a:srgbClr val="FFFF00"/>
                </a:highlight>
              </a:rPr>
              <a:t>01_overall.sh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0094E3-5013-68B2-DF3A-868B6CC77244}"/>
              </a:ext>
            </a:extLst>
          </p:cNvPr>
          <p:cNvSpPr txBox="1"/>
          <p:nvPr/>
        </p:nvSpPr>
        <p:spPr>
          <a:xfrm>
            <a:off x="4383842" y="1982239"/>
            <a:ext cx="4760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Answers the first research question about the overall prevalence of adverse drug events (ADEs).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3F1C90-AFBC-1FFF-FB9D-C87DC9ED7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842" y="3270782"/>
            <a:ext cx="4740665" cy="32805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E51848-792D-36CC-9475-8DE80253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89" y="2125344"/>
            <a:ext cx="4084075" cy="4425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B74123B-F161-2544-D0A8-D3CC1F30E553}"/>
              </a:ext>
            </a:extLst>
          </p:cNvPr>
          <p:cNvSpPr/>
          <p:nvPr/>
        </p:nvSpPr>
        <p:spPr>
          <a:xfrm>
            <a:off x="533400" y="5029201"/>
            <a:ext cx="3505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9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F1EA8-91BC-79BC-8D52-540F85287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2CF8570-79FB-48FD-FCA0-16720001A9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590232"/>
            <a:ext cx="7467602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4800" b="1" dirty="0"/>
              <a:t>Results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4465018-3681-B2AE-BD4E-D38EB004D209}"/>
              </a:ext>
            </a:extLst>
          </p:cNvPr>
          <p:cNvSpPr txBox="1"/>
          <p:nvPr/>
        </p:nvSpPr>
        <p:spPr>
          <a:xfrm>
            <a:off x="8606790" y="6525259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045C75"/>
                </a:solidFill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F89D572-A147-6549-09E9-71E767DA7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1459019"/>
            <a:ext cx="83483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highlight>
                  <a:srgbClr val="FFFF00"/>
                </a:highlight>
              </a:rPr>
              <a:t>02_medication.sh: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1260EE-508B-B34E-64F4-3D2C2E31A481}"/>
              </a:ext>
            </a:extLst>
          </p:cNvPr>
          <p:cNvSpPr txBox="1"/>
          <p:nvPr/>
        </p:nvSpPr>
        <p:spPr>
          <a:xfrm>
            <a:off x="4383842" y="1982239"/>
            <a:ext cx="4760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Produces frequency counts of ADE prevalence by the type of medication administered.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B95FB-1FCD-AC41-7898-74AC383A2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963473"/>
            <a:ext cx="4934633" cy="3503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F91267-C1BD-F05F-FE4A-A0BFD1A89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7" y="2095691"/>
            <a:ext cx="3944033" cy="442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548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Calibri</vt:lpstr>
      <vt:lpstr>Georgia</vt:lpstr>
      <vt:lpstr>Palatino Linotype</vt:lpstr>
      <vt:lpstr>Office Theme</vt:lpstr>
      <vt:lpstr>MEDI Script:</vt:lpstr>
      <vt:lpstr>Overview of Raw Dataset</vt:lpstr>
      <vt:lpstr>Objective:</vt:lpstr>
      <vt:lpstr>Research Questions</vt:lpstr>
      <vt:lpstr>Methodology Overview</vt:lpstr>
      <vt:lpstr>Results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cp:lastModifiedBy>victor owino</cp:lastModifiedBy>
  <cp:revision>15</cp:revision>
  <dcterms:created xsi:type="dcterms:W3CDTF">2024-12-11T21:25:26Z</dcterms:created>
  <dcterms:modified xsi:type="dcterms:W3CDTF">2024-12-11T23:28:24Z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2024-12-09T00:00:00Z</vt:filetime>
  </property>
  <property fmtid="{D5CDD505-2E9C-101B-9397-08002B2CF9AE}" pid="3" name="LastSaved">
    <vt:filetime>2024-12-11T00:00:00Z</vt:filetime>
  </property>
</Properties>
</file>