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6"/>
  </p:notesMasterIdLst>
  <p:handoutMasterIdLst>
    <p:handoutMasterId r:id="rId27"/>
  </p:handoutMasterIdLst>
  <p:sldIdLst>
    <p:sldId id="256" r:id="rId2"/>
    <p:sldId id="257" r:id="rId3"/>
    <p:sldId id="279" r:id="rId4"/>
    <p:sldId id="258" r:id="rId5"/>
    <p:sldId id="259" r:id="rId6"/>
    <p:sldId id="260" r:id="rId7"/>
    <p:sldId id="261" r:id="rId8"/>
    <p:sldId id="262" r:id="rId9"/>
    <p:sldId id="263" r:id="rId10"/>
    <p:sldId id="282" r:id="rId11"/>
    <p:sldId id="264" r:id="rId12"/>
    <p:sldId id="265" r:id="rId13"/>
    <p:sldId id="266" r:id="rId14"/>
    <p:sldId id="267" r:id="rId15"/>
    <p:sldId id="268" r:id="rId16"/>
    <p:sldId id="273" r:id="rId17"/>
    <p:sldId id="276" r:id="rId18"/>
    <p:sldId id="277" r:id="rId19"/>
    <p:sldId id="278" r:id="rId20"/>
    <p:sldId id="275" r:id="rId21"/>
    <p:sldId id="280" r:id="rId22"/>
    <p:sldId id="270" r:id="rId23"/>
    <p:sldId id="271" r:id="rId24"/>
    <p:sldId id="281" r:id="rId25"/>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Open Sans Extra Bold" panose="020B0604020202020204" charset="0"/>
      <p:regular r:id="rId32"/>
    </p:embeddedFont>
    <p:embeddedFont>
      <p:font typeface="Open Sans Light" panose="020B0604020202020204" charset="0"/>
      <p:regular r:id="rId33"/>
    </p:embeddedFont>
    <p:embeddedFont>
      <p:font typeface="Poppins Light" panose="020B0604020202020204" charset="0"/>
      <p:regular r:id="rId34"/>
    </p:embeddedFont>
    <p:embeddedFont>
      <p:font typeface="Poppins Medium" panose="020B0604020202020204" charset="0"/>
      <p:regular r:id="rId35"/>
    </p:embeddedFont>
    <p:embeddedFont>
      <p:font typeface="Poppins Medium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22" autoAdjust="0"/>
  </p:normalViewPr>
  <p:slideViewPr>
    <p:cSldViewPr>
      <p:cViewPr varScale="1">
        <p:scale>
          <a:sx n="46" d="100"/>
          <a:sy n="46" d="100"/>
        </p:scale>
        <p:origin x="76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B03492-9FE4-48EE-9B2D-407D4D0903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69E452C0-A449-47AD-9BC9-DBFB9876DF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4613FA-2887-42C1-8D8F-15E44EED4EA7}" type="datetimeFigureOut">
              <a:rPr lang="es-MX" smtClean="0"/>
              <a:t>01/05/2022</a:t>
            </a:fld>
            <a:endParaRPr lang="es-MX"/>
          </a:p>
        </p:txBody>
      </p:sp>
      <p:sp>
        <p:nvSpPr>
          <p:cNvPr id="4" name="Marcador de pie de página 3">
            <a:extLst>
              <a:ext uri="{FF2B5EF4-FFF2-40B4-BE49-F238E27FC236}">
                <a16:creationId xmlns:a16="http://schemas.microsoft.com/office/drawing/2014/main" id="{928BED20-A2FC-4EDB-A661-2E7AC5B5E1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1DD20778-528D-42FA-BE67-394BBA8CA3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B0A74B-0694-4D31-B89C-51AE30DE58A7}" type="slidenum">
              <a:rPr lang="es-MX" smtClean="0"/>
              <a:t>‹Nº›</a:t>
            </a:fld>
            <a:endParaRPr lang="es-MX"/>
          </a:p>
        </p:txBody>
      </p:sp>
    </p:spTree>
    <p:extLst>
      <p:ext uri="{BB962C8B-B14F-4D97-AF65-F5344CB8AC3E}">
        <p14:creationId xmlns:p14="http://schemas.microsoft.com/office/powerpoint/2010/main" val="3694283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7C4E9-B880-413D-A911-39DBFEF414EE}" type="datetimeFigureOut">
              <a:rPr lang="es-MX" smtClean="0"/>
              <a:t>01/05/2022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5E43-1D26-4063-B767-D58DCBDB5F74}" type="slidenum">
              <a:rPr lang="es-MX" smtClean="0"/>
              <a:t>‹Nº›</a:t>
            </a:fld>
            <a:endParaRPr lang="es-MX"/>
          </a:p>
        </p:txBody>
      </p:sp>
    </p:spTree>
    <p:extLst>
      <p:ext uri="{BB962C8B-B14F-4D97-AF65-F5344CB8AC3E}">
        <p14:creationId xmlns:p14="http://schemas.microsoft.com/office/powerpoint/2010/main" val="698802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FAB182-A79A-48C7-812B-5ABD7A013572}" type="datetime1">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21E74D-0880-4056-85C7-911AA86AB086}" type="datetime1">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C366EA-D93B-4DEF-A7C3-03E3A2F8C7D1}" type="datetime1">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9C632F-44F3-463B-ABA6-ABDFBC33E077}" type="datetime1">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0C5E2-D256-487A-BB74-BE74437D9314}" type="datetime1">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C4AA92-1EC6-44A4-90F3-E959391BA4FD}" type="datetime1">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734D55-49E7-40D4-A66B-49BE9FE336D0}" type="datetime1">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E9A40-24D9-4270-8003-21BDA639E158}" type="datetime1">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17773-67C0-4EDD-9905-4122184B9231}" type="datetime1">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80697-ABBA-4069-9C29-17EF9A54D551}" type="datetime1">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169FC-1C39-48D2-A206-9818122843F7}" type="datetime1">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52105-08C9-4400-AAD8-496124658978}" type="datetime1">
              <a:rPr lang="en-US" smtClean="0"/>
              <a:t>5/1/2022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mp"/><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2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274344" y="1479361"/>
            <a:ext cx="11330431" cy="7492188"/>
            <a:chOff x="0" y="123825"/>
            <a:chExt cx="15107241" cy="9989584"/>
          </a:xfrm>
        </p:grpSpPr>
        <p:sp>
          <p:nvSpPr>
            <p:cNvPr id="3" name="TextBox 3"/>
            <p:cNvSpPr txBox="1"/>
            <p:nvPr/>
          </p:nvSpPr>
          <p:spPr>
            <a:xfrm>
              <a:off x="0" y="123825"/>
              <a:ext cx="15107241" cy="7178252"/>
            </a:xfrm>
            <a:prstGeom prst="rect">
              <a:avLst/>
            </a:prstGeom>
          </p:spPr>
          <p:txBody>
            <a:bodyPr lIns="0" tIns="0" rIns="0" bIns="0" rtlCol="0" anchor="t">
              <a:spAutoFit/>
            </a:bodyPr>
            <a:lstStyle/>
            <a:p>
              <a:pPr>
                <a:lnSpc>
                  <a:spcPts val="13997"/>
                </a:lnSpc>
              </a:pPr>
              <a:r>
                <a:rPr lang="en-US" sz="12725" dirty="0">
                  <a:solidFill>
                    <a:srgbClr val="FFFFFF"/>
                  </a:solidFill>
                  <a:latin typeface="Poppins Medium Bold"/>
                </a:rPr>
                <a:t>La </a:t>
              </a:r>
              <a:r>
                <a:rPr lang="en-US" sz="12725" dirty="0" err="1">
                  <a:solidFill>
                    <a:srgbClr val="FFFFFF"/>
                  </a:solidFill>
                  <a:latin typeface="Poppins Medium Bold"/>
                </a:rPr>
                <a:t>conducción</a:t>
              </a:r>
              <a:r>
                <a:rPr lang="en-US" sz="12725" dirty="0">
                  <a:solidFill>
                    <a:srgbClr val="FFFFFF"/>
                  </a:solidFill>
                  <a:latin typeface="Poppins Medium Bold"/>
                </a:rPr>
                <a:t> </a:t>
              </a:r>
              <a:r>
                <a:rPr lang="en-US" sz="12725" dirty="0" err="1">
                  <a:solidFill>
                    <a:srgbClr val="FFFFFF"/>
                  </a:solidFill>
                  <a:latin typeface="Poppins Medium Bold"/>
                </a:rPr>
                <a:t>autónoma</a:t>
              </a:r>
              <a:r>
                <a:rPr lang="en-US" sz="12725" dirty="0">
                  <a:solidFill>
                    <a:srgbClr val="FFFFFF"/>
                  </a:solidFill>
                  <a:latin typeface="Poppins Medium Bold"/>
                </a:rPr>
                <a:t> </a:t>
              </a:r>
            </a:p>
          </p:txBody>
        </p:sp>
        <p:sp>
          <p:nvSpPr>
            <p:cNvPr id="4" name="TextBox 4"/>
            <p:cNvSpPr txBox="1"/>
            <p:nvPr/>
          </p:nvSpPr>
          <p:spPr>
            <a:xfrm>
              <a:off x="0" y="8198354"/>
              <a:ext cx="15107241" cy="1915055"/>
            </a:xfrm>
            <a:prstGeom prst="rect">
              <a:avLst/>
            </a:prstGeom>
          </p:spPr>
          <p:txBody>
            <a:bodyPr lIns="0" tIns="0" rIns="0" bIns="0" rtlCol="0" anchor="t">
              <a:spAutoFit/>
            </a:bodyPr>
            <a:lstStyle/>
            <a:p>
              <a:pPr>
                <a:lnSpc>
                  <a:spcPts val="5599"/>
                </a:lnSpc>
              </a:pPr>
              <a:r>
                <a:rPr lang="en-US" sz="3999" spc="79" dirty="0" err="1">
                  <a:solidFill>
                    <a:srgbClr val="FFFFFF"/>
                  </a:solidFill>
                  <a:latin typeface="Poppins Medium"/>
                </a:rPr>
                <a:t>Equipo</a:t>
              </a:r>
              <a:r>
                <a:rPr lang="en-US" sz="3999" spc="79" dirty="0">
                  <a:solidFill>
                    <a:srgbClr val="FFFFFF"/>
                  </a:solidFill>
                  <a:latin typeface="Poppins Medium"/>
                </a:rPr>
                <a:t> 3</a:t>
              </a:r>
            </a:p>
            <a:p>
              <a:pPr>
                <a:lnSpc>
                  <a:spcPts val="5599"/>
                </a:lnSpc>
              </a:pPr>
              <a:endParaRPr lang="en-US" sz="3999" spc="79" dirty="0">
                <a:solidFill>
                  <a:srgbClr val="FFFFFF"/>
                </a:solidFill>
                <a:latin typeface="Poppins Medium"/>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98456" y="693689"/>
            <a:ext cx="7315200" cy="2414137"/>
          </a:xfrm>
          <a:prstGeom prst="rect">
            <a:avLst/>
          </a:prstGeom>
        </p:spPr>
      </p:pic>
      <p:sp>
        <p:nvSpPr>
          <p:cNvPr id="6" name="Marcador de número de diapositiva 5">
            <a:extLst>
              <a:ext uri="{FF2B5EF4-FFF2-40B4-BE49-F238E27FC236}">
                <a16:creationId xmlns:a16="http://schemas.microsoft.com/office/drawing/2014/main" id="{D9BD499E-AFF2-4DEA-9E7C-B94537A2C161}"/>
              </a:ext>
            </a:extLst>
          </p:cNvPr>
          <p:cNvSpPr>
            <a:spLocks noGrp="1"/>
          </p:cNvSpPr>
          <p:nvPr>
            <p:ph type="sldNum" sz="quarter" idx="12"/>
          </p:nvPr>
        </p:nvSpPr>
        <p:spPr>
          <a:xfrm>
            <a:off x="15621000" y="9264227"/>
            <a:ext cx="2133600" cy="365125"/>
          </a:xfrm>
        </p:spPr>
        <p:txBody>
          <a:bodyPr/>
          <a:lstStyle/>
          <a:p>
            <a:fld id="{B6F15528-21DE-4FAA-801E-634DDDAF4B2B}" type="slidenum">
              <a:rPr lang="en-US" sz="5400" smtClean="0"/>
              <a:pPr/>
              <a:t>1</a:t>
            </a:fld>
            <a:endParaRPr lang="en-US" sz="5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0.02744 0.00741 L -0.94697 -0.01342 " pathEditMode="relative" rAng="0" ptsTypes="AA">
                                      <p:cBhvr>
                                        <p:cTn id="6" dur="2000" fill="hold"/>
                                        <p:tgtEl>
                                          <p:spTgt spid="5"/>
                                        </p:tgtEl>
                                        <p:attrNameLst>
                                          <p:attrName>ppt_x</p:attrName>
                                          <p:attrName>ppt_y</p:attrName>
                                        </p:attrNameLst>
                                      </p:cBhvr>
                                      <p:rCtr x="-45981" y="-10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4" name="TextBox 4"/>
          <p:cNvSpPr txBox="1"/>
          <p:nvPr/>
        </p:nvSpPr>
        <p:spPr>
          <a:xfrm>
            <a:off x="3012886" y="1104900"/>
            <a:ext cx="12467129" cy="1487587"/>
          </a:xfrm>
          <a:prstGeom prst="rect">
            <a:avLst/>
          </a:prstGeom>
        </p:spPr>
        <p:txBody>
          <a:bodyPr wrap="square" lIns="0" tIns="0" rIns="0" bIns="0" rtlCol="0" anchor="t">
            <a:spAutoFit/>
          </a:bodyPr>
          <a:lstStyle/>
          <a:p>
            <a:pPr>
              <a:lnSpc>
                <a:spcPts val="5765"/>
              </a:lnSpc>
            </a:pPr>
            <a:r>
              <a:rPr lang="en-US" sz="4804" dirty="0">
                <a:solidFill>
                  <a:srgbClr val="FFFFFF"/>
                </a:solidFill>
                <a:latin typeface="Poppins Medium Bold"/>
              </a:rPr>
              <a:t>REDUCCIÓN DRÁSTICA DE ACCIDENTES DE TRÁFICO</a:t>
            </a:r>
          </a:p>
        </p:txBody>
      </p:sp>
      <p:sp>
        <p:nvSpPr>
          <p:cNvPr id="11" name="Marcador de número de diapositiva 5">
            <a:extLst>
              <a:ext uri="{FF2B5EF4-FFF2-40B4-BE49-F238E27FC236}">
                <a16:creationId xmlns:a16="http://schemas.microsoft.com/office/drawing/2014/main" id="{27077BAA-1FE6-4C18-8870-352AC26AEB89}"/>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9</a:t>
            </a:r>
          </a:p>
        </p:txBody>
      </p:sp>
      <p:pic>
        <p:nvPicPr>
          <p:cNvPr id="8" name="Imagen 7">
            <a:extLst>
              <a:ext uri="{FF2B5EF4-FFF2-40B4-BE49-F238E27FC236}">
                <a16:creationId xmlns:a16="http://schemas.microsoft.com/office/drawing/2014/main" id="{C4743620-5FC0-4FDB-BB05-5E82E7C32310}"/>
              </a:ext>
            </a:extLst>
          </p:cNvPr>
          <p:cNvPicPr>
            <a:picLocks noChangeAspect="1"/>
          </p:cNvPicPr>
          <p:nvPr/>
        </p:nvPicPr>
        <p:blipFill>
          <a:blip r:embed="rId2"/>
          <a:stretch>
            <a:fillRect/>
          </a:stretch>
        </p:blipFill>
        <p:spPr>
          <a:xfrm>
            <a:off x="4267200" y="2857500"/>
            <a:ext cx="9334500" cy="5238750"/>
          </a:xfrm>
          <a:prstGeom prst="rect">
            <a:avLst/>
          </a:prstGeom>
        </p:spPr>
      </p:pic>
      <p:sp>
        <p:nvSpPr>
          <p:cNvPr id="12" name="TextBox 6">
            <a:extLst>
              <a:ext uri="{FF2B5EF4-FFF2-40B4-BE49-F238E27FC236}">
                <a16:creationId xmlns:a16="http://schemas.microsoft.com/office/drawing/2014/main" id="{F4599A67-E30B-4D44-9A5F-7C8F64266110}"/>
              </a:ext>
            </a:extLst>
          </p:cNvPr>
          <p:cNvSpPr txBox="1"/>
          <p:nvPr/>
        </p:nvSpPr>
        <p:spPr>
          <a:xfrm>
            <a:off x="6934200" y="8336931"/>
            <a:ext cx="5135463"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Open Sans Light"/>
              </a:rPr>
              <a:t>Imagen 2</a:t>
            </a:r>
          </a:p>
          <a:p>
            <a:pPr algn="ctr">
              <a:lnSpc>
                <a:spcPts val="4759"/>
              </a:lnSpc>
            </a:pPr>
            <a:r>
              <a:rPr lang="en-US" sz="3399" dirty="0" err="1">
                <a:solidFill>
                  <a:srgbClr val="FFFFFF"/>
                </a:solidFill>
                <a:latin typeface="Open Sans Light"/>
              </a:rPr>
              <a:t>Accidente</a:t>
            </a:r>
            <a:r>
              <a:rPr lang="en-US" sz="3399" dirty="0">
                <a:solidFill>
                  <a:srgbClr val="FFFFFF"/>
                </a:solidFill>
                <a:latin typeface="Open Sans Light"/>
              </a:rPr>
              <a:t> de </a:t>
            </a:r>
            <a:r>
              <a:rPr lang="en-US" sz="3399" dirty="0" err="1">
                <a:solidFill>
                  <a:srgbClr val="FFFFFF"/>
                </a:solidFill>
                <a:latin typeface="Open Sans Light"/>
              </a:rPr>
              <a:t>tráfico</a:t>
            </a:r>
            <a:r>
              <a:rPr lang="en-US" sz="3399" dirty="0">
                <a:solidFill>
                  <a:srgbClr val="FFFFFF"/>
                </a:solidFill>
                <a:latin typeface="Open Sans Light"/>
              </a:rPr>
              <a:t> </a:t>
            </a:r>
          </a:p>
        </p:txBody>
      </p:sp>
    </p:spTree>
    <p:extLst>
      <p:ext uri="{BB962C8B-B14F-4D97-AF65-F5344CB8AC3E}">
        <p14:creationId xmlns:p14="http://schemas.microsoft.com/office/powerpoint/2010/main" val="102489586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5239457" y="338795"/>
            <a:ext cx="11646135" cy="9153525"/>
          </a:xfrm>
          <a:prstGeom prst="rect">
            <a:avLst/>
          </a:prstGeom>
        </p:spPr>
        <p:txBody>
          <a:bodyPr lIns="0" tIns="0" rIns="0" bIns="0" rtlCol="0" anchor="t">
            <a:spAutoFit/>
          </a:bodyPr>
          <a:lstStyle/>
          <a:p>
            <a:pPr algn="ctr">
              <a:lnSpc>
                <a:spcPts val="14400"/>
              </a:lnSpc>
            </a:pPr>
            <a:r>
              <a:rPr lang="en-US" sz="12000">
                <a:solidFill>
                  <a:srgbClr val="FFFFFF"/>
                </a:solidFill>
                <a:latin typeface="Poppins Medium Bold"/>
              </a:rPr>
              <a:t>Las desventajas de la conducción autónoma</a:t>
            </a:r>
          </a:p>
        </p:txBody>
      </p:sp>
      <p:pic>
        <p:nvPicPr>
          <p:cNvPr id="4" name="Imagen 3">
            <a:extLst>
              <a:ext uri="{FF2B5EF4-FFF2-40B4-BE49-F238E27FC236}">
                <a16:creationId xmlns:a16="http://schemas.microsoft.com/office/drawing/2014/main" id="{B63A55AA-7138-4D3C-BA70-6AC50C089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52700"/>
            <a:ext cx="4572000" cy="4811060"/>
          </a:xfrm>
          <a:prstGeom prst="rect">
            <a:avLst/>
          </a:prstGeom>
        </p:spPr>
      </p:pic>
      <p:sp>
        <p:nvSpPr>
          <p:cNvPr id="5" name="Marcador de número de diapositiva 4">
            <a:extLst>
              <a:ext uri="{FF2B5EF4-FFF2-40B4-BE49-F238E27FC236}">
                <a16:creationId xmlns:a16="http://schemas.microsoft.com/office/drawing/2014/main" id="{B3E599EB-E303-4607-8203-29FE18E2A130}"/>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Marcador de número de diapositiva 5">
            <a:extLst>
              <a:ext uri="{FF2B5EF4-FFF2-40B4-BE49-F238E27FC236}">
                <a16:creationId xmlns:a16="http://schemas.microsoft.com/office/drawing/2014/main" id="{2C74152F-CC1F-4ADB-909B-3717CD525351}"/>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10</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806291" y="6994060"/>
            <a:ext cx="4024687" cy="4528480"/>
          </a:xfrm>
          <a:prstGeom prst="rect">
            <a:avLst/>
          </a:prstGeom>
        </p:spPr>
      </p:pic>
      <p:sp>
        <p:nvSpPr>
          <p:cNvPr id="3" name="TextBox 3"/>
          <p:cNvSpPr txBox="1"/>
          <p:nvPr/>
        </p:nvSpPr>
        <p:spPr>
          <a:xfrm>
            <a:off x="624625" y="3922445"/>
            <a:ext cx="7466294" cy="2980690"/>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Ahora mismo tener un auto que se maneje solo sería un gasto impresionante que podrían costear únicamente las personas de altos recursos. </a:t>
            </a:r>
          </a:p>
        </p:txBody>
      </p:sp>
      <p:sp>
        <p:nvSpPr>
          <p:cNvPr id="4" name="TextBox 4"/>
          <p:cNvSpPr txBox="1"/>
          <p:nvPr/>
        </p:nvSpPr>
        <p:spPr>
          <a:xfrm>
            <a:off x="10143121" y="4584005"/>
            <a:ext cx="7466294" cy="1780540"/>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Que todos los sistemas programados pueden dejar de funcionar o de tener errores en su código</a:t>
            </a:r>
          </a:p>
        </p:txBody>
      </p:sp>
      <p:grpSp>
        <p:nvGrpSpPr>
          <p:cNvPr id="5" name="Group 5"/>
          <p:cNvGrpSpPr/>
          <p:nvPr/>
        </p:nvGrpSpPr>
        <p:grpSpPr>
          <a:xfrm>
            <a:off x="1752139" y="1522155"/>
            <a:ext cx="5887373" cy="1790005"/>
            <a:chOff x="0" y="0"/>
            <a:chExt cx="7849830" cy="2386673"/>
          </a:xfrm>
        </p:grpSpPr>
        <p:sp>
          <p:nvSpPr>
            <p:cNvPr id="6" name="TextBox 6"/>
            <p:cNvSpPr txBox="1"/>
            <p:nvPr/>
          </p:nvSpPr>
          <p:spPr>
            <a:xfrm>
              <a:off x="0" y="9525"/>
              <a:ext cx="7849830" cy="1273175"/>
            </a:xfrm>
            <a:prstGeom prst="rect">
              <a:avLst/>
            </a:prstGeom>
          </p:spPr>
          <p:txBody>
            <a:bodyPr lIns="0" tIns="0" rIns="0" bIns="0" rtlCol="0" anchor="t">
              <a:spAutoFit/>
            </a:bodyPr>
            <a:lstStyle/>
            <a:p>
              <a:pPr>
                <a:lnSpc>
                  <a:spcPts val="7589"/>
                </a:lnSpc>
              </a:pPr>
              <a:r>
                <a:rPr lang="en-US" sz="6324">
                  <a:solidFill>
                    <a:srgbClr val="FFFFFF"/>
                  </a:solidFill>
                  <a:latin typeface="Poppins Medium Bold"/>
                </a:rPr>
                <a:t>Costos</a:t>
              </a:r>
            </a:p>
          </p:txBody>
        </p:sp>
        <p:sp>
          <p:nvSpPr>
            <p:cNvPr id="7" name="AutoShape 7"/>
            <p:cNvSpPr/>
            <p:nvPr/>
          </p:nvSpPr>
          <p:spPr>
            <a:xfrm>
              <a:off x="0" y="2361273"/>
              <a:ext cx="7849830" cy="0"/>
            </a:xfrm>
            <a:prstGeom prst="line">
              <a:avLst/>
            </a:prstGeom>
            <a:ln w="25400" cap="rnd">
              <a:solidFill>
                <a:srgbClr val="10B5BF"/>
              </a:solidFill>
              <a:prstDash val="solid"/>
              <a:headEnd type="none" w="sm" len="sm"/>
              <a:tailEnd type="none" w="sm" len="sm"/>
            </a:ln>
          </p:spPr>
        </p:sp>
      </p:grpSp>
      <p:grpSp>
        <p:nvGrpSpPr>
          <p:cNvPr id="8" name="Group 8"/>
          <p:cNvGrpSpPr/>
          <p:nvPr/>
        </p:nvGrpSpPr>
        <p:grpSpPr>
          <a:xfrm>
            <a:off x="10418575" y="1522155"/>
            <a:ext cx="5887373" cy="2752030"/>
            <a:chOff x="0" y="0"/>
            <a:chExt cx="7849830" cy="3669373"/>
          </a:xfrm>
        </p:grpSpPr>
        <p:sp>
          <p:nvSpPr>
            <p:cNvPr id="9" name="TextBox 9"/>
            <p:cNvSpPr txBox="1"/>
            <p:nvPr/>
          </p:nvSpPr>
          <p:spPr>
            <a:xfrm>
              <a:off x="0" y="9525"/>
              <a:ext cx="7849830" cy="2555875"/>
            </a:xfrm>
            <a:prstGeom prst="rect">
              <a:avLst/>
            </a:prstGeom>
          </p:spPr>
          <p:txBody>
            <a:bodyPr lIns="0" tIns="0" rIns="0" bIns="0" rtlCol="0" anchor="t">
              <a:spAutoFit/>
            </a:bodyPr>
            <a:lstStyle/>
            <a:p>
              <a:pPr>
                <a:lnSpc>
                  <a:spcPts val="7589"/>
                </a:lnSpc>
              </a:pPr>
              <a:r>
                <a:rPr lang="en-US" sz="6324">
                  <a:solidFill>
                    <a:srgbClr val="FFFFFF"/>
                  </a:solidFill>
                  <a:latin typeface="Poppins Medium Bold"/>
                </a:rPr>
                <a:t>Problemas en el código</a:t>
              </a:r>
            </a:p>
          </p:txBody>
        </p:sp>
        <p:sp>
          <p:nvSpPr>
            <p:cNvPr id="10" name="AutoShape 10"/>
            <p:cNvSpPr/>
            <p:nvPr/>
          </p:nvSpPr>
          <p:spPr>
            <a:xfrm>
              <a:off x="0" y="3643973"/>
              <a:ext cx="7849830" cy="0"/>
            </a:xfrm>
            <a:prstGeom prst="line">
              <a:avLst/>
            </a:prstGeom>
            <a:ln w="25400" cap="rnd">
              <a:solidFill>
                <a:srgbClr val="10B5BF"/>
              </a:solidFill>
              <a:prstDash val="solid"/>
              <a:headEnd type="none" w="sm" len="sm"/>
              <a:tailEnd type="none" w="sm" len="sm"/>
            </a:ln>
          </p:spPr>
        </p:sp>
      </p:grpSp>
      <p:sp>
        <p:nvSpPr>
          <p:cNvPr id="12" name="Marcador de número de diapositiva 5">
            <a:extLst>
              <a:ext uri="{FF2B5EF4-FFF2-40B4-BE49-F238E27FC236}">
                <a16:creationId xmlns:a16="http://schemas.microsoft.com/office/drawing/2014/main" id="{509B8319-1B96-4DBD-A8A9-1E4787B52E05}"/>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11</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143121" y="4584005"/>
            <a:ext cx="7466294" cy="3580765"/>
          </a:xfrm>
          <a:prstGeom prst="rect">
            <a:avLst/>
          </a:prstGeom>
        </p:spPr>
        <p:txBody>
          <a:bodyPr lIns="0" tIns="0" rIns="0" bIns="0" rtlCol="0" anchor="t">
            <a:spAutoFit/>
          </a:bodyPr>
          <a:lstStyle/>
          <a:p>
            <a:pPr algn="ctr">
              <a:lnSpc>
                <a:spcPts val="4759"/>
              </a:lnSpc>
            </a:pPr>
            <a:r>
              <a:rPr lang="en-US" sz="3399" dirty="0">
                <a:solidFill>
                  <a:srgbClr val="FFFFFF"/>
                </a:solidFill>
                <a:latin typeface="Open Sans Light"/>
              </a:rPr>
              <a:t>Si el auto que </a:t>
            </a:r>
            <a:r>
              <a:rPr lang="en-US" sz="3399" dirty="0" err="1">
                <a:solidFill>
                  <a:srgbClr val="FFFFFF"/>
                </a:solidFill>
                <a:latin typeface="Open Sans Light"/>
              </a:rPr>
              <a:t>usas</a:t>
            </a:r>
            <a:r>
              <a:rPr lang="en-US" sz="3399" dirty="0">
                <a:solidFill>
                  <a:srgbClr val="FFFFFF"/>
                </a:solidFill>
                <a:latin typeface="Open Sans Light"/>
              </a:rPr>
              <a:t> </a:t>
            </a:r>
            <a:r>
              <a:rPr lang="en-US" sz="3399" dirty="0" err="1">
                <a:solidFill>
                  <a:srgbClr val="FFFFFF"/>
                </a:solidFill>
                <a:latin typeface="Open Sans Light"/>
              </a:rPr>
              <a:t>necesita</a:t>
            </a:r>
            <a:r>
              <a:rPr lang="en-US" sz="3399" dirty="0">
                <a:solidFill>
                  <a:srgbClr val="FFFFFF"/>
                </a:solidFill>
                <a:latin typeface="Open Sans Light"/>
              </a:rPr>
              <a:t> </a:t>
            </a:r>
            <a:r>
              <a:rPr lang="en-US" sz="3399" dirty="0" err="1">
                <a:solidFill>
                  <a:srgbClr val="FFFFFF"/>
                </a:solidFill>
                <a:latin typeface="Open Sans Light"/>
              </a:rPr>
              <a:t>satélites</a:t>
            </a:r>
            <a:r>
              <a:rPr lang="en-US" sz="3399" dirty="0">
                <a:solidFill>
                  <a:srgbClr val="FFFFFF"/>
                </a:solidFill>
                <a:latin typeface="Open Sans Light"/>
              </a:rPr>
              <a:t> </a:t>
            </a:r>
            <a:r>
              <a:rPr lang="en-US" sz="3399" dirty="0" err="1">
                <a:solidFill>
                  <a:srgbClr val="FFFFFF"/>
                </a:solidFill>
                <a:latin typeface="Open Sans Light"/>
              </a:rPr>
              <a:t>en</a:t>
            </a:r>
            <a:r>
              <a:rPr lang="en-US" sz="3399" dirty="0">
                <a:solidFill>
                  <a:srgbClr val="FFFFFF"/>
                </a:solidFill>
                <a:latin typeface="Open Sans Light"/>
              </a:rPr>
              <a:t> </a:t>
            </a:r>
            <a:r>
              <a:rPr lang="en-US" sz="3399" dirty="0" err="1">
                <a:solidFill>
                  <a:srgbClr val="FFFFFF"/>
                </a:solidFill>
                <a:latin typeface="Open Sans Light"/>
              </a:rPr>
              <a:t>tiempo</a:t>
            </a:r>
            <a:r>
              <a:rPr lang="en-US" sz="3399" dirty="0">
                <a:solidFill>
                  <a:srgbClr val="FFFFFF"/>
                </a:solidFill>
                <a:latin typeface="Open Sans Light"/>
              </a:rPr>
              <a:t> real para </a:t>
            </a:r>
            <a:r>
              <a:rPr lang="en-US" sz="3399" dirty="0" err="1">
                <a:solidFill>
                  <a:srgbClr val="FFFFFF"/>
                </a:solidFill>
                <a:latin typeface="Open Sans Light"/>
              </a:rPr>
              <a:t>funcionar</a:t>
            </a:r>
            <a:r>
              <a:rPr lang="en-US" sz="3399" dirty="0">
                <a:solidFill>
                  <a:srgbClr val="FFFFFF"/>
                </a:solidFill>
                <a:latin typeface="Open Sans Light"/>
              </a:rPr>
              <a:t>, </a:t>
            </a:r>
            <a:r>
              <a:rPr lang="en-US" sz="3399" dirty="0" err="1">
                <a:solidFill>
                  <a:srgbClr val="FFFFFF"/>
                </a:solidFill>
                <a:latin typeface="Open Sans Light"/>
              </a:rPr>
              <a:t>obviamente</a:t>
            </a:r>
            <a:r>
              <a:rPr lang="en-US" sz="3399" dirty="0">
                <a:solidFill>
                  <a:srgbClr val="FFFFFF"/>
                </a:solidFill>
                <a:latin typeface="Open Sans Light"/>
              </a:rPr>
              <a:t> </a:t>
            </a:r>
            <a:r>
              <a:rPr lang="en-US" sz="3399" dirty="0" err="1">
                <a:solidFill>
                  <a:srgbClr val="FFFFFF"/>
                </a:solidFill>
                <a:latin typeface="Open Sans Light"/>
              </a:rPr>
              <a:t>esto</a:t>
            </a:r>
            <a:r>
              <a:rPr lang="en-US" sz="3399" dirty="0">
                <a:solidFill>
                  <a:srgbClr val="FFFFFF"/>
                </a:solidFill>
                <a:latin typeface="Open Sans Light"/>
              </a:rPr>
              <a:t> </a:t>
            </a:r>
            <a:r>
              <a:rPr lang="en-US" sz="3399" dirty="0" err="1">
                <a:solidFill>
                  <a:srgbClr val="FFFFFF"/>
                </a:solidFill>
                <a:latin typeface="Open Sans Light"/>
              </a:rPr>
              <a:t>tiene</a:t>
            </a:r>
            <a:r>
              <a:rPr lang="en-US" sz="3399" dirty="0">
                <a:solidFill>
                  <a:srgbClr val="FFFFFF"/>
                </a:solidFill>
                <a:latin typeface="Open Sans Light"/>
              </a:rPr>
              <a:t> el </a:t>
            </a:r>
            <a:r>
              <a:rPr lang="en-US" sz="3399" dirty="0" err="1">
                <a:solidFill>
                  <a:srgbClr val="FFFFFF"/>
                </a:solidFill>
                <a:latin typeface="Open Sans Light"/>
              </a:rPr>
              <a:t>potencial</a:t>
            </a:r>
            <a:r>
              <a:rPr lang="en-US" sz="3399" dirty="0">
                <a:solidFill>
                  <a:srgbClr val="FFFFFF"/>
                </a:solidFill>
                <a:latin typeface="Open Sans Light"/>
              </a:rPr>
              <a:t> de que </a:t>
            </a:r>
            <a:r>
              <a:rPr lang="en-US" sz="3399" dirty="0" err="1">
                <a:solidFill>
                  <a:srgbClr val="FFFFFF"/>
                </a:solidFill>
                <a:latin typeface="Open Sans Light"/>
              </a:rPr>
              <a:t>cualquier</a:t>
            </a:r>
            <a:r>
              <a:rPr lang="en-US" sz="3399" dirty="0">
                <a:solidFill>
                  <a:srgbClr val="FFFFFF"/>
                </a:solidFill>
                <a:latin typeface="Open Sans Light"/>
              </a:rPr>
              <a:t> </a:t>
            </a:r>
            <a:r>
              <a:rPr lang="en-US" sz="3399" dirty="0" err="1">
                <a:solidFill>
                  <a:srgbClr val="FFFFFF"/>
                </a:solidFill>
                <a:latin typeface="Open Sans Light"/>
              </a:rPr>
              <a:t>tercero</a:t>
            </a:r>
            <a:r>
              <a:rPr lang="en-US" sz="3399" dirty="0">
                <a:solidFill>
                  <a:srgbClr val="FFFFFF"/>
                </a:solidFill>
                <a:latin typeface="Open Sans Light"/>
              </a:rPr>
              <a:t> </a:t>
            </a:r>
            <a:r>
              <a:rPr lang="en-US" sz="3399" dirty="0" err="1">
                <a:solidFill>
                  <a:srgbClr val="FFFFFF"/>
                </a:solidFill>
                <a:latin typeface="Open Sans Light"/>
              </a:rPr>
              <a:t>sepa</a:t>
            </a:r>
            <a:r>
              <a:rPr lang="en-US" sz="3399" dirty="0">
                <a:solidFill>
                  <a:srgbClr val="FFFFFF"/>
                </a:solidFill>
                <a:latin typeface="Open Sans Light"/>
              </a:rPr>
              <a:t> </a:t>
            </a:r>
            <a:r>
              <a:rPr lang="en-US" sz="3399" dirty="0" err="1">
                <a:solidFill>
                  <a:srgbClr val="FFFFFF"/>
                </a:solidFill>
                <a:latin typeface="Open Sans Light"/>
              </a:rPr>
              <a:t>exactamente</a:t>
            </a:r>
            <a:r>
              <a:rPr lang="en-US" sz="3399" dirty="0">
                <a:solidFill>
                  <a:srgbClr val="FFFFFF"/>
                </a:solidFill>
                <a:latin typeface="Open Sans Light"/>
              </a:rPr>
              <a:t> </a:t>
            </a:r>
            <a:r>
              <a:rPr lang="en-US" sz="3399" dirty="0" err="1">
                <a:solidFill>
                  <a:srgbClr val="FFFFFF"/>
                </a:solidFill>
                <a:latin typeface="Open Sans Light"/>
              </a:rPr>
              <a:t>dónde</a:t>
            </a:r>
            <a:r>
              <a:rPr lang="en-US" sz="3399" dirty="0">
                <a:solidFill>
                  <a:srgbClr val="FFFFFF"/>
                </a:solidFill>
                <a:latin typeface="Open Sans Light"/>
              </a:rPr>
              <a:t> </a:t>
            </a:r>
            <a:r>
              <a:rPr lang="en-US" sz="3399" dirty="0" err="1">
                <a:solidFill>
                  <a:srgbClr val="FFFFFF"/>
                </a:solidFill>
                <a:latin typeface="Open Sans Light"/>
              </a:rPr>
              <a:t>estás</a:t>
            </a:r>
            <a:r>
              <a:rPr lang="en-US" sz="3399" dirty="0">
                <a:solidFill>
                  <a:srgbClr val="FFFFFF"/>
                </a:solidFill>
                <a:latin typeface="Open Sans Light"/>
              </a:rPr>
              <a:t> </a:t>
            </a:r>
            <a:r>
              <a:rPr lang="en-US" sz="3399" dirty="0" err="1">
                <a:solidFill>
                  <a:srgbClr val="FFFFFF"/>
                </a:solidFill>
                <a:latin typeface="Open Sans Light"/>
              </a:rPr>
              <a:t>en</a:t>
            </a:r>
            <a:r>
              <a:rPr lang="en-US" sz="3399" dirty="0">
                <a:solidFill>
                  <a:srgbClr val="FFFFFF"/>
                </a:solidFill>
                <a:latin typeface="Open Sans Light"/>
              </a:rPr>
              <a:t> </a:t>
            </a:r>
            <a:r>
              <a:rPr lang="en-US" sz="3399" dirty="0" err="1">
                <a:solidFill>
                  <a:srgbClr val="FFFFFF"/>
                </a:solidFill>
                <a:latin typeface="Open Sans Light"/>
              </a:rPr>
              <a:t>cualquier</a:t>
            </a:r>
            <a:r>
              <a:rPr lang="en-US" sz="3399" dirty="0">
                <a:solidFill>
                  <a:srgbClr val="FFFFFF"/>
                </a:solidFill>
                <a:latin typeface="Open Sans Light"/>
              </a:rPr>
              <a:t> </a:t>
            </a:r>
            <a:r>
              <a:rPr lang="en-US" sz="3399" dirty="0" err="1">
                <a:solidFill>
                  <a:srgbClr val="FFFFFF"/>
                </a:solidFill>
                <a:latin typeface="Open Sans Light"/>
              </a:rPr>
              <a:t>momento</a:t>
            </a:r>
            <a:endParaRPr lang="en-US" sz="3399" dirty="0">
              <a:solidFill>
                <a:srgbClr val="FFFFFF"/>
              </a:solidFill>
              <a:latin typeface="Open Sans Light"/>
            </a:endParaRPr>
          </a:p>
        </p:txBody>
      </p:sp>
      <p:grpSp>
        <p:nvGrpSpPr>
          <p:cNvPr id="3" name="Group 3"/>
          <p:cNvGrpSpPr/>
          <p:nvPr/>
        </p:nvGrpSpPr>
        <p:grpSpPr>
          <a:xfrm>
            <a:off x="10143121" y="1505645"/>
            <a:ext cx="5887373" cy="3052361"/>
            <a:chOff x="0" y="0"/>
            <a:chExt cx="7849830" cy="4952073"/>
          </a:xfrm>
        </p:grpSpPr>
        <p:sp>
          <p:nvSpPr>
            <p:cNvPr id="4" name="TextBox 4"/>
            <p:cNvSpPr txBox="1"/>
            <p:nvPr/>
          </p:nvSpPr>
          <p:spPr>
            <a:xfrm>
              <a:off x="0" y="9525"/>
              <a:ext cx="7849830" cy="3838575"/>
            </a:xfrm>
            <a:prstGeom prst="rect">
              <a:avLst/>
            </a:prstGeom>
          </p:spPr>
          <p:txBody>
            <a:bodyPr lIns="0" tIns="0" rIns="0" bIns="0" rtlCol="0" anchor="t">
              <a:spAutoFit/>
            </a:bodyPr>
            <a:lstStyle/>
            <a:p>
              <a:pPr>
                <a:lnSpc>
                  <a:spcPts val="7589"/>
                </a:lnSpc>
              </a:pPr>
              <a:r>
                <a:rPr lang="en-US" sz="6324">
                  <a:solidFill>
                    <a:srgbClr val="FFFFFF"/>
                  </a:solidFill>
                  <a:latin typeface="Poppins Medium Bold"/>
                </a:rPr>
                <a:t>Perdida de privacidad total</a:t>
              </a:r>
            </a:p>
          </p:txBody>
        </p:sp>
        <p:sp>
          <p:nvSpPr>
            <p:cNvPr id="5" name="AutoShape 5"/>
            <p:cNvSpPr/>
            <p:nvPr/>
          </p:nvSpPr>
          <p:spPr>
            <a:xfrm>
              <a:off x="0" y="4926673"/>
              <a:ext cx="7849830" cy="0"/>
            </a:xfrm>
            <a:prstGeom prst="line">
              <a:avLst/>
            </a:prstGeom>
            <a:ln w="25400" cap="rnd">
              <a:solidFill>
                <a:srgbClr val="10B5BF"/>
              </a:solidFill>
              <a:prstDash val="solid"/>
              <a:headEnd type="none" w="sm" len="sm"/>
              <a:tailEnd type="none" w="sm" len="sm"/>
            </a:ln>
          </p:spPr>
        </p:sp>
      </p:grpSp>
      <p:sp>
        <p:nvSpPr>
          <p:cNvPr id="6" name="TextBox 6"/>
          <p:cNvSpPr txBox="1"/>
          <p:nvPr/>
        </p:nvSpPr>
        <p:spPr>
          <a:xfrm>
            <a:off x="624625" y="3922445"/>
            <a:ext cx="7466294" cy="238061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Por ejemplo, si el auto deja a las personas en su destino y no consigue donde estacionarse, se quedará dando vueltas en la manzana </a:t>
            </a:r>
          </a:p>
        </p:txBody>
      </p:sp>
      <p:sp>
        <p:nvSpPr>
          <p:cNvPr id="7" name="TextBox 7"/>
          <p:cNvSpPr txBox="1"/>
          <p:nvPr/>
        </p:nvSpPr>
        <p:spPr>
          <a:xfrm>
            <a:off x="1190952" y="1028700"/>
            <a:ext cx="6899967" cy="3529306"/>
          </a:xfrm>
          <a:prstGeom prst="rect">
            <a:avLst/>
          </a:prstGeom>
        </p:spPr>
        <p:txBody>
          <a:bodyPr lIns="0" tIns="0" rIns="0" bIns="0" rtlCol="0" anchor="t">
            <a:spAutoFit/>
          </a:bodyPr>
          <a:lstStyle/>
          <a:p>
            <a:pPr>
              <a:lnSpc>
                <a:spcPts val="6961"/>
              </a:lnSpc>
            </a:pPr>
            <a:r>
              <a:rPr lang="en-US" sz="5801">
                <a:solidFill>
                  <a:srgbClr val="FFFFFF"/>
                </a:solidFill>
                <a:latin typeface="Poppins Medium"/>
              </a:rPr>
              <a:t>Potencialmente más contaminación</a:t>
            </a:r>
          </a:p>
          <a:p>
            <a:pPr>
              <a:lnSpc>
                <a:spcPts val="6961"/>
              </a:lnSpc>
            </a:pPr>
            <a:endParaRPr lang="en-US" sz="5801">
              <a:solidFill>
                <a:srgbClr val="FFFFFF"/>
              </a:solidFill>
              <a:latin typeface="Poppins Medium"/>
            </a:endParaRPr>
          </a:p>
        </p:txBody>
      </p:sp>
      <p:pic>
        <p:nvPicPr>
          <p:cNvPr id="9" name="Imagen 8">
            <a:extLst>
              <a:ext uri="{FF2B5EF4-FFF2-40B4-BE49-F238E27FC236}">
                <a16:creationId xmlns:a16="http://schemas.microsoft.com/office/drawing/2014/main" id="{81905273-967E-48E7-9C9B-0DE53152295B}"/>
              </a:ext>
            </a:extLst>
          </p:cNvPr>
          <p:cNvPicPr>
            <a:picLocks noChangeAspect="1"/>
          </p:cNvPicPr>
          <p:nvPr/>
        </p:nvPicPr>
        <p:blipFill rotWithShape="1">
          <a:blip r:embed="rId2">
            <a:extLst>
              <a:ext uri="{28A0092B-C50C-407E-A947-70E740481C1C}">
                <a14:useLocalDpi xmlns:a14="http://schemas.microsoft.com/office/drawing/2010/main" val="0"/>
              </a:ext>
            </a:extLst>
          </a:blip>
          <a:srcRect t="54536"/>
          <a:stretch/>
        </p:blipFill>
        <p:spPr>
          <a:xfrm>
            <a:off x="6019800" y="8164770"/>
            <a:ext cx="5005480" cy="1833655"/>
          </a:xfrm>
          <a:prstGeom prst="rect">
            <a:avLst/>
          </a:prstGeom>
        </p:spPr>
      </p:pic>
      <p:pic>
        <p:nvPicPr>
          <p:cNvPr id="11" name="Imagen 10">
            <a:extLst>
              <a:ext uri="{FF2B5EF4-FFF2-40B4-BE49-F238E27FC236}">
                <a16:creationId xmlns:a16="http://schemas.microsoft.com/office/drawing/2014/main" id="{4E620BBA-004D-4F5C-85DE-5C04A3BDFEE9}"/>
              </a:ext>
            </a:extLst>
          </p:cNvPr>
          <p:cNvPicPr>
            <a:picLocks noChangeAspect="1"/>
          </p:cNvPicPr>
          <p:nvPr/>
        </p:nvPicPr>
        <p:blipFill rotWithShape="1">
          <a:blip r:embed="rId3">
            <a:extLst>
              <a:ext uri="{28A0092B-C50C-407E-A947-70E740481C1C}">
                <a14:useLocalDpi xmlns:a14="http://schemas.microsoft.com/office/drawing/2010/main" val="0"/>
              </a:ext>
            </a:extLst>
          </a:blip>
          <a:srcRect l="2935" t="13049" r="-2935" b="-7103"/>
          <a:stretch/>
        </p:blipFill>
        <p:spPr>
          <a:xfrm>
            <a:off x="7225742" y="6558637"/>
            <a:ext cx="1838276" cy="1328063"/>
          </a:xfrm>
          <a:prstGeom prst="rect">
            <a:avLst/>
          </a:prstGeom>
        </p:spPr>
      </p:pic>
      <p:sp>
        <p:nvSpPr>
          <p:cNvPr id="13" name="Marcador de número de diapositiva 5">
            <a:extLst>
              <a:ext uri="{FF2B5EF4-FFF2-40B4-BE49-F238E27FC236}">
                <a16:creationId xmlns:a16="http://schemas.microsoft.com/office/drawing/2014/main" id="{FFE454B1-AACE-4213-AB36-B5552A80A95D}"/>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12</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decel="52000" fill="hold" nodeType="withEffect">
                                  <p:stCondLst>
                                    <p:cond delay="0"/>
                                  </p:stCondLst>
                                  <p:childTnLst>
                                    <p:animScale>
                                      <p:cBhvr>
                                        <p:cTn id="6" dur="25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99921" y="3042984"/>
            <a:ext cx="3953658" cy="3012311"/>
          </a:xfrm>
          <a:prstGeom prst="rect">
            <a:avLst/>
          </a:prstGeom>
        </p:spPr>
      </p:pic>
      <p:pic>
        <p:nvPicPr>
          <p:cNvPr id="3" name="Picture 3"/>
          <p:cNvPicPr>
            <a:picLocks noChangeAspect="1"/>
          </p:cNvPicPr>
          <p:nvPr/>
        </p:nvPicPr>
        <p:blipFill>
          <a:blip r:embed="rId3"/>
          <a:srcRect l="10542" r="10542"/>
          <a:stretch>
            <a:fillRect/>
          </a:stretch>
        </p:blipFill>
        <p:spPr>
          <a:xfrm>
            <a:off x="5973437" y="3042984"/>
            <a:ext cx="4214096" cy="2954826"/>
          </a:xfrm>
          <a:prstGeom prst="rect">
            <a:avLst/>
          </a:prstGeom>
        </p:spPr>
      </p:pic>
      <p:pic>
        <p:nvPicPr>
          <p:cNvPr id="4" name="Picture 4"/>
          <p:cNvPicPr>
            <a:picLocks noChangeAspect="1"/>
          </p:cNvPicPr>
          <p:nvPr/>
        </p:nvPicPr>
        <p:blipFill>
          <a:blip r:embed="rId4"/>
          <a:srcRect l="12010" r="12010"/>
          <a:stretch>
            <a:fillRect/>
          </a:stretch>
        </p:blipFill>
        <p:spPr>
          <a:xfrm>
            <a:off x="11548752" y="2829745"/>
            <a:ext cx="5325422" cy="3438790"/>
          </a:xfrm>
          <a:prstGeom prst="rect">
            <a:avLst/>
          </a:prstGeom>
        </p:spPr>
      </p:pic>
      <p:sp>
        <p:nvSpPr>
          <p:cNvPr id="5" name="TextBox 5"/>
          <p:cNvSpPr txBox="1"/>
          <p:nvPr/>
        </p:nvSpPr>
        <p:spPr>
          <a:xfrm>
            <a:off x="499921" y="2027361"/>
            <a:ext cx="17288158" cy="711723"/>
          </a:xfrm>
          <a:prstGeom prst="rect">
            <a:avLst/>
          </a:prstGeom>
        </p:spPr>
        <p:txBody>
          <a:bodyPr lIns="0" tIns="0" rIns="0" bIns="0" rtlCol="0" anchor="t">
            <a:spAutoFit/>
          </a:bodyPr>
          <a:lstStyle/>
          <a:p>
            <a:pPr>
              <a:lnSpc>
                <a:spcPts val="5921"/>
              </a:lnSpc>
            </a:pPr>
            <a:r>
              <a:rPr lang="en-US" sz="4229">
                <a:solidFill>
                  <a:srgbClr val="FFFFFF"/>
                </a:solidFill>
                <a:latin typeface="Poppins Light"/>
              </a:rPr>
              <a:t>Costos</a:t>
            </a:r>
          </a:p>
        </p:txBody>
      </p:sp>
      <p:sp>
        <p:nvSpPr>
          <p:cNvPr id="6" name="TextBox 6"/>
          <p:cNvSpPr txBox="1"/>
          <p:nvPr/>
        </p:nvSpPr>
        <p:spPr>
          <a:xfrm>
            <a:off x="-143224" y="347346"/>
            <a:ext cx="18574448" cy="1219834"/>
          </a:xfrm>
          <a:prstGeom prst="rect">
            <a:avLst/>
          </a:prstGeom>
        </p:spPr>
        <p:txBody>
          <a:bodyPr lIns="0" tIns="0" rIns="0" bIns="0" rtlCol="0" anchor="t">
            <a:spAutoFit/>
          </a:bodyPr>
          <a:lstStyle/>
          <a:p>
            <a:pPr algn="ctr">
              <a:lnSpc>
                <a:spcPts val="9940"/>
              </a:lnSpc>
            </a:pPr>
            <a:r>
              <a:rPr lang="en-US" sz="7100">
                <a:solidFill>
                  <a:srgbClr val="FFFFFF"/>
                </a:solidFill>
                <a:latin typeface="Open Sans Extra Bold"/>
              </a:rPr>
              <a:t>Mayores problemas a solucionar</a:t>
            </a:r>
          </a:p>
        </p:txBody>
      </p:sp>
      <p:sp>
        <p:nvSpPr>
          <p:cNvPr id="7" name="TextBox 7"/>
          <p:cNvSpPr txBox="1"/>
          <p:nvPr/>
        </p:nvSpPr>
        <p:spPr>
          <a:xfrm>
            <a:off x="514573" y="6540024"/>
            <a:ext cx="3399830" cy="238061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Imagen 2 </a:t>
            </a:r>
          </a:p>
          <a:p>
            <a:pPr algn="ctr">
              <a:lnSpc>
                <a:spcPts val="4759"/>
              </a:lnSpc>
            </a:pPr>
            <a:r>
              <a:rPr lang="en-US" sz="3399">
                <a:solidFill>
                  <a:srgbClr val="FFFFFF"/>
                </a:solidFill>
                <a:latin typeface="Open Sans Light"/>
              </a:rPr>
              <a:t>Tesla model Y</a:t>
            </a:r>
          </a:p>
          <a:p>
            <a:pPr algn="ctr">
              <a:lnSpc>
                <a:spcPts val="4759"/>
              </a:lnSpc>
            </a:pPr>
            <a:r>
              <a:rPr lang="en-US" sz="3399">
                <a:solidFill>
                  <a:srgbClr val="FFFFFF"/>
                </a:solidFill>
                <a:latin typeface="Open Sans Light"/>
              </a:rPr>
              <a:t>Sistema Autopilot</a:t>
            </a:r>
          </a:p>
          <a:p>
            <a:pPr algn="ctr">
              <a:lnSpc>
                <a:spcPts val="4759"/>
              </a:lnSpc>
            </a:pPr>
            <a:r>
              <a:rPr lang="en-US" sz="3399">
                <a:solidFill>
                  <a:srgbClr val="FFFFFF"/>
                </a:solidFill>
                <a:latin typeface="Open Sans Light"/>
              </a:rPr>
              <a:t>Precio $64352.15</a:t>
            </a:r>
          </a:p>
        </p:txBody>
      </p:sp>
      <p:sp>
        <p:nvSpPr>
          <p:cNvPr id="8" name="TextBox 8"/>
          <p:cNvSpPr txBox="1"/>
          <p:nvPr/>
        </p:nvSpPr>
        <p:spPr>
          <a:xfrm>
            <a:off x="6059041" y="6540024"/>
            <a:ext cx="4128492" cy="238061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Imagen 3</a:t>
            </a:r>
          </a:p>
          <a:p>
            <a:pPr algn="ctr">
              <a:lnSpc>
                <a:spcPts val="4759"/>
              </a:lnSpc>
            </a:pPr>
            <a:r>
              <a:rPr lang="en-US" sz="3399">
                <a:solidFill>
                  <a:srgbClr val="FFFFFF"/>
                </a:solidFill>
                <a:latin typeface="Open Sans Light"/>
              </a:rPr>
              <a:t>Cadillac CT6</a:t>
            </a:r>
          </a:p>
          <a:p>
            <a:pPr algn="ctr">
              <a:lnSpc>
                <a:spcPts val="4759"/>
              </a:lnSpc>
            </a:pPr>
            <a:r>
              <a:rPr lang="en-US" sz="3399">
                <a:solidFill>
                  <a:srgbClr val="FFFFFF"/>
                </a:solidFill>
                <a:latin typeface="Open Sans Light"/>
              </a:rPr>
              <a:t>Sistema Super Cruise</a:t>
            </a:r>
          </a:p>
          <a:p>
            <a:pPr algn="ctr">
              <a:lnSpc>
                <a:spcPts val="4759"/>
              </a:lnSpc>
            </a:pPr>
            <a:r>
              <a:rPr lang="en-US" sz="3399">
                <a:solidFill>
                  <a:srgbClr val="FFFFFF"/>
                </a:solidFill>
                <a:latin typeface="Open Sans Light"/>
              </a:rPr>
              <a:t>Precio $62378.10</a:t>
            </a:r>
          </a:p>
        </p:txBody>
      </p:sp>
      <p:sp>
        <p:nvSpPr>
          <p:cNvPr id="9" name="TextBox 9"/>
          <p:cNvSpPr txBox="1"/>
          <p:nvPr/>
        </p:nvSpPr>
        <p:spPr>
          <a:xfrm>
            <a:off x="12214041" y="6540024"/>
            <a:ext cx="3994845" cy="238061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Imagen 4</a:t>
            </a:r>
          </a:p>
          <a:p>
            <a:pPr algn="ctr">
              <a:lnSpc>
                <a:spcPts val="4759"/>
              </a:lnSpc>
            </a:pPr>
            <a:r>
              <a:rPr lang="en-US" sz="3399">
                <a:solidFill>
                  <a:srgbClr val="FFFFFF"/>
                </a:solidFill>
                <a:latin typeface="Open Sans Light"/>
              </a:rPr>
              <a:t>Lincoln Corsair</a:t>
            </a:r>
          </a:p>
          <a:p>
            <a:pPr algn="ctr">
              <a:lnSpc>
                <a:spcPts val="4759"/>
              </a:lnSpc>
            </a:pPr>
            <a:r>
              <a:rPr lang="en-US" sz="3399">
                <a:solidFill>
                  <a:srgbClr val="FFFFFF"/>
                </a:solidFill>
                <a:latin typeface="Open Sans Light"/>
              </a:rPr>
              <a:t>Sistema Co-Pilot 360</a:t>
            </a:r>
          </a:p>
          <a:p>
            <a:pPr algn="ctr">
              <a:lnSpc>
                <a:spcPts val="4759"/>
              </a:lnSpc>
            </a:pPr>
            <a:r>
              <a:rPr lang="en-US" sz="3399">
                <a:solidFill>
                  <a:srgbClr val="FFFFFF"/>
                </a:solidFill>
                <a:latin typeface="Open Sans Light"/>
              </a:rPr>
              <a:t>Precio $46309.95</a:t>
            </a:r>
          </a:p>
        </p:txBody>
      </p:sp>
      <p:sp>
        <p:nvSpPr>
          <p:cNvPr id="11" name="Marcador de número de diapositiva 5">
            <a:extLst>
              <a:ext uri="{FF2B5EF4-FFF2-40B4-BE49-F238E27FC236}">
                <a16:creationId xmlns:a16="http://schemas.microsoft.com/office/drawing/2014/main" id="{F464389F-0446-4FE3-9C2D-7C7295339E81}"/>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13</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99921" y="3413354"/>
            <a:ext cx="4662543" cy="2611024"/>
          </a:xfrm>
          <a:prstGeom prst="rect">
            <a:avLst/>
          </a:prstGeom>
        </p:spPr>
      </p:pic>
      <p:pic>
        <p:nvPicPr>
          <p:cNvPr id="3" name="Picture 3"/>
          <p:cNvPicPr>
            <a:picLocks noChangeAspect="1"/>
          </p:cNvPicPr>
          <p:nvPr/>
        </p:nvPicPr>
        <p:blipFill>
          <a:blip r:embed="rId3"/>
          <a:srcRect/>
          <a:stretch>
            <a:fillRect/>
          </a:stretch>
        </p:blipFill>
        <p:spPr>
          <a:xfrm>
            <a:off x="6964131" y="3214886"/>
            <a:ext cx="4359737" cy="2568064"/>
          </a:xfrm>
          <a:prstGeom prst="rect">
            <a:avLst/>
          </a:prstGeom>
        </p:spPr>
      </p:pic>
      <p:pic>
        <p:nvPicPr>
          <p:cNvPr id="4" name="Picture 4"/>
          <p:cNvPicPr>
            <a:picLocks noChangeAspect="1"/>
          </p:cNvPicPr>
          <p:nvPr/>
        </p:nvPicPr>
        <p:blipFill>
          <a:blip r:embed="rId4"/>
          <a:srcRect/>
          <a:stretch>
            <a:fillRect/>
          </a:stretch>
        </p:blipFill>
        <p:spPr>
          <a:xfrm>
            <a:off x="12297270" y="2985691"/>
            <a:ext cx="4962030" cy="2840219"/>
          </a:xfrm>
          <a:prstGeom prst="rect">
            <a:avLst/>
          </a:prstGeom>
        </p:spPr>
      </p:pic>
      <p:sp>
        <p:nvSpPr>
          <p:cNvPr id="5" name="TextBox 5"/>
          <p:cNvSpPr txBox="1"/>
          <p:nvPr/>
        </p:nvSpPr>
        <p:spPr>
          <a:xfrm>
            <a:off x="499921" y="2027361"/>
            <a:ext cx="17288158" cy="711723"/>
          </a:xfrm>
          <a:prstGeom prst="rect">
            <a:avLst/>
          </a:prstGeom>
        </p:spPr>
        <p:txBody>
          <a:bodyPr lIns="0" tIns="0" rIns="0" bIns="0" rtlCol="0" anchor="t">
            <a:spAutoFit/>
          </a:bodyPr>
          <a:lstStyle/>
          <a:p>
            <a:pPr>
              <a:lnSpc>
                <a:spcPts val="5921"/>
              </a:lnSpc>
            </a:pPr>
            <a:r>
              <a:rPr lang="en-US" sz="4229">
                <a:solidFill>
                  <a:srgbClr val="FFFFFF"/>
                </a:solidFill>
                <a:latin typeface="Poppins Light"/>
              </a:rPr>
              <a:t>Costos</a:t>
            </a:r>
          </a:p>
        </p:txBody>
      </p:sp>
      <p:sp>
        <p:nvSpPr>
          <p:cNvPr id="6" name="TextBox 6"/>
          <p:cNvSpPr txBox="1"/>
          <p:nvPr/>
        </p:nvSpPr>
        <p:spPr>
          <a:xfrm>
            <a:off x="-286448" y="347346"/>
            <a:ext cx="18574448" cy="1219834"/>
          </a:xfrm>
          <a:prstGeom prst="rect">
            <a:avLst/>
          </a:prstGeom>
        </p:spPr>
        <p:txBody>
          <a:bodyPr lIns="0" tIns="0" rIns="0" bIns="0" rtlCol="0" anchor="t">
            <a:spAutoFit/>
          </a:bodyPr>
          <a:lstStyle/>
          <a:p>
            <a:pPr algn="ctr">
              <a:lnSpc>
                <a:spcPts val="9940"/>
              </a:lnSpc>
            </a:pPr>
            <a:r>
              <a:rPr lang="en-US" sz="7100">
                <a:solidFill>
                  <a:srgbClr val="FFFFFF"/>
                </a:solidFill>
                <a:latin typeface="Open Sans Extra Bold"/>
              </a:rPr>
              <a:t>Mayores problemas a solucionar</a:t>
            </a:r>
          </a:p>
        </p:txBody>
      </p:sp>
      <p:sp>
        <p:nvSpPr>
          <p:cNvPr id="7" name="TextBox 7"/>
          <p:cNvSpPr txBox="1"/>
          <p:nvPr/>
        </p:nvSpPr>
        <p:spPr>
          <a:xfrm>
            <a:off x="333978" y="6540024"/>
            <a:ext cx="4760863" cy="238061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Imagen 5</a:t>
            </a:r>
          </a:p>
          <a:p>
            <a:pPr algn="ctr">
              <a:lnSpc>
                <a:spcPts val="4759"/>
              </a:lnSpc>
            </a:pPr>
            <a:r>
              <a:rPr lang="en-US" sz="3399">
                <a:solidFill>
                  <a:srgbClr val="FFFFFF"/>
                </a:solidFill>
                <a:latin typeface="Open Sans Light"/>
              </a:rPr>
              <a:t>Mercedes-Benz GLS</a:t>
            </a:r>
          </a:p>
          <a:p>
            <a:pPr algn="ctr">
              <a:lnSpc>
                <a:spcPts val="4759"/>
              </a:lnSpc>
            </a:pPr>
            <a:r>
              <a:rPr lang="en-US" sz="3399">
                <a:solidFill>
                  <a:srgbClr val="FFFFFF"/>
                </a:solidFill>
                <a:latin typeface="Open Sans Light"/>
              </a:rPr>
              <a:t>Sistema Driver Assitence</a:t>
            </a:r>
          </a:p>
          <a:p>
            <a:pPr algn="ctr">
              <a:lnSpc>
                <a:spcPts val="4759"/>
              </a:lnSpc>
            </a:pPr>
            <a:r>
              <a:rPr lang="en-US" sz="3399">
                <a:solidFill>
                  <a:srgbClr val="FFFFFF"/>
                </a:solidFill>
                <a:latin typeface="Open Sans Light"/>
              </a:rPr>
              <a:t>Precio $97334.47</a:t>
            </a:r>
          </a:p>
        </p:txBody>
      </p:sp>
      <p:sp>
        <p:nvSpPr>
          <p:cNvPr id="8" name="TextBox 8"/>
          <p:cNvSpPr txBox="1"/>
          <p:nvPr/>
        </p:nvSpPr>
        <p:spPr>
          <a:xfrm>
            <a:off x="6945792" y="6540024"/>
            <a:ext cx="4378077" cy="2420856"/>
          </a:xfrm>
          <a:prstGeom prst="rect">
            <a:avLst/>
          </a:prstGeom>
        </p:spPr>
        <p:txBody>
          <a:bodyPr lIns="0" tIns="0" rIns="0" bIns="0" rtlCol="0" anchor="t">
            <a:spAutoFit/>
          </a:bodyPr>
          <a:lstStyle/>
          <a:p>
            <a:pPr algn="ctr">
              <a:lnSpc>
                <a:spcPts val="4759"/>
              </a:lnSpc>
            </a:pPr>
            <a:r>
              <a:rPr lang="en-US" sz="3399" dirty="0">
                <a:solidFill>
                  <a:srgbClr val="FFFFFF"/>
                </a:solidFill>
                <a:latin typeface="Open Sans Light"/>
              </a:rPr>
              <a:t>Imagen 6</a:t>
            </a:r>
          </a:p>
          <a:p>
            <a:pPr algn="ctr">
              <a:lnSpc>
                <a:spcPts val="4759"/>
              </a:lnSpc>
            </a:pPr>
            <a:r>
              <a:rPr lang="en-US" sz="3399" dirty="0">
                <a:solidFill>
                  <a:srgbClr val="FFFFFF"/>
                </a:solidFill>
                <a:latin typeface="Open Sans Light"/>
              </a:rPr>
              <a:t>Nissan  Leaf</a:t>
            </a:r>
          </a:p>
          <a:p>
            <a:pPr algn="ctr">
              <a:lnSpc>
                <a:spcPts val="4759"/>
              </a:lnSpc>
            </a:pPr>
            <a:r>
              <a:rPr lang="en-US" sz="3399" dirty="0">
                <a:solidFill>
                  <a:srgbClr val="FFFFFF"/>
                </a:solidFill>
                <a:latin typeface="Open Sans Light"/>
              </a:rPr>
              <a:t>Sistema </a:t>
            </a:r>
            <a:r>
              <a:rPr lang="en-US" sz="3399" dirty="0" err="1">
                <a:solidFill>
                  <a:srgbClr val="FFFFFF"/>
                </a:solidFill>
                <a:latin typeface="Open Sans Light"/>
              </a:rPr>
              <a:t>Propilot</a:t>
            </a:r>
            <a:r>
              <a:rPr lang="en-US" sz="3399" dirty="0">
                <a:solidFill>
                  <a:srgbClr val="FFFFFF"/>
                </a:solidFill>
                <a:latin typeface="Open Sans Light"/>
              </a:rPr>
              <a:t> Assist</a:t>
            </a:r>
          </a:p>
          <a:p>
            <a:pPr algn="ctr">
              <a:lnSpc>
                <a:spcPts val="4759"/>
              </a:lnSpc>
            </a:pPr>
            <a:r>
              <a:rPr lang="en-US" sz="3399" dirty="0" err="1">
                <a:solidFill>
                  <a:srgbClr val="FFFFFF"/>
                </a:solidFill>
                <a:latin typeface="Open Sans Light"/>
              </a:rPr>
              <a:t>Precio</a:t>
            </a:r>
            <a:r>
              <a:rPr lang="en-US" sz="3399" dirty="0">
                <a:solidFill>
                  <a:srgbClr val="FFFFFF"/>
                </a:solidFill>
                <a:latin typeface="Open Sans Light"/>
              </a:rPr>
              <a:t> $45370.97</a:t>
            </a:r>
          </a:p>
        </p:txBody>
      </p:sp>
      <p:sp>
        <p:nvSpPr>
          <p:cNvPr id="9" name="TextBox 9"/>
          <p:cNvSpPr txBox="1"/>
          <p:nvPr/>
        </p:nvSpPr>
        <p:spPr>
          <a:xfrm>
            <a:off x="12813746" y="6540024"/>
            <a:ext cx="4445554" cy="3036409"/>
          </a:xfrm>
          <a:prstGeom prst="rect">
            <a:avLst/>
          </a:prstGeom>
        </p:spPr>
        <p:txBody>
          <a:bodyPr lIns="0" tIns="0" rIns="0" bIns="0" rtlCol="0" anchor="t">
            <a:spAutoFit/>
          </a:bodyPr>
          <a:lstStyle/>
          <a:p>
            <a:pPr algn="ctr">
              <a:lnSpc>
                <a:spcPts val="4759"/>
              </a:lnSpc>
            </a:pPr>
            <a:r>
              <a:rPr lang="en-US" sz="3399" dirty="0">
                <a:solidFill>
                  <a:srgbClr val="FFFFFF"/>
                </a:solidFill>
                <a:latin typeface="Open Sans Light"/>
              </a:rPr>
              <a:t>Imagen 7 </a:t>
            </a:r>
          </a:p>
          <a:p>
            <a:pPr algn="ctr">
              <a:lnSpc>
                <a:spcPts val="4759"/>
              </a:lnSpc>
            </a:pPr>
            <a:r>
              <a:rPr lang="en-US" sz="3399">
                <a:solidFill>
                  <a:srgbClr val="FFFFFF"/>
                </a:solidFill>
                <a:latin typeface="Open Sans Light"/>
              </a:rPr>
              <a:t>Toyota </a:t>
            </a:r>
            <a:r>
              <a:rPr lang="en-US" sz="3399" dirty="0">
                <a:solidFill>
                  <a:srgbClr val="FFFFFF"/>
                </a:solidFill>
                <a:latin typeface="Open Sans Light"/>
              </a:rPr>
              <a:t>Corolla</a:t>
            </a:r>
          </a:p>
          <a:p>
            <a:pPr algn="ctr">
              <a:lnSpc>
                <a:spcPts val="4759"/>
              </a:lnSpc>
            </a:pPr>
            <a:r>
              <a:rPr lang="en-US" sz="3399" dirty="0">
                <a:solidFill>
                  <a:srgbClr val="FFFFFF"/>
                </a:solidFill>
                <a:latin typeface="Open Sans Light"/>
              </a:rPr>
              <a:t>Sistema</a:t>
            </a:r>
          </a:p>
          <a:p>
            <a:pPr algn="ctr">
              <a:lnSpc>
                <a:spcPts val="4759"/>
              </a:lnSpc>
            </a:pPr>
            <a:r>
              <a:rPr lang="en-US" sz="3399" dirty="0">
                <a:solidFill>
                  <a:srgbClr val="FFFFFF"/>
                </a:solidFill>
                <a:latin typeface="Open Sans Light"/>
              </a:rPr>
              <a:t>Safety Sense</a:t>
            </a:r>
          </a:p>
          <a:p>
            <a:pPr algn="ctr">
              <a:lnSpc>
                <a:spcPts val="4759"/>
              </a:lnSpc>
            </a:pPr>
            <a:r>
              <a:rPr lang="en-US" sz="3399" dirty="0" err="1">
                <a:solidFill>
                  <a:srgbClr val="FFFFFF"/>
                </a:solidFill>
                <a:latin typeface="Open Sans Light"/>
              </a:rPr>
              <a:t>Precio</a:t>
            </a:r>
            <a:r>
              <a:rPr lang="en-US" sz="3399" dirty="0">
                <a:solidFill>
                  <a:srgbClr val="FFFFFF"/>
                </a:solidFill>
                <a:latin typeface="Open Sans Light"/>
              </a:rPr>
              <a:t> $17658.74</a:t>
            </a:r>
          </a:p>
        </p:txBody>
      </p:sp>
      <p:sp>
        <p:nvSpPr>
          <p:cNvPr id="11" name="Marcador de número de diapositiva 5">
            <a:extLst>
              <a:ext uri="{FF2B5EF4-FFF2-40B4-BE49-F238E27FC236}">
                <a16:creationId xmlns:a16="http://schemas.microsoft.com/office/drawing/2014/main" id="{26EA3096-71ED-47BE-8C87-680FA33A824B}"/>
              </a:ext>
            </a:extLst>
          </p:cNvPr>
          <p:cNvSpPr txBox="1">
            <a:spLocks/>
          </p:cNvSpPr>
          <p:nvPr/>
        </p:nvSpPr>
        <p:spPr>
          <a:xfrm>
            <a:off x="15706434" y="939387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14</a:t>
            </a: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286448" y="347346"/>
            <a:ext cx="18574448" cy="1219834"/>
          </a:xfrm>
          <a:prstGeom prst="rect">
            <a:avLst/>
          </a:prstGeom>
        </p:spPr>
        <p:txBody>
          <a:bodyPr lIns="0" tIns="0" rIns="0" bIns="0" rtlCol="0" anchor="t">
            <a:spAutoFit/>
          </a:bodyPr>
          <a:lstStyle/>
          <a:p>
            <a:pPr algn="ctr">
              <a:lnSpc>
                <a:spcPts val="9940"/>
              </a:lnSpc>
            </a:pPr>
            <a:r>
              <a:rPr lang="en-US" sz="7100">
                <a:solidFill>
                  <a:srgbClr val="FFFFFF"/>
                </a:solidFill>
                <a:latin typeface="Open Sans Extra Bold"/>
              </a:rPr>
              <a:t>Mayores problemas a solucionar</a:t>
            </a:r>
          </a:p>
        </p:txBody>
      </p:sp>
      <p:sp>
        <p:nvSpPr>
          <p:cNvPr id="3" name="TextBox 3"/>
          <p:cNvSpPr txBox="1"/>
          <p:nvPr/>
        </p:nvSpPr>
        <p:spPr>
          <a:xfrm>
            <a:off x="815647" y="2099800"/>
            <a:ext cx="16370257" cy="2674450"/>
          </a:xfrm>
          <a:prstGeom prst="rect">
            <a:avLst/>
          </a:prstGeom>
        </p:spPr>
        <p:txBody>
          <a:bodyPr lIns="0" tIns="0" rIns="0" bIns="0" rtlCol="0" anchor="t">
            <a:spAutoFit/>
          </a:bodyPr>
          <a:lstStyle/>
          <a:p>
            <a:pPr algn="ctr">
              <a:lnSpc>
                <a:spcPts val="5315"/>
              </a:lnSpc>
            </a:pPr>
            <a:r>
              <a:rPr lang="en-US" sz="3796" dirty="0">
                <a:solidFill>
                  <a:srgbClr val="FFFFFF"/>
                </a:solidFill>
                <a:latin typeface="Open Sans Light"/>
              </a:rPr>
              <a:t>El </a:t>
            </a:r>
            <a:r>
              <a:rPr lang="en-US" sz="3796" dirty="0" err="1">
                <a:solidFill>
                  <a:srgbClr val="FFFFFF"/>
                </a:solidFill>
                <a:latin typeface="Open Sans Light"/>
              </a:rPr>
              <a:t>tema</a:t>
            </a:r>
            <a:r>
              <a:rPr lang="en-US" sz="3796" dirty="0">
                <a:solidFill>
                  <a:srgbClr val="FFFFFF"/>
                </a:solidFill>
                <a:latin typeface="Open Sans Light"/>
              </a:rPr>
              <a:t> legal es un </a:t>
            </a:r>
            <a:r>
              <a:rPr lang="en-US" sz="3796" dirty="0" err="1">
                <a:solidFill>
                  <a:srgbClr val="FFFFFF"/>
                </a:solidFill>
                <a:latin typeface="Open Sans Light"/>
              </a:rPr>
              <a:t>tema</a:t>
            </a:r>
            <a:r>
              <a:rPr lang="en-US" sz="3796" dirty="0">
                <a:solidFill>
                  <a:srgbClr val="FFFFFF"/>
                </a:solidFill>
                <a:latin typeface="Open Sans Light"/>
              </a:rPr>
              <a:t> </a:t>
            </a:r>
            <a:r>
              <a:rPr lang="en-US" sz="3796" dirty="0" err="1">
                <a:solidFill>
                  <a:srgbClr val="FFFFFF"/>
                </a:solidFill>
                <a:latin typeface="Open Sans Light"/>
              </a:rPr>
              <a:t>muy</a:t>
            </a:r>
            <a:r>
              <a:rPr lang="en-US" sz="3796" dirty="0">
                <a:solidFill>
                  <a:srgbClr val="FFFFFF"/>
                </a:solidFill>
                <a:latin typeface="Open Sans Light"/>
              </a:rPr>
              <a:t> </a:t>
            </a:r>
            <a:r>
              <a:rPr lang="en-US" sz="3796" dirty="0" err="1">
                <a:solidFill>
                  <a:srgbClr val="FFFFFF"/>
                </a:solidFill>
                <a:latin typeface="Open Sans Light"/>
              </a:rPr>
              <a:t>importante</a:t>
            </a:r>
            <a:r>
              <a:rPr lang="en-US" sz="3796" dirty="0">
                <a:solidFill>
                  <a:srgbClr val="FFFFFF"/>
                </a:solidFill>
                <a:latin typeface="Open Sans Light"/>
              </a:rPr>
              <a:t>, </a:t>
            </a:r>
            <a:r>
              <a:rPr lang="en-US" sz="3796" dirty="0" err="1">
                <a:solidFill>
                  <a:srgbClr val="FFFFFF"/>
                </a:solidFill>
                <a:latin typeface="Open Sans Light"/>
              </a:rPr>
              <a:t>ya</a:t>
            </a:r>
            <a:r>
              <a:rPr lang="en-US" sz="3796" dirty="0">
                <a:solidFill>
                  <a:srgbClr val="FFFFFF"/>
                </a:solidFill>
                <a:latin typeface="Open Sans Light"/>
              </a:rPr>
              <a:t> que </a:t>
            </a:r>
            <a:r>
              <a:rPr lang="en-US" sz="3796" dirty="0" err="1">
                <a:solidFill>
                  <a:srgbClr val="FFFFFF"/>
                </a:solidFill>
                <a:latin typeface="Open Sans Light"/>
              </a:rPr>
              <a:t>si</a:t>
            </a:r>
            <a:r>
              <a:rPr lang="en-US" sz="3796" dirty="0">
                <a:solidFill>
                  <a:srgbClr val="FFFFFF"/>
                </a:solidFill>
                <a:latin typeface="Open Sans Light"/>
              </a:rPr>
              <a:t> un auto </a:t>
            </a:r>
            <a:r>
              <a:rPr lang="en-US" sz="3796" dirty="0" err="1">
                <a:solidFill>
                  <a:srgbClr val="FFFFFF"/>
                </a:solidFill>
                <a:latin typeface="Open Sans Light"/>
              </a:rPr>
              <a:t>tiene</a:t>
            </a:r>
            <a:r>
              <a:rPr lang="en-US" sz="3796" dirty="0">
                <a:solidFill>
                  <a:srgbClr val="FFFFFF"/>
                </a:solidFill>
                <a:latin typeface="Open Sans Light"/>
              </a:rPr>
              <a:t> </a:t>
            </a:r>
            <a:r>
              <a:rPr lang="en-US" sz="3796" dirty="0" err="1">
                <a:solidFill>
                  <a:srgbClr val="FFFFFF"/>
                </a:solidFill>
                <a:latin typeface="Open Sans Light"/>
              </a:rPr>
              <a:t>activado</a:t>
            </a:r>
            <a:r>
              <a:rPr lang="en-US" sz="3796" dirty="0">
                <a:solidFill>
                  <a:srgbClr val="FFFFFF"/>
                </a:solidFill>
                <a:latin typeface="Open Sans Light"/>
              </a:rPr>
              <a:t> el Sistema de  </a:t>
            </a:r>
            <a:r>
              <a:rPr lang="en-US" sz="3796" dirty="0" err="1">
                <a:solidFill>
                  <a:srgbClr val="FFFFFF"/>
                </a:solidFill>
                <a:latin typeface="Open Sans Light"/>
              </a:rPr>
              <a:t>conducción</a:t>
            </a:r>
            <a:r>
              <a:rPr lang="en-US" sz="3796" dirty="0">
                <a:solidFill>
                  <a:srgbClr val="FFFFFF"/>
                </a:solidFill>
                <a:latin typeface="Open Sans Light"/>
              </a:rPr>
              <a:t> </a:t>
            </a:r>
            <a:r>
              <a:rPr lang="en-US" sz="3796" dirty="0" err="1">
                <a:solidFill>
                  <a:srgbClr val="FFFFFF"/>
                </a:solidFill>
                <a:latin typeface="Open Sans Light"/>
              </a:rPr>
              <a:t>autónoma</a:t>
            </a:r>
            <a:r>
              <a:rPr lang="en-US" sz="3796" dirty="0">
                <a:solidFill>
                  <a:srgbClr val="FFFFFF"/>
                </a:solidFill>
                <a:latin typeface="Open Sans Light"/>
              </a:rPr>
              <a:t>, </a:t>
            </a:r>
            <a:r>
              <a:rPr lang="en-US" sz="3796" dirty="0" err="1">
                <a:solidFill>
                  <a:srgbClr val="FFFFFF"/>
                </a:solidFill>
                <a:latin typeface="Open Sans Light"/>
              </a:rPr>
              <a:t>sufre</a:t>
            </a:r>
            <a:r>
              <a:rPr lang="en-US" sz="3796" dirty="0">
                <a:solidFill>
                  <a:srgbClr val="FFFFFF"/>
                </a:solidFill>
                <a:latin typeface="Open Sans Light"/>
              </a:rPr>
              <a:t> un </a:t>
            </a:r>
            <a:r>
              <a:rPr lang="en-US" sz="3796" dirty="0" err="1">
                <a:solidFill>
                  <a:srgbClr val="FFFFFF"/>
                </a:solidFill>
                <a:latin typeface="Open Sans Light"/>
              </a:rPr>
              <a:t>aparatoso</a:t>
            </a:r>
            <a:r>
              <a:rPr lang="en-US" sz="3796" dirty="0">
                <a:solidFill>
                  <a:srgbClr val="FFFFFF"/>
                </a:solidFill>
                <a:latin typeface="Open Sans Light"/>
              </a:rPr>
              <a:t> </a:t>
            </a:r>
            <a:r>
              <a:rPr lang="en-US" sz="3796" dirty="0" err="1">
                <a:solidFill>
                  <a:srgbClr val="FFFFFF"/>
                </a:solidFill>
                <a:latin typeface="Open Sans Light"/>
              </a:rPr>
              <a:t>accidente</a:t>
            </a:r>
            <a:r>
              <a:rPr lang="en-US" sz="3796" dirty="0">
                <a:solidFill>
                  <a:srgbClr val="FFFFFF"/>
                </a:solidFill>
                <a:latin typeface="Open Sans Light"/>
              </a:rPr>
              <a:t> con una persona </a:t>
            </a:r>
            <a:r>
              <a:rPr lang="en-US" sz="3796" dirty="0" err="1">
                <a:solidFill>
                  <a:srgbClr val="FFFFFF"/>
                </a:solidFill>
                <a:latin typeface="Open Sans Light"/>
              </a:rPr>
              <a:t>abordo</a:t>
            </a:r>
            <a:r>
              <a:rPr lang="en-US" sz="3796" dirty="0">
                <a:solidFill>
                  <a:srgbClr val="FFFFFF"/>
                </a:solidFill>
                <a:latin typeface="Open Sans Light"/>
              </a:rPr>
              <a:t>, la </a:t>
            </a:r>
            <a:r>
              <a:rPr lang="en-US" sz="3796" dirty="0" err="1">
                <a:solidFill>
                  <a:srgbClr val="FFFFFF"/>
                </a:solidFill>
                <a:latin typeface="Open Sans Light"/>
              </a:rPr>
              <a:t>empresa</a:t>
            </a:r>
            <a:r>
              <a:rPr lang="en-US" sz="3796" dirty="0">
                <a:solidFill>
                  <a:srgbClr val="FFFFFF"/>
                </a:solidFill>
                <a:latin typeface="Open Sans Light"/>
              </a:rPr>
              <a:t> </a:t>
            </a:r>
            <a:r>
              <a:rPr lang="en-US" sz="3796" dirty="0" err="1">
                <a:solidFill>
                  <a:srgbClr val="FFFFFF"/>
                </a:solidFill>
                <a:latin typeface="Open Sans Light"/>
              </a:rPr>
              <a:t>dueña</a:t>
            </a:r>
            <a:r>
              <a:rPr lang="en-US" sz="3796" dirty="0">
                <a:solidFill>
                  <a:srgbClr val="FFFFFF"/>
                </a:solidFill>
                <a:latin typeface="Open Sans Light"/>
              </a:rPr>
              <a:t> del </a:t>
            </a:r>
            <a:r>
              <a:rPr lang="en-US" sz="3796" dirty="0" err="1">
                <a:solidFill>
                  <a:srgbClr val="FFFFFF"/>
                </a:solidFill>
                <a:latin typeface="Open Sans Light"/>
              </a:rPr>
              <a:t>corro</a:t>
            </a:r>
            <a:r>
              <a:rPr lang="en-US" sz="3796" dirty="0">
                <a:solidFill>
                  <a:srgbClr val="FFFFFF"/>
                </a:solidFill>
                <a:latin typeface="Open Sans Light"/>
              </a:rPr>
              <a:t> </a:t>
            </a:r>
            <a:r>
              <a:rPr lang="en-US" sz="3796" dirty="0" err="1">
                <a:solidFill>
                  <a:srgbClr val="FFFFFF"/>
                </a:solidFill>
                <a:latin typeface="Open Sans Light"/>
              </a:rPr>
              <a:t>puede</a:t>
            </a:r>
            <a:r>
              <a:rPr lang="en-US" sz="3796" dirty="0">
                <a:solidFill>
                  <a:srgbClr val="FFFFFF"/>
                </a:solidFill>
                <a:latin typeface="Open Sans Light"/>
              </a:rPr>
              <a:t> ser </a:t>
            </a:r>
            <a:r>
              <a:rPr lang="en-US" sz="3796" dirty="0" err="1">
                <a:solidFill>
                  <a:srgbClr val="FFFFFF"/>
                </a:solidFill>
                <a:latin typeface="Open Sans Light"/>
              </a:rPr>
              <a:t>demandada</a:t>
            </a:r>
            <a:r>
              <a:rPr lang="en-US" sz="3796" dirty="0">
                <a:solidFill>
                  <a:srgbClr val="FFFFFF"/>
                </a:solidFill>
                <a:latin typeface="Open Sans Light"/>
              </a:rPr>
              <a:t> y </a:t>
            </a:r>
            <a:r>
              <a:rPr lang="en-US" sz="3796" dirty="0" err="1">
                <a:solidFill>
                  <a:srgbClr val="FFFFFF"/>
                </a:solidFill>
                <a:latin typeface="Open Sans Light"/>
              </a:rPr>
              <a:t>meterse</a:t>
            </a:r>
            <a:r>
              <a:rPr lang="en-US" sz="3796" dirty="0">
                <a:solidFill>
                  <a:srgbClr val="FFFFFF"/>
                </a:solidFill>
                <a:latin typeface="Open Sans Light"/>
              </a:rPr>
              <a:t> a un </a:t>
            </a:r>
            <a:r>
              <a:rPr lang="en-US" sz="3796" dirty="0" err="1">
                <a:solidFill>
                  <a:srgbClr val="FFFFFF"/>
                </a:solidFill>
                <a:latin typeface="Open Sans Light"/>
              </a:rPr>
              <a:t>juicio</a:t>
            </a:r>
            <a:r>
              <a:rPr lang="en-US" sz="3796" dirty="0">
                <a:solidFill>
                  <a:srgbClr val="FFFFFF"/>
                </a:solidFill>
                <a:latin typeface="Open Sans Light"/>
              </a:rPr>
              <a:t> legal. </a:t>
            </a:r>
          </a:p>
        </p:txBody>
      </p:sp>
      <p:pic>
        <p:nvPicPr>
          <p:cNvPr id="9" name="Imagen 8">
            <a:extLst>
              <a:ext uri="{FF2B5EF4-FFF2-40B4-BE49-F238E27FC236}">
                <a16:creationId xmlns:a16="http://schemas.microsoft.com/office/drawing/2014/main" id="{C7D88A83-6FDF-49E0-9102-649D4E4C6328}"/>
              </a:ext>
            </a:extLst>
          </p:cNvPr>
          <p:cNvPicPr>
            <a:picLocks noChangeAspect="1"/>
          </p:cNvPicPr>
          <p:nvPr/>
        </p:nvPicPr>
        <p:blipFill rotWithShape="1">
          <a:blip r:embed="rId2">
            <a:extLst>
              <a:ext uri="{28A0092B-C50C-407E-A947-70E740481C1C}">
                <a14:useLocalDpi xmlns:a14="http://schemas.microsoft.com/office/drawing/2010/main" val="0"/>
              </a:ext>
            </a:extLst>
          </a:blip>
          <a:srcRect r="6232"/>
          <a:stretch/>
        </p:blipFill>
        <p:spPr>
          <a:xfrm>
            <a:off x="-12289" y="5143500"/>
            <a:ext cx="4050890" cy="3710543"/>
          </a:xfrm>
          <a:prstGeom prst="rect">
            <a:avLst/>
          </a:prstGeom>
        </p:spPr>
      </p:pic>
      <p:pic>
        <p:nvPicPr>
          <p:cNvPr id="8" name="Imagen 7">
            <a:extLst>
              <a:ext uri="{FF2B5EF4-FFF2-40B4-BE49-F238E27FC236}">
                <a16:creationId xmlns:a16="http://schemas.microsoft.com/office/drawing/2014/main" id="{527CF084-3E49-416F-9D00-3E24E39D6E4C}"/>
              </a:ext>
            </a:extLst>
          </p:cNvPr>
          <p:cNvPicPr>
            <a:picLocks noChangeAspect="1"/>
          </p:cNvPicPr>
          <p:nvPr/>
        </p:nvPicPr>
        <p:blipFill rotWithShape="1">
          <a:blip r:embed="rId2">
            <a:extLst>
              <a:ext uri="{28A0092B-C50C-407E-A947-70E740481C1C}">
                <a14:useLocalDpi xmlns:a14="http://schemas.microsoft.com/office/drawing/2010/main" val="0"/>
              </a:ext>
            </a:extLst>
          </a:blip>
          <a:srcRect l="11809" r="5523"/>
          <a:stretch/>
        </p:blipFill>
        <p:spPr>
          <a:xfrm flipH="1">
            <a:off x="18258503" y="4979376"/>
            <a:ext cx="4800601" cy="3710543"/>
          </a:xfrm>
          <a:prstGeom prst="rect">
            <a:avLst/>
          </a:prstGeom>
        </p:spPr>
      </p:pic>
      <p:sp>
        <p:nvSpPr>
          <p:cNvPr id="11" name="Marcador de número de diapositiva 5">
            <a:extLst>
              <a:ext uri="{FF2B5EF4-FFF2-40B4-BE49-F238E27FC236}">
                <a16:creationId xmlns:a16="http://schemas.microsoft.com/office/drawing/2014/main" id="{BFDC4AF9-4495-4A2D-92E7-80DE8CAA24BD}"/>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15</a:t>
            </a:r>
          </a:p>
        </p:txBody>
      </p:sp>
    </p:spTree>
    <p:extLst>
      <p:ext uri="{BB962C8B-B14F-4D97-AF65-F5344CB8AC3E}">
        <p14:creationId xmlns:p14="http://schemas.microsoft.com/office/powerpoint/2010/main" val="37765327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286448" y="347346"/>
            <a:ext cx="18574448" cy="1219834"/>
          </a:xfrm>
          <a:prstGeom prst="rect">
            <a:avLst/>
          </a:prstGeom>
        </p:spPr>
        <p:txBody>
          <a:bodyPr lIns="0" tIns="0" rIns="0" bIns="0" rtlCol="0" anchor="t">
            <a:spAutoFit/>
          </a:bodyPr>
          <a:lstStyle/>
          <a:p>
            <a:pPr algn="ctr">
              <a:lnSpc>
                <a:spcPts val="9940"/>
              </a:lnSpc>
            </a:pPr>
            <a:r>
              <a:rPr lang="en-US" sz="7100">
                <a:solidFill>
                  <a:srgbClr val="FFFFFF"/>
                </a:solidFill>
                <a:latin typeface="Open Sans Extra Bold"/>
              </a:rPr>
              <a:t>Mayores problemas a solucionar</a:t>
            </a:r>
          </a:p>
        </p:txBody>
      </p:sp>
      <p:sp>
        <p:nvSpPr>
          <p:cNvPr id="3" name="TextBox 3"/>
          <p:cNvSpPr txBox="1"/>
          <p:nvPr/>
        </p:nvSpPr>
        <p:spPr>
          <a:xfrm>
            <a:off x="815647" y="2099800"/>
            <a:ext cx="16370257" cy="2646764"/>
          </a:xfrm>
          <a:prstGeom prst="rect">
            <a:avLst/>
          </a:prstGeom>
        </p:spPr>
        <p:txBody>
          <a:bodyPr lIns="0" tIns="0" rIns="0" bIns="0" rtlCol="0" anchor="t">
            <a:spAutoFit/>
          </a:bodyPr>
          <a:lstStyle/>
          <a:p>
            <a:pPr algn="ctr">
              <a:lnSpc>
                <a:spcPts val="5315"/>
              </a:lnSpc>
            </a:pPr>
            <a:r>
              <a:rPr lang="en-US" sz="3796">
                <a:solidFill>
                  <a:srgbClr val="FFFFFF"/>
                </a:solidFill>
                <a:latin typeface="Open Sans Light"/>
              </a:rPr>
              <a:t>El tema legal es un tema muy importante, ya que si un coche de conducción autónoma, sufre un aparatoso accidente con una persona abordo, la empresa dueña del corro puede ser demandada y meterse a un juicio legal. </a:t>
            </a:r>
          </a:p>
        </p:txBody>
      </p:sp>
      <p:pic>
        <p:nvPicPr>
          <p:cNvPr id="9" name="Imagen 8">
            <a:extLst>
              <a:ext uri="{FF2B5EF4-FFF2-40B4-BE49-F238E27FC236}">
                <a16:creationId xmlns:a16="http://schemas.microsoft.com/office/drawing/2014/main" id="{C7D88A83-6FDF-49E0-9102-649D4E4C6328}"/>
              </a:ext>
            </a:extLst>
          </p:cNvPr>
          <p:cNvPicPr>
            <a:picLocks noChangeAspect="1"/>
          </p:cNvPicPr>
          <p:nvPr/>
        </p:nvPicPr>
        <p:blipFill rotWithShape="1">
          <a:blip r:embed="rId2">
            <a:extLst>
              <a:ext uri="{28A0092B-C50C-407E-A947-70E740481C1C}">
                <a14:useLocalDpi xmlns:a14="http://schemas.microsoft.com/office/drawing/2010/main" val="0"/>
              </a:ext>
            </a:extLst>
          </a:blip>
          <a:srcRect r="6232"/>
          <a:stretch/>
        </p:blipFill>
        <p:spPr>
          <a:xfrm>
            <a:off x="0" y="5302536"/>
            <a:ext cx="4050890" cy="3710543"/>
          </a:xfrm>
          <a:prstGeom prst="rect">
            <a:avLst/>
          </a:prstGeom>
        </p:spPr>
      </p:pic>
      <p:pic>
        <p:nvPicPr>
          <p:cNvPr id="8" name="Imagen 7">
            <a:extLst>
              <a:ext uri="{FF2B5EF4-FFF2-40B4-BE49-F238E27FC236}">
                <a16:creationId xmlns:a16="http://schemas.microsoft.com/office/drawing/2014/main" id="{527CF084-3E49-416F-9D00-3E24E39D6E4C}"/>
              </a:ext>
            </a:extLst>
          </p:cNvPr>
          <p:cNvPicPr>
            <a:picLocks noChangeAspect="1"/>
          </p:cNvPicPr>
          <p:nvPr/>
        </p:nvPicPr>
        <p:blipFill rotWithShape="1">
          <a:blip r:embed="rId2">
            <a:extLst>
              <a:ext uri="{28A0092B-C50C-407E-A947-70E740481C1C}">
                <a14:useLocalDpi xmlns:a14="http://schemas.microsoft.com/office/drawing/2010/main" val="0"/>
              </a:ext>
            </a:extLst>
          </a:blip>
          <a:srcRect l="11809" r="5523"/>
          <a:stretch/>
        </p:blipFill>
        <p:spPr>
          <a:xfrm flipH="1">
            <a:off x="18288000" y="5220881"/>
            <a:ext cx="4800601" cy="3710543"/>
          </a:xfrm>
          <a:prstGeom prst="rect">
            <a:avLst/>
          </a:prstGeom>
        </p:spPr>
      </p:pic>
      <p:sp>
        <p:nvSpPr>
          <p:cNvPr id="11" name="Marcador de número de diapositiva 5">
            <a:extLst>
              <a:ext uri="{FF2B5EF4-FFF2-40B4-BE49-F238E27FC236}">
                <a16:creationId xmlns:a16="http://schemas.microsoft.com/office/drawing/2014/main" id="{9C9B408F-866F-41ED-93B5-E98402760E51}"/>
              </a:ext>
            </a:extLst>
          </p:cNvPr>
          <p:cNvSpPr txBox="1">
            <a:spLocks/>
          </p:cNvSpPr>
          <p:nvPr/>
        </p:nvSpPr>
        <p:spPr>
          <a:xfrm>
            <a:off x="15468600"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15</a:t>
            </a:r>
          </a:p>
        </p:txBody>
      </p:sp>
    </p:spTree>
    <p:extLst>
      <p:ext uri="{BB962C8B-B14F-4D97-AF65-F5344CB8AC3E}">
        <p14:creationId xmlns:p14="http://schemas.microsoft.com/office/powerpoint/2010/main" val="2670518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79 1.35802E-6 L -0.2421 1.35802E-6 " pathEditMode="relative" rAng="0" ptsTypes="AA">
                                      <p:cBhvr>
                                        <p:cTn id="6" dur="3250" fill="hold"/>
                                        <p:tgtEl>
                                          <p:spTgt spid="8"/>
                                        </p:tgtEl>
                                        <p:attrNameLst>
                                          <p:attrName>ppt_x</p:attrName>
                                          <p:attrName>ppt_y</p:attrName>
                                        </p:attrNameLst>
                                      </p:cBhvr>
                                      <p:rCtr x="-12500" y="0"/>
                                    </p:animMotion>
                                  </p:childTnLst>
                                </p:cTn>
                              </p:par>
                              <p:par>
                                <p:cTn id="7" presetID="63" presetClass="path" presetSubtype="0" accel="50000" decel="50000" fill="hold" nodeType="withEffect">
                                  <p:stCondLst>
                                    <p:cond delay="0"/>
                                  </p:stCondLst>
                                  <p:childTnLst>
                                    <p:animMotion origin="layout" path="M -3.88889E-6 -3.33333E-6 L 0.53577 -0.01234 " pathEditMode="relative" rAng="0" ptsTypes="AA">
                                      <p:cBhvr>
                                        <p:cTn id="8" dur="2000" fill="hold"/>
                                        <p:tgtEl>
                                          <p:spTgt spid="9"/>
                                        </p:tgtEl>
                                        <p:attrNameLst>
                                          <p:attrName>ppt_x</p:attrName>
                                          <p:attrName>ppt_y</p:attrName>
                                        </p:attrNameLst>
                                      </p:cBhvr>
                                      <p:rCtr x="26788" y="-6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286448" y="347346"/>
            <a:ext cx="18574448" cy="1219834"/>
          </a:xfrm>
          <a:prstGeom prst="rect">
            <a:avLst/>
          </a:prstGeom>
        </p:spPr>
        <p:txBody>
          <a:bodyPr lIns="0" tIns="0" rIns="0" bIns="0" rtlCol="0" anchor="t">
            <a:spAutoFit/>
          </a:bodyPr>
          <a:lstStyle/>
          <a:p>
            <a:pPr algn="ctr">
              <a:lnSpc>
                <a:spcPts val="9940"/>
              </a:lnSpc>
            </a:pPr>
            <a:r>
              <a:rPr lang="en-US" sz="7100">
                <a:solidFill>
                  <a:srgbClr val="FFFFFF"/>
                </a:solidFill>
                <a:latin typeface="Open Sans Extra Bold"/>
              </a:rPr>
              <a:t>Mayores problemas a solucionar</a:t>
            </a:r>
          </a:p>
        </p:txBody>
      </p:sp>
      <p:sp>
        <p:nvSpPr>
          <p:cNvPr id="3" name="TextBox 3"/>
          <p:cNvSpPr txBox="1"/>
          <p:nvPr/>
        </p:nvSpPr>
        <p:spPr>
          <a:xfrm>
            <a:off x="815647" y="2099800"/>
            <a:ext cx="16370257" cy="2646764"/>
          </a:xfrm>
          <a:prstGeom prst="rect">
            <a:avLst/>
          </a:prstGeom>
        </p:spPr>
        <p:txBody>
          <a:bodyPr lIns="0" tIns="0" rIns="0" bIns="0" rtlCol="0" anchor="t">
            <a:spAutoFit/>
          </a:bodyPr>
          <a:lstStyle/>
          <a:p>
            <a:pPr algn="ctr">
              <a:lnSpc>
                <a:spcPts val="5315"/>
              </a:lnSpc>
            </a:pPr>
            <a:r>
              <a:rPr lang="en-US" sz="3796">
                <a:solidFill>
                  <a:srgbClr val="FFFFFF"/>
                </a:solidFill>
                <a:latin typeface="Open Sans Light"/>
              </a:rPr>
              <a:t>El tema legal es un tema muy importante, ya que si un coche de conducción autónoma, sufre un aparatoso accidente con una persona abordo, la empresa dueña del corro puede ser demandada y meterse a un juicio legal. </a:t>
            </a:r>
          </a:p>
        </p:txBody>
      </p:sp>
      <p:pic>
        <p:nvPicPr>
          <p:cNvPr id="9" name="Imagen 8">
            <a:extLst>
              <a:ext uri="{FF2B5EF4-FFF2-40B4-BE49-F238E27FC236}">
                <a16:creationId xmlns:a16="http://schemas.microsoft.com/office/drawing/2014/main" id="{C7D88A83-6FDF-49E0-9102-649D4E4C6328}"/>
              </a:ext>
            </a:extLst>
          </p:cNvPr>
          <p:cNvPicPr>
            <a:picLocks noChangeAspect="1"/>
          </p:cNvPicPr>
          <p:nvPr/>
        </p:nvPicPr>
        <p:blipFill rotWithShape="1">
          <a:blip r:embed="rId2">
            <a:extLst>
              <a:ext uri="{28A0092B-C50C-407E-A947-70E740481C1C}">
                <a14:useLocalDpi xmlns:a14="http://schemas.microsoft.com/office/drawing/2010/main" val="0"/>
              </a:ext>
            </a:extLst>
          </a:blip>
          <a:srcRect r="6232"/>
          <a:stretch/>
        </p:blipFill>
        <p:spPr>
          <a:xfrm>
            <a:off x="9906000" y="5086963"/>
            <a:ext cx="4050890" cy="3710543"/>
          </a:xfrm>
          <a:prstGeom prst="rect">
            <a:avLst/>
          </a:prstGeom>
        </p:spPr>
      </p:pic>
      <p:pic>
        <p:nvPicPr>
          <p:cNvPr id="8" name="Imagen 7">
            <a:extLst>
              <a:ext uri="{FF2B5EF4-FFF2-40B4-BE49-F238E27FC236}">
                <a16:creationId xmlns:a16="http://schemas.microsoft.com/office/drawing/2014/main" id="{527CF084-3E49-416F-9D00-3E24E39D6E4C}"/>
              </a:ext>
            </a:extLst>
          </p:cNvPr>
          <p:cNvPicPr>
            <a:picLocks noChangeAspect="1"/>
          </p:cNvPicPr>
          <p:nvPr/>
        </p:nvPicPr>
        <p:blipFill rotWithShape="1">
          <a:blip r:embed="rId2">
            <a:extLst>
              <a:ext uri="{28A0092B-C50C-407E-A947-70E740481C1C}">
                <a14:useLocalDpi xmlns:a14="http://schemas.microsoft.com/office/drawing/2010/main" val="0"/>
              </a:ext>
            </a:extLst>
          </a:blip>
          <a:srcRect l="11809" r="5523"/>
          <a:stretch/>
        </p:blipFill>
        <p:spPr>
          <a:xfrm flipH="1">
            <a:off x="13908958" y="5143500"/>
            <a:ext cx="4800601" cy="3710543"/>
          </a:xfrm>
          <a:prstGeom prst="rect">
            <a:avLst/>
          </a:prstGeom>
        </p:spPr>
      </p:pic>
      <p:sp>
        <p:nvSpPr>
          <p:cNvPr id="4" name="Bocadillo nube: nube 3">
            <a:extLst>
              <a:ext uri="{FF2B5EF4-FFF2-40B4-BE49-F238E27FC236}">
                <a16:creationId xmlns:a16="http://schemas.microsoft.com/office/drawing/2014/main" id="{6B04C94E-7F1A-4C4F-AE44-F459CBC3D983}"/>
              </a:ext>
            </a:extLst>
          </p:cNvPr>
          <p:cNvSpPr/>
          <p:nvPr/>
        </p:nvSpPr>
        <p:spPr>
          <a:xfrm>
            <a:off x="12751824" y="5284837"/>
            <a:ext cx="3581400" cy="2427259"/>
          </a:xfrm>
          <a:prstGeom prst="cloudCallou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Marcador de número de diapositiva 9">
            <a:extLst>
              <a:ext uri="{FF2B5EF4-FFF2-40B4-BE49-F238E27FC236}">
                <a16:creationId xmlns:a16="http://schemas.microsoft.com/office/drawing/2014/main" id="{7F19CDA6-9C57-4314-B629-542503CFD65C}"/>
              </a:ext>
            </a:extLst>
          </p:cNvPr>
          <p:cNvSpPr>
            <a:spLocks noGrp="1"/>
          </p:cNvSpPr>
          <p:nvPr>
            <p:ph type="sldNum" sz="quarter" idx="12"/>
          </p:nvPr>
        </p:nvSpPr>
        <p:spPr/>
        <p:txBody>
          <a:bodyPr/>
          <a:lstStyle/>
          <a:p>
            <a:endParaRPr lang="en-US" dirty="0"/>
          </a:p>
          <a:p>
            <a:endParaRPr lang="en-US" dirty="0"/>
          </a:p>
        </p:txBody>
      </p:sp>
      <p:sp>
        <p:nvSpPr>
          <p:cNvPr id="11" name="Marcador de número de diapositiva 5">
            <a:extLst>
              <a:ext uri="{FF2B5EF4-FFF2-40B4-BE49-F238E27FC236}">
                <a16:creationId xmlns:a16="http://schemas.microsoft.com/office/drawing/2014/main" id="{509A5493-4FAD-47A3-9A4F-6501286D81AE}"/>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15</a:t>
            </a:r>
          </a:p>
        </p:txBody>
      </p:sp>
    </p:spTree>
    <p:extLst>
      <p:ext uri="{BB962C8B-B14F-4D97-AF65-F5344CB8AC3E}">
        <p14:creationId xmlns:p14="http://schemas.microsoft.com/office/powerpoint/2010/main" val="1516547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286448" y="347346"/>
            <a:ext cx="18574448" cy="1219834"/>
          </a:xfrm>
          <a:prstGeom prst="rect">
            <a:avLst/>
          </a:prstGeom>
        </p:spPr>
        <p:txBody>
          <a:bodyPr lIns="0" tIns="0" rIns="0" bIns="0" rtlCol="0" anchor="t">
            <a:spAutoFit/>
          </a:bodyPr>
          <a:lstStyle/>
          <a:p>
            <a:pPr algn="ctr">
              <a:lnSpc>
                <a:spcPts val="9940"/>
              </a:lnSpc>
            </a:pPr>
            <a:r>
              <a:rPr lang="en-US" sz="7100">
                <a:solidFill>
                  <a:srgbClr val="FFFFFF"/>
                </a:solidFill>
                <a:latin typeface="Open Sans Extra Bold"/>
              </a:rPr>
              <a:t>Mayores problemas a solucionar</a:t>
            </a:r>
          </a:p>
        </p:txBody>
      </p:sp>
      <p:sp>
        <p:nvSpPr>
          <p:cNvPr id="3" name="TextBox 3"/>
          <p:cNvSpPr txBox="1"/>
          <p:nvPr/>
        </p:nvSpPr>
        <p:spPr>
          <a:xfrm>
            <a:off x="815647" y="2099800"/>
            <a:ext cx="16370257" cy="2646764"/>
          </a:xfrm>
          <a:prstGeom prst="rect">
            <a:avLst/>
          </a:prstGeom>
        </p:spPr>
        <p:txBody>
          <a:bodyPr lIns="0" tIns="0" rIns="0" bIns="0" rtlCol="0" anchor="t">
            <a:spAutoFit/>
          </a:bodyPr>
          <a:lstStyle/>
          <a:p>
            <a:pPr algn="ctr">
              <a:lnSpc>
                <a:spcPts val="5315"/>
              </a:lnSpc>
            </a:pPr>
            <a:r>
              <a:rPr lang="en-US" sz="3796">
                <a:solidFill>
                  <a:srgbClr val="FFFFFF"/>
                </a:solidFill>
                <a:latin typeface="Open Sans Light"/>
              </a:rPr>
              <a:t>El tema legal es un tema muy importante, ya que si un coche de conducción autónoma, sufre un aparatoso accidente con una persona abordo, la empresa dueña del corro puede ser demandada y meterse a un juicio legal. </a:t>
            </a:r>
          </a:p>
        </p:txBody>
      </p:sp>
      <p:pic>
        <p:nvPicPr>
          <p:cNvPr id="9" name="Imagen 8">
            <a:extLst>
              <a:ext uri="{FF2B5EF4-FFF2-40B4-BE49-F238E27FC236}">
                <a16:creationId xmlns:a16="http://schemas.microsoft.com/office/drawing/2014/main" id="{C7D88A83-6FDF-49E0-9102-649D4E4C6328}"/>
              </a:ext>
            </a:extLst>
          </p:cNvPr>
          <p:cNvPicPr>
            <a:picLocks noChangeAspect="1"/>
          </p:cNvPicPr>
          <p:nvPr/>
        </p:nvPicPr>
        <p:blipFill rotWithShape="1">
          <a:blip r:embed="rId2">
            <a:extLst>
              <a:ext uri="{28A0092B-C50C-407E-A947-70E740481C1C}">
                <a14:useLocalDpi xmlns:a14="http://schemas.microsoft.com/office/drawing/2010/main" val="0"/>
              </a:ext>
            </a:extLst>
          </a:blip>
          <a:srcRect r="6232"/>
          <a:stretch/>
        </p:blipFill>
        <p:spPr>
          <a:xfrm>
            <a:off x="9906000" y="5086963"/>
            <a:ext cx="4050890" cy="3710543"/>
          </a:xfrm>
          <a:prstGeom prst="rect">
            <a:avLst/>
          </a:prstGeom>
        </p:spPr>
      </p:pic>
      <p:pic>
        <p:nvPicPr>
          <p:cNvPr id="8" name="Imagen 7">
            <a:extLst>
              <a:ext uri="{FF2B5EF4-FFF2-40B4-BE49-F238E27FC236}">
                <a16:creationId xmlns:a16="http://schemas.microsoft.com/office/drawing/2014/main" id="{527CF084-3E49-416F-9D00-3E24E39D6E4C}"/>
              </a:ext>
            </a:extLst>
          </p:cNvPr>
          <p:cNvPicPr>
            <a:picLocks noChangeAspect="1"/>
          </p:cNvPicPr>
          <p:nvPr/>
        </p:nvPicPr>
        <p:blipFill rotWithShape="1">
          <a:blip r:embed="rId2">
            <a:extLst>
              <a:ext uri="{28A0092B-C50C-407E-A947-70E740481C1C}">
                <a14:useLocalDpi xmlns:a14="http://schemas.microsoft.com/office/drawing/2010/main" val="0"/>
              </a:ext>
            </a:extLst>
          </a:blip>
          <a:srcRect l="11809" r="5523"/>
          <a:stretch/>
        </p:blipFill>
        <p:spPr>
          <a:xfrm flipH="1">
            <a:off x="13908958" y="5143500"/>
            <a:ext cx="4800601" cy="3710543"/>
          </a:xfrm>
          <a:prstGeom prst="rect">
            <a:avLst/>
          </a:prstGeom>
        </p:spPr>
      </p:pic>
      <p:sp>
        <p:nvSpPr>
          <p:cNvPr id="4" name="Bocadillo nube: nube 3">
            <a:extLst>
              <a:ext uri="{FF2B5EF4-FFF2-40B4-BE49-F238E27FC236}">
                <a16:creationId xmlns:a16="http://schemas.microsoft.com/office/drawing/2014/main" id="{6B04C94E-7F1A-4C4F-AE44-F459CBC3D983}"/>
              </a:ext>
            </a:extLst>
          </p:cNvPr>
          <p:cNvSpPr/>
          <p:nvPr/>
        </p:nvSpPr>
        <p:spPr>
          <a:xfrm>
            <a:off x="12751824" y="5284837"/>
            <a:ext cx="3581400" cy="2427259"/>
          </a:xfrm>
          <a:prstGeom prst="cloudCallou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a:extLst>
              <a:ext uri="{FF2B5EF4-FFF2-40B4-BE49-F238E27FC236}">
                <a16:creationId xmlns:a16="http://schemas.microsoft.com/office/drawing/2014/main" id="{A4CFCE11-8559-4DFE-8E95-9909003633C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127" b="88608" l="1923" r="94231">
                        <a14:foregroundMark x1="6410" y1="77215" x2="67308" y2="88608"/>
                        <a14:foregroundMark x1="67308" y1="88608" x2="92308" y2="81013"/>
                        <a14:foregroundMark x1="92308" y1="81013" x2="99359" y2="75949"/>
                        <a14:foregroundMark x1="99359" y1="75949" x2="98077" y2="44304"/>
                        <a14:foregroundMark x1="98077" y1="44304" x2="49359" y2="5063"/>
                        <a14:foregroundMark x1="49359" y1="5063" x2="20513" y2="7595"/>
                        <a14:foregroundMark x1="20513" y1="7595" x2="7692" y2="26582"/>
                        <a14:foregroundMark x1="7692" y1="26582" x2="3846" y2="43038"/>
                        <a14:foregroundMark x1="3846" y1="43038" x2="2564" y2="79747"/>
                        <a14:foregroundMark x1="2564" y1="79747" x2="6410" y2="78481"/>
                        <a14:foregroundMark x1="94231" y1="65823" x2="94231" y2="65823"/>
                        <a14:foregroundMark x1="80769" y1="73418" x2="80769" y2="73418"/>
                        <a14:foregroundMark x1="19231" y1="63291" x2="19231" y2="63291"/>
                        <a14:foregroundMark x1="38462" y1="17722" x2="38462" y2="17722"/>
                        <a14:foregroundMark x1="22436" y1="63291" x2="22436" y2="63291"/>
                        <a14:foregroundMark x1="50641" y1="21519" x2="50641" y2="21519"/>
                        <a14:foregroundMark x1="68590" y1="30380" x2="68590" y2="30380"/>
                        <a14:foregroundMark x1="51282" y1="32911" x2="51282" y2="32911"/>
                        <a14:foregroundMark x1="28846" y1="24051" x2="28846" y2="24051"/>
                      </a14:backgroundRemoval>
                    </a14:imgEffect>
                  </a14:imgLayer>
                </a14:imgProps>
              </a:ext>
              <a:ext uri="{28A0092B-C50C-407E-A947-70E740481C1C}">
                <a14:useLocalDpi xmlns:a14="http://schemas.microsoft.com/office/drawing/2010/main" val="0"/>
              </a:ext>
            </a:extLst>
          </a:blip>
          <a:srcRect t="2223" r="109"/>
          <a:stretch/>
        </p:blipFill>
        <p:spPr>
          <a:xfrm>
            <a:off x="-7034928" y="6040098"/>
            <a:ext cx="6746022" cy="3343995"/>
          </a:xfrm>
          <a:prstGeom prst="rect">
            <a:avLst/>
          </a:prstGeom>
        </p:spPr>
      </p:pic>
      <p:sp>
        <p:nvSpPr>
          <p:cNvPr id="12" name="Marcador de número de diapositiva 5">
            <a:extLst>
              <a:ext uri="{FF2B5EF4-FFF2-40B4-BE49-F238E27FC236}">
                <a16:creationId xmlns:a16="http://schemas.microsoft.com/office/drawing/2014/main" id="{400D20E8-630E-4A05-856B-C84D0D6A037D}"/>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15</a:t>
            </a:r>
          </a:p>
        </p:txBody>
      </p:sp>
    </p:spTree>
    <p:extLst>
      <p:ext uri="{BB962C8B-B14F-4D97-AF65-F5344CB8AC3E}">
        <p14:creationId xmlns:p14="http://schemas.microsoft.com/office/powerpoint/2010/main" val="30649926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2275 -0.04105 L -0.02275 -0.04105 C -0.02865 -0.04198 -0.03455 -0.04229 -0.04046 -0.04383 C -0.04219 -0.04429 -0.04375 -0.048 -0.04532 -0.04676 C -0.04679 -0.04537 -0.04636 -0.04105 -0.04688 -0.03812 C -0.03542 -0.02454 -0.04098 -0.0284 -0.03082 -0.02377 C -0.01945 -0.01173 -0.02587 -0.01513 -0.01138 -0.01513 " pathEditMode="relative" ptsTypes="AAAAAAA">
                                      <p:cBhvr>
                                        <p:cTn id="6" dur="2000" fill="hold"/>
                                        <p:tgtEl>
                                          <p:spTgt spid="4"/>
                                        </p:tgtEl>
                                        <p:attrNameLst>
                                          <p:attrName>ppt_x</p:attrName>
                                          <p:attrName>ppt_y</p:attrName>
                                        </p:attrNameLst>
                                      </p:cBhvr>
                                    </p:animMotion>
                                  </p:childTnLst>
                                </p:cTn>
                              </p:par>
                              <p:par>
                                <p:cTn id="7" presetID="63" presetClass="path" presetSubtype="0" accel="50000" decel="50000" fill="hold" nodeType="withEffect">
                                  <p:stCondLst>
                                    <p:cond delay="0"/>
                                  </p:stCondLst>
                                  <p:childTnLst>
                                    <p:animMotion origin="layout" path="M 0.02083 0.00448 L 0.60017 -1.35802E-6 " pathEditMode="relative" rAng="0" ptsTypes="AA">
                                      <p:cBhvr>
                                        <p:cTn id="8" dur="2000" fill="hold"/>
                                        <p:tgtEl>
                                          <p:spTgt spid="10"/>
                                        </p:tgtEl>
                                        <p:attrNameLst>
                                          <p:attrName>ppt_x</p:attrName>
                                          <p:attrName>ppt_y</p:attrName>
                                        </p:attrNameLst>
                                      </p:cBhvr>
                                      <p:rCtr x="28967"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5146374" y="2104161"/>
            <a:ext cx="10501980" cy="6550583"/>
            <a:chOff x="-1691720" y="98593"/>
            <a:chExt cx="14002640" cy="8734111"/>
          </a:xfrm>
        </p:grpSpPr>
        <p:sp>
          <p:nvSpPr>
            <p:cNvPr id="3" name="TextBox 3"/>
            <p:cNvSpPr txBox="1"/>
            <p:nvPr/>
          </p:nvSpPr>
          <p:spPr>
            <a:xfrm>
              <a:off x="-904764" y="98593"/>
              <a:ext cx="13215684" cy="5994743"/>
            </a:xfrm>
            <a:prstGeom prst="rect">
              <a:avLst/>
            </a:prstGeom>
          </p:spPr>
          <p:txBody>
            <a:bodyPr lIns="0" tIns="0" rIns="0" bIns="0" rtlCol="0" anchor="t">
              <a:spAutoFit/>
            </a:bodyPr>
            <a:lstStyle/>
            <a:p>
              <a:pPr>
                <a:lnSpc>
                  <a:spcPts val="11815"/>
                </a:lnSpc>
              </a:pPr>
              <a:r>
                <a:rPr lang="en-US" sz="9846" dirty="0">
                  <a:solidFill>
                    <a:srgbClr val="FFFFFF"/>
                  </a:solidFill>
                  <a:latin typeface="Poppins Medium Bold"/>
                </a:rPr>
                <a:t>¿</a:t>
              </a:r>
              <a:r>
                <a:rPr lang="en-US" sz="9846" dirty="0" err="1">
                  <a:solidFill>
                    <a:srgbClr val="FFFFFF"/>
                  </a:solidFill>
                  <a:latin typeface="Poppins Medium Bold"/>
                </a:rPr>
                <a:t>Qué</a:t>
              </a:r>
              <a:r>
                <a:rPr lang="en-US" sz="9846" dirty="0">
                  <a:solidFill>
                    <a:srgbClr val="FFFFFF"/>
                  </a:solidFill>
                  <a:latin typeface="Poppins Medium Bold"/>
                </a:rPr>
                <a:t> es la </a:t>
              </a:r>
              <a:r>
                <a:rPr lang="en-US" sz="9846" dirty="0" err="1">
                  <a:solidFill>
                    <a:srgbClr val="FFFFFF"/>
                  </a:solidFill>
                  <a:latin typeface="Poppins Medium Bold"/>
                </a:rPr>
                <a:t>conduccion</a:t>
              </a:r>
              <a:r>
                <a:rPr lang="en-US" sz="9846" dirty="0">
                  <a:solidFill>
                    <a:srgbClr val="FFFFFF"/>
                  </a:solidFill>
                  <a:latin typeface="Poppins Medium Bold"/>
                </a:rPr>
                <a:t> </a:t>
              </a:r>
              <a:r>
                <a:rPr lang="en-US" sz="9846" dirty="0" err="1">
                  <a:solidFill>
                    <a:srgbClr val="FFFFFF"/>
                  </a:solidFill>
                  <a:latin typeface="Poppins Medium Bold"/>
                </a:rPr>
                <a:t>autónoma</a:t>
              </a:r>
              <a:r>
                <a:rPr lang="en-US" sz="9846" dirty="0">
                  <a:solidFill>
                    <a:srgbClr val="FFFFFF"/>
                  </a:solidFill>
                  <a:latin typeface="Poppins Medium Bold"/>
                </a:rPr>
                <a:t>?</a:t>
              </a:r>
            </a:p>
          </p:txBody>
        </p:sp>
        <p:sp>
          <p:nvSpPr>
            <p:cNvPr id="4" name="TextBox 4"/>
            <p:cNvSpPr txBox="1"/>
            <p:nvPr/>
          </p:nvSpPr>
          <p:spPr>
            <a:xfrm>
              <a:off x="-1691720" y="6487845"/>
              <a:ext cx="13215684" cy="2344859"/>
            </a:xfrm>
            <a:prstGeom prst="rect">
              <a:avLst/>
            </a:prstGeom>
          </p:spPr>
          <p:txBody>
            <a:bodyPr lIns="0" tIns="0" rIns="0" bIns="0" rtlCol="0" anchor="t">
              <a:spAutoFit/>
            </a:bodyPr>
            <a:lstStyle/>
            <a:p>
              <a:pPr>
                <a:lnSpc>
                  <a:spcPts val="4791"/>
                </a:lnSpc>
              </a:pPr>
              <a:r>
                <a:rPr lang="en-US" sz="3422" dirty="0" err="1">
                  <a:solidFill>
                    <a:srgbClr val="FFFFFF"/>
                  </a:solidFill>
                  <a:latin typeface="Poppins Light"/>
                </a:rPr>
                <a:t>Tecnologia</a:t>
              </a:r>
              <a:r>
                <a:rPr lang="en-US" sz="3422" dirty="0">
                  <a:solidFill>
                    <a:srgbClr val="FFFFFF"/>
                  </a:solidFill>
                  <a:latin typeface="Poppins Light"/>
                </a:rPr>
                <a:t> de </a:t>
              </a:r>
              <a:r>
                <a:rPr lang="en-US" sz="3422" dirty="0" err="1">
                  <a:solidFill>
                    <a:srgbClr val="FFFFFF"/>
                  </a:solidFill>
                  <a:latin typeface="Poppins Light"/>
                </a:rPr>
                <a:t>conducción</a:t>
              </a:r>
              <a:r>
                <a:rPr lang="en-US" sz="3422" dirty="0">
                  <a:solidFill>
                    <a:srgbClr val="FFFFFF"/>
                  </a:solidFill>
                  <a:latin typeface="Poppins Light"/>
                </a:rPr>
                <a:t> que </a:t>
              </a:r>
              <a:r>
                <a:rPr lang="en-US" sz="3422" dirty="0" err="1">
                  <a:solidFill>
                    <a:srgbClr val="FFFFFF"/>
                  </a:solidFill>
                  <a:latin typeface="Poppins Light"/>
                </a:rPr>
                <a:t>consiste</a:t>
              </a:r>
              <a:r>
                <a:rPr lang="en-US" sz="3422" dirty="0">
                  <a:solidFill>
                    <a:srgbClr val="FFFFFF"/>
                  </a:solidFill>
                  <a:latin typeface="Poppins Light"/>
                </a:rPr>
                <a:t> </a:t>
              </a:r>
              <a:r>
                <a:rPr lang="en-US" sz="3422" dirty="0" err="1">
                  <a:solidFill>
                    <a:srgbClr val="FFFFFF"/>
                  </a:solidFill>
                  <a:latin typeface="Poppins Light"/>
                </a:rPr>
                <a:t>en</a:t>
              </a:r>
              <a:r>
                <a:rPr lang="en-US" sz="3422" dirty="0">
                  <a:solidFill>
                    <a:srgbClr val="FFFFFF"/>
                  </a:solidFill>
                  <a:latin typeface="Poppins Light"/>
                </a:rPr>
                <a:t> el </a:t>
              </a:r>
              <a:r>
                <a:rPr lang="en-US" sz="3422" dirty="0" err="1">
                  <a:solidFill>
                    <a:srgbClr val="FFFFFF"/>
                  </a:solidFill>
                  <a:latin typeface="Poppins Light"/>
                </a:rPr>
                <a:t>manejo</a:t>
              </a:r>
              <a:r>
                <a:rPr lang="en-US" sz="3422" dirty="0">
                  <a:solidFill>
                    <a:srgbClr val="FFFFFF"/>
                  </a:solidFill>
                  <a:latin typeface="Poppins Light"/>
                </a:rPr>
                <a:t> del </a:t>
              </a:r>
              <a:r>
                <a:rPr lang="en-US" sz="3422" dirty="0" err="1">
                  <a:solidFill>
                    <a:srgbClr val="FFFFFF"/>
                  </a:solidFill>
                  <a:latin typeface="Poppins Light"/>
                </a:rPr>
                <a:t>vehículo</a:t>
              </a:r>
              <a:r>
                <a:rPr lang="en-US" sz="3422" dirty="0">
                  <a:solidFill>
                    <a:srgbClr val="FFFFFF"/>
                  </a:solidFill>
                  <a:latin typeface="Poppins Light"/>
                </a:rPr>
                <a:t> sin el control </a:t>
              </a:r>
              <a:r>
                <a:rPr lang="en-US" sz="3422" dirty="0" err="1">
                  <a:solidFill>
                    <a:srgbClr val="FFFFFF"/>
                  </a:solidFill>
                  <a:latin typeface="Poppins Light"/>
                </a:rPr>
                <a:t>activo</a:t>
              </a:r>
              <a:r>
                <a:rPr lang="en-US" sz="3422" dirty="0">
                  <a:solidFill>
                    <a:srgbClr val="FFFFFF"/>
                  </a:solidFill>
                  <a:latin typeface="Poppins Light"/>
                </a:rPr>
                <a:t> de un conductor </a:t>
              </a:r>
              <a:r>
                <a:rPr lang="en-US" sz="3422" dirty="0" err="1">
                  <a:solidFill>
                    <a:srgbClr val="FFFFFF"/>
                  </a:solidFill>
                  <a:latin typeface="Poppins Light"/>
                </a:rPr>
                <a:t>cuando</a:t>
              </a:r>
              <a:r>
                <a:rPr lang="en-US" sz="3422" dirty="0">
                  <a:solidFill>
                    <a:srgbClr val="FFFFFF"/>
                  </a:solidFill>
                  <a:latin typeface="Poppins Light"/>
                </a:rPr>
                <a:t> </a:t>
              </a:r>
              <a:r>
                <a:rPr lang="en-US" sz="3422" dirty="0" err="1">
                  <a:solidFill>
                    <a:srgbClr val="FFFFFF"/>
                  </a:solidFill>
                  <a:latin typeface="Poppins Light"/>
                </a:rPr>
                <a:t>su</a:t>
              </a:r>
              <a:r>
                <a:rPr lang="en-US" sz="3422" dirty="0">
                  <a:solidFill>
                    <a:srgbClr val="FFFFFF"/>
                  </a:solidFill>
                  <a:latin typeface="Poppins Light"/>
                </a:rPr>
                <a:t> </a:t>
              </a:r>
              <a:r>
                <a:rPr lang="en-US" sz="3422" dirty="0" err="1">
                  <a:solidFill>
                    <a:srgbClr val="FFFFFF"/>
                  </a:solidFill>
                  <a:latin typeface="Poppins Light"/>
                </a:rPr>
                <a:t>tecnología</a:t>
              </a:r>
              <a:r>
                <a:rPr lang="en-US" sz="3422" dirty="0">
                  <a:solidFill>
                    <a:srgbClr val="FFFFFF"/>
                  </a:solidFill>
                  <a:latin typeface="Poppins Light"/>
                </a:rPr>
                <a:t> </a:t>
              </a:r>
              <a:r>
                <a:rPr lang="en-US" sz="3422" dirty="0" err="1">
                  <a:solidFill>
                    <a:srgbClr val="FFFFFF"/>
                  </a:solidFill>
                  <a:latin typeface="Poppins Light"/>
                </a:rPr>
                <a:t>esté</a:t>
              </a:r>
              <a:r>
                <a:rPr lang="en-US" sz="3422" dirty="0">
                  <a:solidFill>
                    <a:srgbClr val="FFFFFF"/>
                  </a:solidFill>
                  <a:latin typeface="Poppins Light"/>
                </a:rPr>
                <a:t> </a:t>
              </a:r>
              <a:r>
                <a:rPr lang="en-US" sz="3422" dirty="0" err="1">
                  <a:solidFill>
                    <a:srgbClr val="FFFFFF"/>
                  </a:solidFill>
                  <a:latin typeface="Poppins Light"/>
                </a:rPr>
                <a:t>activa</a:t>
              </a:r>
              <a:r>
                <a:rPr lang="en-US" sz="3422" dirty="0">
                  <a:solidFill>
                    <a:srgbClr val="FFFFFF"/>
                  </a:solidFill>
                  <a:latin typeface="Poppins Light"/>
                </a:rPr>
                <a:t>. </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61240" y="611286"/>
            <a:ext cx="3457866" cy="3457866"/>
          </a:xfrm>
          <a:prstGeom prst="rect">
            <a:avLst/>
          </a:prstGeom>
        </p:spPr>
      </p:pic>
      <p:pic>
        <p:nvPicPr>
          <p:cNvPr id="10" name="Imagen 9">
            <a:extLst>
              <a:ext uri="{FF2B5EF4-FFF2-40B4-BE49-F238E27FC236}">
                <a16:creationId xmlns:a16="http://schemas.microsoft.com/office/drawing/2014/main" id="{8B8BA3EF-5606-41A1-8FF3-DACD58476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2154150"/>
            <a:ext cx="3999687" cy="3830004"/>
          </a:xfrm>
          <a:prstGeom prst="rect">
            <a:avLst/>
          </a:prstGeom>
        </p:spPr>
      </p:pic>
      <p:sp>
        <p:nvSpPr>
          <p:cNvPr id="11" name="Marcador de número de diapositiva 10">
            <a:extLst>
              <a:ext uri="{FF2B5EF4-FFF2-40B4-BE49-F238E27FC236}">
                <a16:creationId xmlns:a16="http://schemas.microsoft.com/office/drawing/2014/main" id="{F2013EE0-4CE6-43D8-9A6A-2DCA129B12FC}"/>
              </a:ext>
            </a:extLst>
          </p:cNvPr>
          <p:cNvSpPr>
            <a:spLocks noGrp="1"/>
          </p:cNvSpPr>
          <p:nvPr>
            <p:ph type="sldNum" sz="quarter" idx="12"/>
          </p:nvPr>
        </p:nvSpPr>
        <p:spPr>
          <a:xfrm>
            <a:off x="15452306" y="9310589"/>
            <a:ext cx="2133600" cy="365125"/>
          </a:xfrm>
        </p:spPr>
        <p:txBody>
          <a:bodyPr/>
          <a:lstStyle/>
          <a:p>
            <a:fld id="{B6F15528-21DE-4FAA-801E-634DDDAF4B2B}" type="slidenum">
              <a:rPr lang="en-US" sz="7200" smtClean="0"/>
              <a:pPr/>
              <a:t>2</a:t>
            </a:fld>
            <a:endParaRPr lang="en-US" sz="72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45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286448" y="347346"/>
            <a:ext cx="18574448" cy="1219834"/>
          </a:xfrm>
          <a:prstGeom prst="rect">
            <a:avLst/>
          </a:prstGeom>
        </p:spPr>
        <p:txBody>
          <a:bodyPr lIns="0" tIns="0" rIns="0" bIns="0" rtlCol="0" anchor="t">
            <a:spAutoFit/>
          </a:bodyPr>
          <a:lstStyle/>
          <a:p>
            <a:pPr algn="ctr">
              <a:lnSpc>
                <a:spcPts val="9940"/>
              </a:lnSpc>
            </a:pPr>
            <a:r>
              <a:rPr lang="en-US" sz="7100">
                <a:solidFill>
                  <a:srgbClr val="FFFFFF"/>
                </a:solidFill>
                <a:latin typeface="Open Sans Extra Bold"/>
              </a:rPr>
              <a:t>Mayores problemas a solucionar</a:t>
            </a:r>
          </a:p>
        </p:txBody>
      </p:sp>
      <p:sp>
        <p:nvSpPr>
          <p:cNvPr id="3" name="TextBox 3"/>
          <p:cNvSpPr txBox="1"/>
          <p:nvPr/>
        </p:nvSpPr>
        <p:spPr>
          <a:xfrm>
            <a:off x="815647" y="2099800"/>
            <a:ext cx="16370257" cy="2646764"/>
          </a:xfrm>
          <a:prstGeom prst="rect">
            <a:avLst/>
          </a:prstGeom>
        </p:spPr>
        <p:txBody>
          <a:bodyPr lIns="0" tIns="0" rIns="0" bIns="0" rtlCol="0" anchor="t">
            <a:spAutoFit/>
          </a:bodyPr>
          <a:lstStyle/>
          <a:p>
            <a:pPr algn="ctr">
              <a:lnSpc>
                <a:spcPts val="5315"/>
              </a:lnSpc>
            </a:pPr>
            <a:r>
              <a:rPr lang="en-US" sz="3796">
                <a:solidFill>
                  <a:srgbClr val="FFFFFF"/>
                </a:solidFill>
                <a:latin typeface="Open Sans Light"/>
              </a:rPr>
              <a:t>El tema legal es un tema muy importante, ya que si un coche de conducción autónoma, sufre un aparatoso accidente con una persona abordo, la empresa dueña del corro puede ser demandada y meterse a un juicio legal. </a:t>
            </a:r>
          </a:p>
        </p:txBody>
      </p:sp>
      <p:pic>
        <p:nvPicPr>
          <p:cNvPr id="6" name="Imagen 5">
            <a:extLst>
              <a:ext uri="{FF2B5EF4-FFF2-40B4-BE49-F238E27FC236}">
                <a16:creationId xmlns:a16="http://schemas.microsoft.com/office/drawing/2014/main" id="{2279BD84-72F2-4DEB-B41B-F7BE1A1FE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5143500"/>
            <a:ext cx="8784085" cy="3979116"/>
          </a:xfrm>
          <a:prstGeom prst="rect">
            <a:avLst/>
          </a:prstGeom>
        </p:spPr>
      </p:pic>
      <p:sp>
        <p:nvSpPr>
          <p:cNvPr id="7" name="Marcador de número de diapositiva 6">
            <a:extLst>
              <a:ext uri="{FF2B5EF4-FFF2-40B4-BE49-F238E27FC236}">
                <a16:creationId xmlns:a16="http://schemas.microsoft.com/office/drawing/2014/main" id="{A1F6B31B-11E8-4C68-863E-7279891EF6C8}"/>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9" name="Marcador de número de diapositiva 5">
            <a:extLst>
              <a:ext uri="{FF2B5EF4-FFF2-40B4-BE49-F238E27FC236}">
                <a16:creationId xmlns:a16="http://schemas.microsoft.com/office/drawing/2014/main" id="{FC3C20C6-F2EB-4CE6-9836-217FBC8CFDC7}"/>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15</a:t>
            </a:r>
          </a:p>
        </p:txBody>
      </p:sp>
    </p:spTree>
    <p:extLst>
      <p:ext uri="{BB962C8B-B14F-4D97-AF65-F5344CB8AC3E}">
        <p14:creationId xmlns:p14="http://schemas.microsoft.com/office/powerpoint/2010/main" val="13692336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319399" y="1409700"/>
            <a:ext cx="18574448" cy="1219834"/>
          </a:xfrm>
          <a:prstGeom prst="rect">
            <a:avLst/>
          </a:prstGeom>
        </p:spPr>
        <p:txBody>
          <a:bodyPr lIns="0" tIns="0" rIns="0" bIns="0" rtlCol="0" anchor="t">
            <a:spAutoFit/>
          </a:bodyPr>
          <a:lstStyle/>
          <a:p>
            <a:pPr algn="ctr">
              <a:lnSpc>
                <a:spcPts val="9940"/>
              </a:lnSpc>
            </a:pPr>
            <a:r>
              <a:rPr lang="en-US" sz="7100" dirty="0" err="1">
                <a:solidFill>
                  <a:srgbClr val="FFFFFF"/>
                </a:solidFill>
                <a:latin typeface="Open Sans Extra Bold"/>
              </a:rPr>
              <a:t>Conclusiones</a:t>
            </a:r>
            <a:endParaRPr lang="en-US" sz="7100" dirty="0">
              <a:solidFill>
                <a:srgbClr val="FFFFFF"/>
              </a:solidFill>
              <a:latin typeface="Open Sans Extra Bold"/>
            </a:endParaRPr>
          </a:p>
        </p:txBody>
      </p:sp>
      <p:sp>
        <p:nvSpPr>
          <p:cNvPr id="3" name="TextBox 3"/>
          <p:cNvSpPr txBox="1"/>
          <p:nvPr/>
        </p:nvSpPr>
        <p:spPr>
          <a:xfrm>
            <a:off x="990600" y="3924300"/>
            <a:ext cx="16710353" cy="3354123"/>
          </a:xfrm>
          <a:prstGeom prst="rect">
            <a:avLst/>
          </a:prstGeom>
        </p:spPr>
        <p:txBody>
          <a:bodyPr wrap="square" lIns="0" tIns="0" rIns="0" bIns="0" rtlCol="0" anchor="t">
            <a:spAutoFit/>
          </a:bodyPr>
          <a:lstStyle/>
          <a:p>
            <a:pPr algn="ctr">
              <a:lnSpc>
                <a:spcPts val="5315"/>
              </a:lnSpc>
            </a:pPr>
            <a:r>
              <a:rPr lang="en-US" sz="3796" dirty="0">
                <a:solidFill>
                  <a:srgbClr val="FFFFFF"/>
                </a:solidFill>
                <a:latin typeface="Open Sans Light"/>
              </a:rPr>
              <a:t>La </a:t>
            </a:r>
            <a:r>
              <a:rPr lang="en-US" sz="3796" dirty="0" err="1">
                <a:solidFill>
                  <a:srgbClr val="FFFFFF"/>
                </a:solidFill>
                <a:latin typeface="Open Sans Light"/>
              </a:rPr>
              <a:t>conducción</a:t>
            </a:r>
            <a:r>
              <a:rPr lang="en-US" sz="3796" dirty="0">
                <a:solidFill>
                  <a:srgbClr val="FFFFFF"/>
                </a:solidFill>
                <a:latin typeface="Open Sans Light"/>
              </a:rPr>
              <a:t> </a:t>
            </a:r>
            <a:r>
              <a:rPr lang="en-US" sz="3796" dirty="0" err="1">
                <a:solidFill>
                  <a:srgbClr val="FFFFFF"/>
                </a:solidFill>
                <a:latin typeface="Open Sans Light"/>
              </a:rPr>
              <a:t>autónoma</a:t>
            </a:r>
            <a:r>
              <a:rPr lang="en-US" sz="3796" dirty="0">
                <a:solidFill>
                  <a:srgbClr val="FFFFFF"/>
                </a:solidFill>
                <a:latin typeface="Open Sans Light"/>
              </a:rPr>
              <a:t> es una </a:t>
            </a:r>
            <a:r>
              <a:rPr lang="en-US" sz="3796" dirty="0" err="1">
                <a:solidFill>
                  <a:srgbClr val="FFFFFF"/>
                </a:solidFill>
                <a:latin typeface="Open Sans Light"/>
              </a:rPr>
              <a:t>tecnología</a:t>
            </a:r>
            <a:r>
              <a:rPr lang="en-US" sz="3796" dirty="0">
                <a:solidFill>
                  <a:srgbClr val="FFFFFF"/>
                </a:solidFill>
                <a:latin typeface="Open Sans Light"/>
              </a:rPr>
              <a:t> que vino a </a:t>
            </a:r>
            <a:r>
              <a:rPr lang="en-US" sz="3796" dirty="0" err="1">
                <a:solidFill>
                  <a:srgbClr val="FFFFFF"/>
                </a:solidFill>
                <a:latin typeface="Open Sans Light"/>
              </a:rPr>
              <a:t>revolucionar</a:t>
            </a:r>
            <a:r>
              <a:rPr lang="en-US" sz="3796" dirty="0">
                <a:solidFill>
                  <a:srgbClr val="FFFFFF"/>
                </a:solidFill>
                <a:latin typeface="Open Sans Light"/>
              </a:rPr>
              <a:t> no solo a la </a:t>
            </a:r>
            <a:r>
              <a:rPr lang="en-US" sz="3796" dirty="0" err="1">
                <a:solidFill>
                  <a:srgbClr val="FFFFFF"/>
                </a:solidFill>
                <a:latin typeface="Open Sans Light"/>
              </a:rPr>
              <a:t>tecnología</a:t>
            </a:r>
            <a:r>
              <a:rPr lang="en-US" sz="3796" dirty="0">
                <a:solidFill>
                  <a:srgbClr val="FFFFFF"/>
                </a:solidFill>
                <a:latin typeface="Open Sans Light"/>
              </a:rPr>
              <a:t> </a:t>
            </a:r>
            <a:r>
              <a:rPr lang="en-US" sz="3796" dirty="0" err="1">
                <a:solidFill>
                  <a:srgbClr val="FFFFFF"/>
                </a:solidFill>
                <a:latin typeface="Open Sans Light"/>
              </a:rPr>
              <a:t>como</a:t>
            </a:r>
            <a:r>
              <a:rPr lang="en-US" sz="3796" dirty="0">
                <a:solidFill>
                  <a:srgbClr val="FFFFFF"/>
                </a:solidFill>
                <a:latin typeface="Open Sans Light"/>
              </a:rPr>
              <a:t> </a:t>
            </a:r>
            <a:r>
              <a:rPr lang="en-US" sz="3796" dirty="0" err="1">
                <a:solidFill>
                  <a:srgbClr val="FFFFFF"/>
                </a:solidFill>
                <a:latin typeface="Open Sans Light"/>
              </a:rPr>
              <a:t>tal</a:t>
            </a:r>
            <a:r>
              <a:rPr lang="en-US" sz="3796" dirty="0">
                <a:solidFill>
                  <a:srgbClr val="FFFFFF"/>
                </a:solidFill>
                <a:latin typeface="Open Sans Light"/>
              </a:rPr>
              <a:t>, </a:t>
            </a:r>
            <a:r>
              <a:rPr lang="en-US" sz="3796" dirty="0" err="1">
                <a:solidFill>
                  <a:srgbClr val="FFFFFF"/>
                </a:solidFill>
                <a:latin typeface="Open Sans Light"/>
              </a:rPr>
              <a:t>si</a:t>
            </a:r>
            <a:r>
              <a:rPr lang="en-US" sz="3796" dirty="0">
                <a:solidFill>
                  <a:srgbClr val="FFFFFF"/>
                </a:solidFill>
                <a:latin typeface="Open Sans Light"/>
              </a:rPr>
              <a:t> no </a:t>
            </a:r>
            <a:r>
              <a:rPr lang="en-US" sz="3796" dirty="0" err="1">
                <a:solidFill>
                  <a:srgbClr val="FFFFFF"/>
                </a:solidFill>
                <a:latin typeface="Open Sans Light"/>
              </a:rPr>
              <a:t>nuestras</a:t>
            </a:r>
            <a:r>
              <a:rPr lang="en-US" sz="3796" dirty="0">
                <a:solidFill>
                  <a:srgbClr val="FFFFFF"/>
                </a:solidFill>
                <a:latin typeface="Open Sans Light"/>
              </a:rPr>
              <a:t> </a:t>
            </a:r>
            <a:r>
              <a:rPr lang="en-US" sz="3796" dirty="0" err="1">
                <a:solidFill>
                  <a:srgbClr val="FFFFFF"/>
                </a:solidFill>
                <a:latin typeface="Open Sans Light"/>
              </a:rPr>
              <a:t>vidas</a:t>
            </a:r>
            <a:r>
              <a:rPr lang="en-US" sz="3796" dirty="0">
                <a:solidFill>
                  <a:srgbClr val="FFFFFF"/>
                </a:solidFill>
                <a:latin typeface="Open Sans Light"/>
              </a:rPr>
              <a:t>, </a:t>
            </a:r>
            <a:r>
              <a:rPr lang="en-US" sz="3796" dirty="0" err="1">
                <a:solidFill>
                  <a:srgbClr val="FFFFFF"/>
                </a:solidFill>
                <a:latin typeface="Open Sans Light"/>
              </a:rPr>
              <a:t>ya</a:t>
            </a:r>
            <a:r>
              <a:rPr lang="en-US" sz="3796" dirty="0">
                <a:solidFill>
                  <a:srgbClr val="FFFFFF"/>
                </a:solidFill>
                <a:latin typeface="Open Sans Light"/>
              </a:rPr>
              <a:t> que </a:t>
            </a:r>
            <a:r>
              <a:rPr lang="en-US" sz="3796" dirty="0" err="1">
                <a:solidFill>
                  <a:srgbClr val="FFFFFF"/>
                </a:solidFill>
                <a:latin typeface="Open Sans Light"/>
              </a:rPr>
              <a:t>está</a:t>
            </a:r>
            <a:r>
              <a:rPr lang="en-US" sz="3796" dirty="0">
                <a:solidFill>
                  <a:srgbClr val="FFFFFF"/>
                </a:solidFill>
                <a:latin typeface="Open Sans Light"/>
              </a:rPr>
              <a:t> promote </a:t>
            </a:r>
            <a:r>
              <a:rPr lang="en-US" sz="3796" dirty="0" err="1">
                <a:solidFill>
                  <a:srgbClr val="FFFFFF"/>
                </a:solidFill>
                <a:latin typeface="Open Sans Light"/>
              </a:rPr>
              <a:t>mucho</a:t>
            </a:r>
            <a:r>
              <a:rPr lang="en-US" sz="3796" dirty="0">
                <a:solidFill>
                  <a:srgbClr val="FFFFFF"/>
                </a:solidFill>
                <a:latin typeface="Open Sans Light"/>
              </a:rPr>
              <a:t> a </a:t>
            </a:r>
            <a:r>
              <a:rPr lang="en-US" sz="3796" dirty="0" err="1">
                <a:solidFill>
                  <a:srgbClr val="FFFFFF"/>
                </a:solidFill>
                <a:latin typeface="Open Sans Light"/>
              </a:rPr>
              <a:t>futuro</a:t>
            </a:r>
            <a:r>
              <a:rPr lang="en-US" sz="3796" dirty="0">
                <a:solidFill>
                  <a:srgbClr val="FFFFFF"/>
                </a:solidFill>
                <a:latin typeface="Open Sans Light"/>
              </a:rPr>
              <a:t>, </a:t>
            </a:r>
            <a:r>
              <a:rPr lang="en-US" sz="3796" dirty="0" err="1">
                <a:solidFill>
                  <a:srgbClr val="FFFFFF"/>
                </a:solidFill>
                <a:latin typeface="Open Sans Light"/>
              </a:rPr>
              <a:t>pues</a:t>
            </a:r>
            <a:r>
              <a:rPr lang="en-US" sz="3796" dirty="0">
                <a:solidFill>
                  <a:srgbClr val="FFFFFF"/>
                </a:solidFill>
                <a:latin typeface="Open Sans Light"/>
              </a:rPr>
              <a:t> sera de gran </a:t>
            </a:r>
            <a:r>
              <a:rPr lang="en-US" sz="3796" dirty="0" err="1">
                <a:solidFill>
                  <a:srgbClr val="FFFFFF"/>
                </a:solidFill>
                <a:latin typeface="Open Sans Light"/>
              </a:rPr>
              <a:t>utilidad</a:t>
            </a:r>
            <a:r>
              <a:rPr lang="en-US" sz="3796" dirty="0">
                <a:solidFill>
                  <a:srgbClr val="FFFFFF"/>
                </a:solidFill>
                <a:latin typeface="Open Sans Light"/>
              </a:rPr>
              <a:t> para </a:t>
            </a:r>
            <a:r>
              <a:rPr lang="en-US" sz="3796" dirty="0" err="1">
                <a:solidFill>
                  <a:srgbClr val="FFFFFF"/>
                </a:solidFill>
                <a:latin typeface="Open Sans Light"/>
              </a:rPr>
              <a:t>nosotros</a:t>
            </a:r>
            <a:r>
              <a:rPr lang="en-US" sz="3796" dirty="0">
                <a:solidFill>
                  <a:srgbClr val="FFFFFF"/>
                </a:solidFill>
                <a:latin typeface="Open Sans Light"/>
              </a:rPr>
              <a:t> los </a:t>
            </a:r>
            <a:r>
              <a:rPr lang="en-US" sz="3796" dirty="0" err="1">
                <a:solidFill>
                  <a:srgbClr val="FFFFFF"/>
                </a:solidFill>
                <a:latin typeface="Open Sans Light"/>
              </a:rPr>
              <a:t>humanas</a:t>
            </a:r>
            <a:r>
              <a:rPr lang="en-US" sz="3796" dirty="0">
                <a:solidFill>
                  <a:srgbClr val="FFFFFF"/>
                </a:solidFill>
                <a:latin typeface="Open Sans Light"/>
              </a:rPr>
              <a:t> para </a:t>
            </a:r>
            <a:r>
              <a:rPr lang="en-US" sz="3796" dirty="0" err="1">
                <a:solidFill>
                  <a:srgbClr val="FFFFFF"/>
                </a:solidFill>
                <a:latin typeface="Open Sans Light"/>
              </a:rPr>
              <a:t>satisfacer</a:t>
            </a:r>
            <a:r>
              <a:rPr lang="en-US" sz="3796" dirty="0">
                <a:solidFill>
                  <a:srgbClr val="FFFFFF"/>
                </a:solidFill>
                <a:latin typeface="Open Sans Light"/>
              </a:rPr>
              <a:t> </a:t>
            </a:r>
            <a:r>
              <a:rPr lang="en-US" sz="3796" dirty="0" err="1">
                <a:solidFill>
                  <a:srgbClr val="FFFFFF"/>
                </a:solidFill>
                <a:latin typeface="Open Sans Light"/>
              </a:rPr>
              <a:t>nuestras</a:t>
            </a:r>
            <a:r>
              <a:rPr lang="en-US" sz="3796" dirty="0">
                <a:solidFill>
                  <a:srgbClr val="FFFFFF"/>
                </a:solidFill>
                <a:latin typeface="Open Sans Light"/>
              </a:rPr>
              <a:t> </a:t>
            </a:r>
            <a:r>
              <a:rPr lang="en-US" sz="3796" dirty="0" err="1">
                <a:solidFill>
                  <a:srgbClr val="FFFFFF"/>
                </a:solidFill>
                <a:latin typeface="Open Sans Light"/>
              </a:rPr>
              <a:t>necesidades</a:t>
            </a:r>
            <a:r>
              <a:rPr lang="en-US" sz="3796" dirty="0">
                <a:solidFill>
                  <a:srgbClr val="FFFFFF"/>
                </a:solidFill>
                <a:latin typeface="Open Sans Light"/>
              </a:rPr>
              <a:t>. Por </a:t>
            </a:r>
            <a:r>
              <a:rPr lang="en-US" sz="3796" dirty="0" err="1">
                <a:solidFill>
                  <a:srgbClr val="FFFFFF"/>
                </a:solidFill>
                <a:latin typeface="Open Sans Light"/>
              </a:rPr>
              <a:t>ahora</a:t>
            </a:r>
            <a:r>
              <a:rPr lang="en-US" sz="3796" dirty="0">
                <a:solidFill>
                  <a:srgbClr val="FFFFFF"/>
                </a:solidFill>
                <a:latin typeface="Open Sans Light"/>
              </a:rPr>
              <a:t>, hay que </a:t>
            </a:r>
            <a:r>
              <a:rPr lang="en-US" sz="3796" dirty="0" err="1">
                <a:solidFill>
                  <a:srgbClr val="FFFFFF"/>
                </a:solidFill>
                <a:latin typeface="Open Sans Light"/>
              </a:rPr>
              <a:t>afinar</a:t>
            </a:r>
            <a:r>
              <a:rPr lang="en-US" sz="3796" dirty="0">
                <a:solidFill>
                  <a:srgbClr val="FFFFFF"/>
                </a:solidFill>
                <a:latin typeface="Open Sans Light"/>
              </a:rPr>
              <a:t> </a:t>
            </a:r>
            <a:r>
              <a:rPr lang="en-US" sz="3796" dirty="0" err="1">
                <a:solidFill>
                  <a:srgbClr val="FFFFFF"/>
                </a:solidFill>
                <a:latin typeface="Open Sans Light"/>
              </a:rPr>
              <a:t>ciertos</a:t>
            </a:r>
            <a:r>
              <a:rPr lang="en-US" sz="3796" dirty="0">
                <a:solidFill>
                  <a:srgbClr val="FFFFFF"/>
                </a:solidFill>
                <a:latin typeface="Open Sans Light"/>
              </a:rPr>
              <a:t> </a:t>
            </a:r>
            <a:r>
              <a:rPr lang="en-US" sz="3796" dirty="0" err="1">
                <a:solidFill>
                  <a:srgbClr val="FFFFFF"/>
                </a:solidFill>
                <a:latin typeface="Open Sans Light"/>
              </a:rPr>
              <a:t>detalles</a:t>
            </a:r>
            <a:r>
              <a:rPr lang="en-US" sz="3796" dirty="0">
                <a:solidFill>
                  <a:srgbClr val="FFFFFF"/>
                </a:solidFill>
                <a:latin typeface="Open Sans Light"/>
              </a:rPr>
              <a:t>, </a:t>
            </a:r>
            <a:r>
              <a:rPr lang="en-US" sz="3796" dirty="0" err="1">
                <a:solidFill>
                  <a:srgbClr val="FFFFFF"/>
                </a:solidFill>
                <a:latin typeface="Open Sans Light"/>
              </a:rPr>
              <a:t>como</a:t>
            </a:r>
            <a:r>
              <a:rPr lang="en-US" sz="3796" dirty="0">
                <a:solidFill>
                  <a:srgbClr val="FFFFFF"/>
                </a:solidFill>
                <a:latin typeface="Open Sans Light"/>
              </a:rPr>
              <a:t> </a:t>
            </a:r>
            <a:r>
              <a:rPr lang="en-US" sz="3796" dirty="0" err="1">
                <a:solidFill>
                  <a:srgbClr val="FFFFFF"/>
                </a:solidFill>
                <a:latin typeface="Open Sans Light"/>
              </a:rPr>
              <a:t>su</a:t>
            </a:r>
            <a:r>
              <a:rPr lang="en-US" sz="3796" dirty="0">
                <a:solidFill>
                  <a:srgbClr val="FFFFFF"/>
                </a:solidFill>
                <a:latin typeface="Open Sans Light"/>
              </a:rPr>
              <a:t> </a:t>
            </a:r>
            <a:r>
              <a:rPr lang="en-US" sz="3796" dirty="0" err="1">
                <a:solidFill>
                  <a:srgbClr val="FFFFFF"/>
                </a:solidFill>
                <a:latin typeface="Open Sans Light"/>
              </a:rPr>
              <a:t>costo</a:t>
            </a:r>
            <a:r>
              <a:rPr lang="en-US" sz="3796" dirty="0">
                <a:solidFill>
                  <a:srgbClr val="FFFFFF"/>
                </a:solidFill>
                <a:latin typeface="Open Sans Light"/>
              </a:rPr>
              <a:t> </a:t>
            </a:r>
            <a:r>
              <a:rPr lang="en-US" sz="3796" dirty="0" err="1">
                <a:solidFill>
                  <a:srgbClr val="FFFFFF"/>
                </a:solidFill>
                <a:latin typeface="Open Sans Light"/>
              </a:rPr>
              <a:t>principalmente</a:t>
            </a:r>
            <a:r>
              <a:rPr lang="en-US" sz="3796" dirty="0">
                <a:solidFill>
                  <a:srgbClr val="FFFFFF"/>
                </a:solidFill>
                <a:latin typeface="Open Sans Light"/>
              </a:rPr>
              <a:t>, </a:t>
            </a:r>
            <a:r>
              <a:rPr lang="en-US" sz="3796" dirty="0" err="1">
                <a:solidFill>
                  <a:srgbClr val="FFFFFF"/>
                </a:solidFill>
                <a:latin typeface="Open Sans Light"/>
              </a:rPr>
              <a:t>pues</a:t>
            </a:r>
            <a:r>
              <a:rPr lang="en-US" sz="3796" dirty="0">
                <a:solidFill>
                  <a:srgbClr val="FFFFFF"/>
                </a:solidFill>
                <a:latin typeface="Open Sans Light"/>
              </a:rPr>
              <a:t> es el mayor </a:t>
            </a:r>
            <a:r>
              <a:rPr lang="en-US" sz="3796" dirty="0" err="1">
                <a:solidFill>
                  <a:srgbClr val="FFFFFF"/>
                </a:solidFill>
                <a:latin typeface="Open Sans Light"/>
              </a:rPr>
              <a:t>inconveniente</a:t>
            </a:r>
            <a:r>
              <a:rPr lang="en-US" sz="3796" dirty="0">
                <a:solidFill>
                  <a:srgbClr val="FFFFFF"/>
                </a:solidFill>
                <a:latin typeface="Open Sans Light"/>
              </a:rPr>
              <a:t> </a:t>
            </a:r>
            <a:r>
              <a:rPr lang="en-US" sz="3796" dirty="0" err="1">
                <a:solidFill>
                  <a:srgbClr val="FFFFFF"/>
                </a:solidFill>
                <a:latin typeface="Open Sans Light"/>
              </a:rPr>
              <a:t>actualmente</a:t>
            </a:r>
            <a:r>
              <a:rPr lang="en-US" sz="3796" dirty="0">
                <a:solidFill>
                  <a:srgbClr val="FFFFFF"/>
                </a:solidFill>
                <a:latin typeface="Open Sans Light"/>
              </a:rPr>
              <a:t>. </a:t>
            </a:r>
          </a:p>
        </p:txBody>
      </p:sp>
      <p:sp>
        <p:nvSpPr>
          <p:cNvPr id="4" name="Marcador de número de diapositiva 3">
            <a:extLst>
              <a:ext uri="{FF2B5EF4-FFF2-40B4-BE49-F238E27FC236}">
                <a16:creationId xmlns:a16="http://schemas.microsoft.com/office/drawing/2014/main" id="{D4A2BB72-D23F-4CEC-A4C1-66A90B32F165}"/>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7" name="Marcador de número de diapositiva 5">
            <a:extLst>
              <a:ext uri="{FF2B5EF4-FFF2-40B4-BE49-F238E27FC236}">
                <a16:creationId xmlns:a16="http://schemas.microsoft.com/office/drawing/2014/main" id="{9742A951-28AE-48FD-B555-B4911914F685}"/>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16</a:t>
            </a:r>
          </a:p>
        </p:txBody>
      </p:sp>
    </p:spTree>
    <p:extLst>
      <p:ext uri="{BB962C8B-B14F-4D97-AF65-F5344CB8AC3E}">
        <p14:creationId xmlns:p14="http://schemas.microsoft.com/office/powerpoint/2010/main" val="168732624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523863" y="779126"/>
            <a:ext cx="16304444" cy="1022440"/>
          </a:xfrm>
          <a:prstGeom prst="rect">
            <a:avLst/>
          </a:prstGeom>
        </p:spPr>
        <p:txBody>
          <a:bodyPr lIns="0" tIns="0" rIns="0" bIns="0" rtlCol="0" anchor="t">
            <a:spAutoFit/>
          </a:bodyPr>
          <a:lstStyle/>
          <a:p>
            <a:pPr>
              <a:lnSpc>
                <a:spcPts val="8061"/>
              </a:lnSpc>
            </a:pPr>
            <a:r>
              <a:rPr lang="en-US" sz="6717">
                <a:solidFill>
                  <a:srgbClr val="FFFFFF"/>
                </a:solidFill>
                <a:latin typeface="Poppins Medium Bold"/>
              </a:rPr>
              <a:t>REFERENCIAS </a:t>
            </a:r>
          </a:p>
        </p:txBody>
      </p:sp>
      <p:sp>
        <p:nvSpPr>
          <p:cNvPr id="3" name="TextBox 3"/>
          <p:cNvSpPr txBox="1"/>
          <p:nvPr/>
        </p:nvSpPr>
        <p:spPr>
          <a:xfrm>
            <a:off x="598686" y="2115042"/>
            <a:ext cx="16948670" cy="9153916"/>
          </a:xfrm>
          <a:prstGeom prst="rect">
            <a:avLst/>
          </a:prstGeom>
        </p:spPr>
        <p:txBody>
          <a:bodyPr lIns="0" tIns="0" rIns="0" bIns="0" rtlCol="0" anchor="t">
            <a:spAutoFit/>
          </a:bodyPr>
          <a:lstStyle/>
          <a:p>
            <a:pPr>
              <a:lnSpc>
                <a:spcPts val="6068"/>
              </a:lnSpc>
            </a:pPr>
            <a:r>
              <a:rPr lang="en-US" sz="4334" dirty="0">
                <a:solidFill>
                  <a:srgbClr val="FFFFFF"/>
                </a:solidFill>
                <a:latin typeface="Open Sans Light"/>
              </a:rPr>
              <a:t>Pérez, A. (2017, 1 </a:t>
            </a:r>
            <a:r>
              <a:rPr lang="en-US" sz="4334" dirty="0" err="1">
                <a:solidFill>
                  <a:srgbClr val="FFFFFF"/>
                </a:solidFill>
                <a:latin typeface="Open Sans Light"/>
              </a:rPr>
              <a:t>agosto</a:t>
            </a:r>
            <a:r>
              <a:rPr lang="en-US" sz="4334" dirty="0">
                <a:solidFill>
                  <a:srgbClr val="FFFFFF"/>
                </a:solidFill>
                <a:latin typeface="Open Sans Light"/>
              </a:rPr>
              <a:t>). ¿</a:t>
            </a:r>
            <a:r>
              <a:rPr lang="en-US" sz="4334" dirty="0" err="1">
                <a:solidFill>
                  <a:srgbClr val="FFFFFF"/>
                </a:solidFill>
                <a:latin typeface="Open Sans Light"/>
              </a:rPr>
              <a:t>Qué</a:t>
            </a:r>
            <a:r>
              <a:rPr lang="en-US" sz="4334" dirty="0">
                <a:solidFill>
                  <a:srgbClr val="FFFFFF"/>
                </a:solidFill>
                <a:latin typeface="Open Sans Light"/>
              </a:rPr>
              <a:t> es la </a:t>
            </a:r>
            <a:r>
              <a:rPr lang="en-US" sz="4334" dirty="0" err="1">
                <a:solidFill>
                  <a:srgbClr val="FFFFFF"/>
                </a:solidFill>
                <a:latin typeface="Open Sans Light"/>
              </a:rPr>
              <a:t>conducción</a:t>
            </a:r>
            <a:r>
              <a:rPr lang="en-US" sz="4334" dirty="0">
                <a:solidFill>
                  <a:srgbClr val="FFFFFF"/>
                </a:solidFill>
                <a:latin typeface="Open Sans Light"/>
              </a:rPr>
              <a:t> </a:t>
            </a:r>
            <a:r>
              <a:rPr lang="en-US" sz="4334" dirty="0" err="1">
                <a:solidFill>
                  <a:srgbClr val="FFFFFF"/>
                </a:solidFill>
                <a:latin typeface="Open Sans Light"/>
              </a:rPr>
              <a:t>autónoma</a:t>
            </a:r>
            <a:r>
              <a:rPr lang="en-US" sz="4334" dirty="0">
                <a:solidFill>
                  <a:srgbClr val="FFFFFF"/>
                </a:solidFill>
                <a:latin typeface="Open Sans Light"/>
              </a:rPr>
              <a:t>? </a:t>
            </a:r>
            <a:r>
              <a:rPr lang="en-US" sz="4334" dirty="0" err="1">
                <a:solidFill>
                  <a:srgbClr val="FFFFFF"/>
                </a:solidFill>
                <a:latin typeface="Open Sans Light"/>
              </a:rPr>
              <a:t>Todo</a:t>
            </a:r>
            <a:r>
              <a:rPr lang="en-US" sz="4334" dirty="0">
                <a:solidFill>
                  <a:srgbClr val="FFFFFF"/>
                </a:solidFill>
                <a:latin typeface="Open Sans Light"/>
              </a:rPr>
              <a:t> lo que </a:t>
            </a:r>
            <a:r>
              <a:rPr lang="en-US" sz="4334" dirty="0" err="1">
                <a:solidFill>
                  <a:srgbClr val="FFFFFF"/>
                </a:solidFill>
                <a:latin typeface="Open Sans Light"/>
              </a:rPr>
              <a:t>necesitas</a:t>
            </a:r>
            <a:r>
              <a:rPr lang="en-US" sz="4334" dirty="0">
                <a:solidFill>
                  <a:srgbClr val="FFFFFF"/>
                </a:solidFill>
                <a:latin typeface="Open Sans Light"/>
              </a:rPr>
              <a:t> saber. </a:t>
            </a:r>
            <a:r>
              <a:rPr lang="en-US" sz="4334" dirty="0" err="1">
                <a:solidFill>
                  <a:srgbClr val="FFFFFF"/>
                </a:solidFill>
                <a:latin typeface="Open Sans Light"/>
              </a:rPr>
              <a:t>Periodismo</a:t>
            </a:r>
            <a:r>
              <a:rPr lang="en-US" sz="4334" dirty="0">
                <a:solidFill>
                  <a:srgbClr val="FFFFFF"/>
                </a:solidFill>
                <a:latin typeface="Open Sans Light"/>
              </a:rPr>
              <a:t> del Motor. https://periodismodelmotor.com/que-es-conduccion-autonoma-autopilot/169482/</a:t>
            </a:r>
          </a:p>
          <a:p>
            <a:pPr>
              <a:lnSpc>
                <a:spcPts val="6068"/>
              </a:lnSpc>
            </a:pPr>
            <a:endParaRPr lang="en-US" sz="4334" dirty="0">
              <a:solidFill>
                <a:srgbClr val="FFFFFF"/>
              </a:solidFill>
              <a:latin typeface="Open Sans Light"/>
            </a:endParaRPr>
          </a:p>
          <a:p>
            <a:pPr>
              <a:lnSpc>
                <a:spcPts val="6068"/>
              </a:lnSpc>
            </a:pPr>
            <a:r>
              <a:rPr lang="en-US" sz="4334" dirty="0">
                <a:solidFill>
                  <a:srgbClr val="FFFFFF"/>
                </a:solidFill>
                <a:latin typeface="Open Sans Light"/>
              </a:rPr>
              <a:t>Zapata, A. (2018, 3 </a:t>
            </a:r>
            <a:r>
              <a:rPr lang="en-US" sz="4334" dirty="0" err="1">
                <a:solidFill>
                  <a:srgbClr val="FFFFFF"/>
                </a:solidFill>
                <a:latin typeface="Open Sans Light"/>
              </a:rPr>
              <a:t>agosto</a:t>
            </a:r>
            <a:r>
              <a:rPr lang="en-US" sz="4334" dirty="0">
                <a:solidFill>
                  <a:srgbClr val="FFFFFF"/>
                </a:solidFill>
                <a:latin typeface="Open Sans Light"/>
              </a:rPr>
              <a:t>). El primer </a:t>
            </a:r>
            <a:r>
              <a:rPr lang="en-US" sz="4334" dirty="0" err="1">
                <a:solidFill>
                  <a:srgbClr val="FFFFFF"/>
                </a:solidFill>
                <a:latin typeface="Open Sans Light"/>
              </a:rPr>
              <a:t>vehículo</a:t>
            </a:r>
            <a:r>
              <a:rPr lang="en-US" sz="4334" dirty="0">
                <a:solidFill>
                  <a:srgbClr val="FFFFFF"/>
                </a:solidFill>
                <a:latin typeface="Open Sans Light"/>
              </a:rPr>
              <a:t> </a:t>
            </a:r>
            <a:r>
              <a:rPr lang="en-US" sz="4334" dirty="0" err="1">
                <a:solidFill>
                  <a:srgbClr val="FFFFFF"/>
                </a:solidFill>
                <a:latin typeface="Open Sans Light"/>
              </a:rPr>
              <a:t>autónomo</a:t>
            </a:r>
            <a:r>
              <a:rPr lang="en-US" sz="4334" dirty="0">
                <a:solidFill>
                  <a:srgbClr val="FFFFFF"/>
                </a:solidFill>
                <a:latin typeface="Open Sans Light"/>
              </a:rPr>
              <a:t> </a:t>
            </a:r>
            <a:r>
              <a:rPr lang="en-US" sz="4334" dirty="0" err="1">
                <a:solidFill>
                  <a:srgbClr val="FFFFFF"/>
                </a:solidFill>
                <a:latin typeface="Open Sans Light"/>
              </a:rPr>
              <a:t>fue</a:t>
            </a:r>
            <a:r>
              <a:rPr lang="en-US" sz="4334" dirty="0">
                <a:solidFill>
                  <a:srgbClr val="FFFFFF"/>
                </a:solidFill>
                <a:latin typeface="Open Sans Light"/>
              </a:rPr>
              <a:t> una van Mercedes-Benz de 1986. </a:t>
            </a:r>
            <a:r>
              <a:rPr lang="en-US" sz="4334" dirty="0" err="1">
                <a:solidFill>
                  <a:srgbClr val="FFFFFF"/>
                </a:solidFill>
                <a:latin typeface="Open Sans Light"/>
              </a:rPr>
              <a:t>Autocosmos</a:t>
            </a:r>
            <a:r>
              <a:rPr lang="en-US" sz="4334" dirty="0">
                <a:solidFill>
                  <a:srgbClr val="FFFFFF"/>
                </a:solidFill>
                <a:latin typeface="Open Sans Light"/>
              </a:rPr>
              <a:t>. https://noticias.autocosmos.com.mx/2018/08/03/el-primer-vehiculo-autonomo-fue-una-van-mercedes-benz-de-1986</a:t>
            </a:r>
          </a:p>
          <a:p>
            <a:pPr>
              <a:lnSpc>
                <a:spcPts val="6068"/>
              </a:lnSpc>
            </a:pPr>
            <a:endParaRPr lang="en-US" sz="4334" dirty="0">
              <a:solidFill>
                <a:srgbClr val="FFFFFF"/>
              </a:solidFill>
              <a:latin typeface="Open Sans Light"/>
            </a:endParaRPr>
          </a:p>
          <a:p>
            <a:pPr algn="ctr">
              <a:lnSpc>
                <a:spcPts val="12788"/>
              </a:lnSpc>
            </a:pPr>
            <a:endParaRPr lang="en-US" sz="4334" dirty="0">
              <a:solidFill>
                <a:srgbClr val="FFFFFF"/>
              </a:solidFill>
              <a:latin typeface="Open Sans Light"/>
            </a:endParaRPr>
          </a:p>
        </p:txBody>
      </p:sp>
      <p:sp>
        <p:nvSpPr>
          <p:cNvPr id="4" name="Marcador de número de diapositiva 3">
            <a:extLst>
              <a:ext uri="{FF2B5EF4-FFF2-40B4-BE49-F238E27FC236}">
                <a16:creationId xmlns:a16="http://schemas.microsoft.com/office/drawing/2014/main" id="{25ABD635-9ACA-40C5-B6A6-C46B54E1DC87}"/>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5" name="Marcador de número de diapositiva 5">
            <a:extLst>
              <a:ext uri="{FF2B5EF4-FFF2-40B4-BE49-F238E27FC236}">
                <a16:creationId xmlns:a16="http://schemas.microsoft.com/office/drawing/2014/main" id="{33A5BE11-7D7C-4DDD-A97F-F2EFE29D595C}"/>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17</a:t>
            </a: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523863" y="779126"/>
            <a:ext cx="16304444" cy="1022440"/>
          </a:xfrm>
          <a:prstGeom prst="rect">
            <a:avLst/>
          </a:prstGeom>
        </p:spPr>
        <p:txBody>
          <a:bodyPr lIns="0" tIns="0" rIns="0" bIns="0" rtlCol="0" anchor="t">
            <a:spAutoFit/>
          </a:bodyPr>
          <a:lstStyle/>
          <a:p>
            <a:pPr>
              <a:lnSpc>
                <a:spcPts val="8061"/>
              </a:lnSpc>
            </a:pPr>
            <a:r>
              <a:rPr lang="en-US" sz="6717">
                <a:solidFill>
                  <a:srgbClr val="FFFFFF"/>
                </a:solidFill>
                <a:latin typeface="Poppins Medium Bold"/>
              </a:rPr>
              <a:t>REFERENCIAS </a:t>
            </a:r>
          </a:p>
        </p:txBody>
      </p:sp>
      <p:sp>
        <p:nvSpPr>
          <p:cNvPr id="3" name="TextBox 3"/>
          <p:cNvSpPr txBox="1"/>
          <p:nvPr/>
        </p:nvSpPr>
        <p:spPr>
          <a:xfrm>
            <a:off x="598686" y="2115042"/>
            <a:ext cx="16948670" cy="9153916"/>
          </a:xfrm>
          <a:prstGeom prst="rect">
            <a:avLst/>
          </a:prstGeom>
        </p:spPr>
        <p:txBody>
          <a:bodyPr lIns="0" tIns="0" rIns="0" bIns="0" rtlCol="0" anchor="t">
            <a:spAutoFit/>
          </a:bodyPr>
          <a:lstStyle/>
          <a:p>
            <a:pPr>
              <a:lnSpc>
                <a:spcPts val="6068"/>
              </a:lnSpc>
            </a:pPr>
            <a:endParaRPr/>
          </a:p>
          <a:p>
            <a:pPr>
              <a:lnSpc>
                <a:spcPts val="6068"/>
              </a:lnSpc>
            </a:pPr>
            <a:r>
              <a:rPr lang="en-US" sz="4334">
                <a:solidFill>
                  <a:srgbClr val="FFFFFF"/>
                </a:solidFill>
                <a:latin typeface="Open Sans Light"/>
              </a:rPr>
              <a:t>Bassols, G. (2021, 17 marzo). Vehículos autónomos y niveles de autonomía. AutoBeltran. https://autobeltran.com/noticias/conduccion-autonoma-niveles/</a:t>
            </a:r>
          </a:p>
          <a:p>
            <a:pPr>
              <a:lnSpc>
                <a:spcPts val="6068"/>
              </a:lnSpc>
            </a:pPr>
            <a:endParaRPr lang="en-US" sz="4334">
              <a:solidFill>
                <a:srgbClr val="FFFFFF"/>
              </a:solidFill>
              <a:latin typeface="Open Sans Light"/>
            </a:endParaRPr>
          </a:p>
          <a:p>
            <a:pPr>
              <a:lnSpc>
                <a:spcPts val="6068"/>
              </a:lnSpc>
            </a:pPr>
            <a:r>
              <a:rPr lang="en-US" sz="4334">
                <a:solidFill>
                  <a:srgbClr val="FFFFFF"/>
                </a:solidFill>
                <a:latin typeface="Open Sans Light"/>
              </a:rPr>
              <a:t>González, G. (2020, 26 mayo). Ventajas y desventajas de los coches autónomos. Blogthinkbig.com. https://blogthinkbig.com/ventajas-coches-autonomos</a:t>
            </a:r>
          </a:p>
          <a:p>
            <a:pPr>
              <a:lnSpc>
                <a:spcPts val="6068"/>
              </a:lnSpc>
            </a:pPr>
            <a:endParaRPr lang="en-US" sz="4334">
              <a:solidFill>
                <a:srgbClr val="FFFFFF"/>
              </a:solidFill>
              <a:latin typeface="Open Sans Light"/>
            </a:endParaRPr>
          </a:p>
          <a:p>
            <a:pPr>
              <a:lnSpc>
                <a:spcPts val="6068"/>
              </a:lnSpc>
            </a:pPr>
            <a:endParaRPr lang="en-US" sz="4334">
              <a:solidFill>
                <a:srgbClr val="FFFFFF"/>
              </a:solidFill>
              <a:latin typeface="Open Sans Light"/>
            </a:endParaRPr>
          </a:p>
          <a:p>
            <a:pPr algn="ctr">
              <a:lnSpc>
                <a:spcPts val="12788"/>
              </a:lnSpc>
            </a:pPr>
            <a:endParaRPr lang="en-US" sz="4334">
              <a:solidFill>
                <a:srgbClr val="FFFFFF"/>
              </a:solidFill>
              <a:latin typeface="Open Sans Light"/>
            </a:endParaRPr>
          </a:p>
        </p:txBody>
      </p:sp>
      <p:sp>
        <p:nvSpPr>
          <p:cNvPr id="4" name="Marcador de número de diapositiva 3">
            <a:extLst>
              <a:ext uri="{FF2B5EF4-FFF2-40B4-BE49-F238E27FC236}">
                <a16:creationId xmlns:a16="http://schemas.microsoft.com/office/drawing/2014/main" id="{834D231B-3705-4F7E-BDE0-E8DA2832599E}"/>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5" name="Marcador de número de diapositiva 5">
            <a:extLst>
              <a:ext uri="{FF2B5EF4-FFF2-40B4-BE49-F238E27FC236}">
                <a16:creationId xmlns:a16="http://schemas.microsoft.com/office/drawing/2014/main" id="{7C1697FF-8192-4EF4-A944-E275621A255A}"/>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18</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523863" y="779126"/>
            <a:ext cx="16304444" cy="1022440"/>
          </a:xfrm>
          <a:prstGeom prst="rect">
            <a:avLst/>
          </a:prstGeom>
        </p:spPr>
        <p:txBody>
          <a:bodyPr lIns="0" tIns="0" rIns="0" bIns="0" rtlCol="0" anchor="t">
            <a:spAutoFit/>
          </a:bodyPr>
          <a:lstStyle/>
          <a:p>
            <a:pPr>
              <a:lnSpc>
                <a:spcPts val="8061"/>
              </a:lnSpc>
            </a:pPr>
            <a:r>
              <a:rPr lang="en-US" sz="6717">
                <a:solidFill>
                  <a:srgbClr val="FFFFFF"/>
                </a:solidFill>
                <a:latin typeface="Poppins Medium Bold"/>
              </a:rPr>
              <a:t>REFERENCIAS </a:t>
            </a:r>
          </a:p>
        </p:txBody>
      </p:sp>
      <p:sp>
        <p:nvSpPr>
          <p:cNvPr id="3" name="TextBox 3"/>
          <p:cNvSpPr txBox="1"/>
          <p:nvPr/>
        </p:nvSpPr>
        <p:spPr>
          <a:xfrm>
            <a:off x="598686" y="2115042"/>
            <a:ext cx="16948670" cy="5285871"/>
          </a:xfrm>
          <a:prstGeom prst="rect">
            <a:avLst/>
          </a:prstGeom>
        </p:spPr>
        <p:txBody>
          <a:bodyPr lIns="0" tIns="0" rIns="0" bIns="0" rtlCol="0" anchor="t">
            <a:spAutoFit/>
          </a:bodyPr>
          <a:lstStyle/>
          <a:p>
            <a:pPr>
              <a:lnSpc>
                <a:spcPts val="6068"/>
              </a:lnSpc>
            </a:pPr>
            <a:r>
              <a:rPr lang="es-MX" sz="4334" dirty="0">
                <a:solidFill>
                  <a:srgbClr val="FFFFFF"/>
                </a:solidFill>
                <a:latin typeface="Open Sans Light"/>
              </a:rPr>
              <a:t>Hernández, L. (2020, 3 noviembre). Cuáles marcas de autos ofrecen la mejor conducción </a:t>
            </a:r>
            <a:r>
              <a:rPr lang="es-MX" sz="4334" dirty="0" err="1">
                <a:solidFill>
                  <a:srgbClr val="FFFFFF"/>
                </a:solidFill>
                <a:latin typeface="Open Sans Light"/>
              </a:rPr>
              <a:t>semi-autónoma</a:t>
            </a:r>
            <a:r>
              <a:rPr lang="es-MX" sz="4334" dirty="0">
                <a:solidFill>
                  <a:srgbClr val="FFFFFF"/>
                </a:solidFill>
                <a:latin typeface="Open Sans Light"/>
              </a:rPr>
              <a:t>. </a:t>
            </a:r>
            <a:r>
              <a:rPr lang="es-MX" sz="4334" dirty="0" err="1">
                <a:solidFill>
                  <a:srgbClr val="FFFFFF"/>
                </a:solidFill>
                <a:latin typeface="Open Sans Light"/>
              </a:rPr>
              <a:t>Autocosmos</a:t>
            </a:r>
            <a:r>
              <a:rPr lang="es-MX" sz="4334" dirty="0">
                <a:solidFill>
                  <a:srgbClr val="FFFFFF"/>
                </a:solidFill>
                <a:latin typeface="Open Sans Light"/>
              </a:rPr>
              <a:t>. https://noticias.autocosmos.com.mx/2020/11/03/cuales-marcas-de-autos-ofrecen-la-mejor-conduccion-semi-autonoma</a:t>
            </a:r>
            <a:endParaRPr lang="en-US" sz="4334" dirty="0">
              <a:solidFill>
                <a:srgbClr val="FFFFFF"/>
              </a:solidFill>
              <a:latin typeface="Open Sans Light"/>
            </a:endParaRPr>
          </a:p>
          <a:p>
            <a:pPr>
              <a:lnSpc>
                <a:spcPts val="6068"/>
              </a:lnSpc>
            </a:pPr>
            <a:endParaRPr lang="en-US" sz="4334" dirty="0">
              <a:solidFill>
                <a:srgbClr val="FFFFFF"/>
              </a:solidFill>
              <a:latin typeface="Open Sans Light"/>
            </a:endParaRPr>
          </a:p>
          <a:p>
            <a:pPr algn="ctr">
              <a:lnSpc>
                <a:spcPts val="12788"/>
              </a:lnSpc>
            </a:pPr>
            <a:endParaRPr lang="en-US" sz="4334" dirty="0">
              <a:solidFill>
                <a:srgbClr val="FFFFFF"/>
              </a:solidFill>
              <a:latin typeface="Open Sans Light"/>
            </a:endParaRPr>
          </a:p>
        </p:txBody>
      </p:sp>
      <p:sp>
        <p:nvSpPr>
          <p:cNvPr id="4" name="Marcador de número de diapositiva 3">
            <a:extLst>
              <a:ext uri="{FF2B5EF4-FFF2-40B4-BE49-F238E27FC236}">
                <a16:creationId xmlns:a16="http://schemas.microsoft.com/office/drawing/2014/main" id="{834D231B-3705-4F7E-BDE0-E8DA2832599E}"/>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5" name="Marcador de número de diapositiva 5">
            <a:extLst>
              <a:ext uri="{FF2B5EF4-FFF2-40B4-BE49-F238E27FC236}">
                <a16:creationId xmlns:a16="http://schemas.microsoft.com/office/drawing/2014/main" id="{7C1697FF-8192-4EF4-A944-E275621A255A}"/>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19</a:t>
            </a:r>
          </a:p>
        </p:txBody>
      </p:sp>
    </p:spTree>
    <p:extLst>
      <p:ext uri="{BB962C8B-B14F-4D97-AF65-F5344CB8AC3E}">
        <p14:creationId xmlns:p14="http://schemas.microsoft.com/office/powerpoint/2010/main" val="25816260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5146374" y="2104161"/>
            <a:ext cx="10501980" cy="6550583"/>
            <a:chOff x="-1691720" y="98593"/>
            <a:chExt cx="14002640" cy="8734111"/>
          </a:xfrm>
        </p:grpSpPr>
        <p:sp>
          <p:nvSpPr>
            <p:cNvPr id="3" name="TextBox 3"/>
            <p:cNvSpPr txBox="1"/>
            <p:nvPr/>
          </p:nvSpPr>
          <p:spPr>
            <a:xfrm>
              <a:off x="-904764" y="98593"/>
              <a:ext cx="13215684" cy="5994743"/>
            </a:xfrm>
            <a:prstGeom prst="rect">
              <a:avLst/>
            </a:prstGeom>
          </p:spPr>
          <p:txBody>
            <a:bodyPr lIns="0" tIns="0" rIns="0" bIns="0" rtlCol="0" anchor="t">
              <a:spAutoFit/>
            </a:bodyPr>
            <a:lstStyle/>
            <a:p>
              <a:pPr>
                <a:lnSpc>
                  <a:spcPts val="11815"/>
                </a:lnSpc>
              </a:pPr>
              <a:r>
                <a:rPr lang="en-US" sz="9846" dirty="0">
                  <a:solidFill>
                    <a:srgbClr val="FFFFFF"/>
                  </a:solidFill>
                  <a:latin typeface="Poppins Medium Bold"/>
                </a:rPr>
                <a:t>¿</a:t>
              </a:r>
              <a:r>
                <a:rPr lang="en-US" sz="9846" dirty="0" err="1">
                  <a:solidFill>
                    <a:srgbClr val="FFFFFF"/>
                  </a:solidFill>
                  <a:latin typeface="Poppins Medium Bold"/>
                </a:rPr>
                <a:t>Qué</a:t>
              </a:r>
              <a:r>
                <a:rPr lang="en-US" sz="9846" dirty="0">
                  <a:solidFill>
                    <a:srgbClr val="FFFFFF"/>
                  </a:solidFill>
                  <a:latin typeface="Poppins Medium Bold"/>
                </a:rPr>
                <a:t> es la </a:t>
              </a:r>
              <a:r>
                <a:rPr lang="en-US" sz="9846" dirty="0" err="1">
                  <a:solidFill>
                    <a:srgbClr val="FFFFFF"/>
                  </a:solidFill>
                  <a:latin typeface="Poppins Medium Bold"/>
                </a:rPr>
                <a:t>conduccion</a:t>
              </a:r>
              <a:r>
                <a:rPr lang="en-US" sz="9846" dirty="0">
                  <a:solidFill>
                    <a:srgbClr val="FFFFFF"/>
                  </a:solidFill>
                  <a:latin typeface="Poppins Medium Bold"/>
                </a:rPr>
                <a:t> </a:t>
              </a:r>
              <a:r>
                <a:rPr lang="en-US" sz="9846" dirty="0" err="1">
                  <a:solidFill>
                    <a:srgbClr val="FFFFFF"/>
                  </a:solidFill>
                  <a:latin typeface="Poppins Medium Bold"/>
                </a:rPr>
                <a:t>autónoma</a:t>
              </a:r>
              <a:r>
                <a:rPr lang="en-US" sz="9846" dirty="0">
                  <a:solidFill>
                    <a:srgbClr val="FFFFFF"/>
                  </a:solidFill>
                  <a:latin typeface="Poppins Medium Bold"/>
                </a:rPr>
                <a:t>?</a:t>
              </a:r>
            </a:p>
          </p:txBody>
        </p:sp>
        <p:sp>
          <p:nvSpPr>
            <p:cNvPr id="4" name="TextBox 4"/>
            <p:cNvSpPr txBox="1"/>
            <p:nvPr/>
          </p:nvSpPr>
          <p:spPr>
            <a:xfrm>
              <a:off x="-1691720" y="6487845"/>
              <a:ext cx="13215684" cy="2344859"/>
            </a:xfrm>
            <a:prstGeom prst="rect">
              <a:avLst/>
            </a:prstGeom>
          </p:spPr>
          <p:txBody>
            <a:bodyPr lIns="0" tIns="0" rIns="0" bIns="0" rtlCol="0" anchor="t">
              <a:spAutoFit/>
            </a:bodyPr>
            <a:lstStyle/>
            <a:p>
              <a:pPr>
                <a:lnSpc>
                  <a:spcPts val="4791"/>
                </a:lnSpc>
              </a:pPr>
              <a:r>
                <a:rPr lang="en-US" sz="3422" dirty="0" err="1">
                  <a:solidFill>
                    <a:srgbClr val="FFFFFF"/>
                  </a:solidFill>
                  <a:latin typeface="Poppins Light"/>
                </a:rPr>
                <a:t>Tecnologia</a:t>
              </a:r>
              <a:r>
                <a:rPr lang="en-US" sz="3422" dirty="0">
                  <a:solidFill>
                    <a:srgbClr val="FFFFFF"/>
                  </a:solidFill>
                  <a:latin typeface="Poppins Light"/>
                </a:rPr>
                <a:t> de </a:t>
              </a:r>
              <a:r>
                <a:rPr lang="en-US" sz="3422" dirty="0" err="1">
                  <a:solidFill>
                    <a:srgbClr val="FFFFFF"/>
                  </a:solidFill>
                  <a:latin typeface="Poppins Light"/>
                </a:rPr>
                <a:t>conducción</a:t>
              </a:r>
              <a:r>
                <a:rPr lang="en-US" sz="3422" dirty="0">
                  <a:solidFill>
                    <a:srgbClr val="FFFFFF"/>
                  </a:solidFill>
                  <a:latin typeface="Poppins Light"/>
                </a:rPr>
                <a:t> que </a:t>
              </a:r>
              <a:r>
                <a:rPr lang="en-US" sz="3422" dirty="0" err="1">
                  <a:solidFill>
                    <a:srgbClr val="FFFFFF"/>
                  </a:solidFill>
                  <a:latin typeface="Poppins Light"/>
                </a:rPr>
                <a:t>consiste</a:t>
              </a:r>
              <a:r>
                <a:rPr lang="en-US" sz="3422" dirty="0">
                  <a:solidFill>
                    <a:srgbClr val="FFFFFF"/>
                  </a:solidFill>
                  <a:latin typeface="Poppins Light"/>
                </a:rPr>
                <a:t> </a:t>
              </a:r>
              <a:r>
                <a:rPr lang="en-US" sz="3422" dirty="0" err="1">
                  <a:solidFill>
                    <a:srgbClr val="FFFFFF"/>
                  </a:solidFill>
                  <a:latin typeface="Poppins Light"/>
                </a:rPr>
                <a:t>en</a:t>
              </a:r>
              <a:r>
                <a:rPr lang="en-US" sz="3422" dirty="0">
                  <a:solidFill>
                    <a:srgbClr val="FFFFFF"/>
                  </a:solidFill>
                  <a:latin typeface="Poppins Light"/>
                </a:rPr>
                <a:t> el </a:t>
              </a:r>
              <a:r>
                <a:rPr lang="en-US" sz="3422" dirty="0" err="1">
                  <a:solidFill>
                    <a:srgbClr val="FFFFFF"/>
                  </a:solidFill>
                  <a:latin typeface="Poppins Light"/>
                </a:rPr>
                <a:t>manejo</a:t>
              </a:r>
              <a:r>
                <a:rPr lang="en-US" sz="3422" dirty="0">
                  <a:solidFill>
                    <a:srgbClr val="FFFFFF"/>
                  </a:solidFill>
                  <a:latin typeface="Poppins Light"/>
                </a:rPr>
                <a:t> del </a:t>
              </a:r>
              <a:r>
                <a:rPr lang="en-US" sz="3422" dirty="0" err="1">
                  <a:solidFill>
                    <a:srgbClr val="FFFFFF"/>
                  </a:solidFill>
                  <a:latin typeface="Poppins Light"/>
                </a:rPr>
                <a:t>vehículo</a:t>
              </a:r>
              <a:r>
                <a:rPr lang="en-US" sz="3422" dirty="0">
                  <a:solidFill>
                    <a:srgbClr val="FFFFFF"/>
                  </a:solidFill>
                  <a:latin typeface="Poppins Light"/>
                </a:rPr>
                <a:t> sin el control </a:t>
              </a:r>
              <a:r>
                <a:rPr lang="en-US" sz="3422" dirty="0" err="1">
                  <a:solidFill>
                    <a:srgbClr val="FFFFFF"/>
                  </a:solidFill>
                  <a:latin typeface="Poppins Light"/>
                </a:rPr>
                <a:t>activo</a:t>
              </a:r>
              <a:r>
                <a:rPr lang="en-US" sz="3422" dirty="0">
                  <a:solidFill>
                    <a:srgbClr val="FFFFFF"/>
                  </a:solidFill>
                  <a:latin typeface="Poppins Light"/>
                </a:rPr>
                <a:t> de un conductor </a:t>
              </a:r>
              <a:r>
                <a:rPr lang="en-US" sz="3422" dirty="0" err="1">
                  <a:solidFill>
                    <a:srgbClr val="FFFFFF"/>
                  </a:solidFill>
                  <a:latin typeface="Poppins Light"/>
                </a:rPr>
                <a:t>cuando</a:t>
              </a:r>
              <a:r>
                <a:rPr lang="en-US" sz="3422" dirty="0">
                  <a:solidFill>
                    <a:srgbClr val="FFFFFF"/>
                  </a:solidFill>
                  <a:latin typeface="Poppins Light"/>
                </a:rPr>
                <a:t> </a:t>
              </a:r>
              <a:r>
                <a:rPr lang="en-US" sz="3422" dirty="0" err="1">
                  <a:solidFill>
                    <a:srgbClr val="FFFFFF"/>
                  </a:solidFill>
                  <a:latin typeface="Poppins Light"/>
                </a:rPr>
                <a:t>su</a:t>
              </a:r>
              <a:r>
                <a:rPr lang="en-US" sz="3422" dirty="0">
                  <a:solidFill>
                    <a:srgbClr val="FFFFFF"/>
                  </a:solidFill>
                  <a:latin typeface="Poppins Light"/>
                </a:rPr>
                <a:t> </a:t>
              </a:r>
              <a:r>
                <a:rPr lang="en-US" sz="3422" dirty="0" err="1">
                  <a:solidFill>
                    <a:srgbClr val="FFFFFF"/>
                  </a:solidFill>
                  <a:latin typeface="Poppins Light"/>
                </a:rPr>
                <a:t>tecnología</a:t>
              </a:r>
              <a:r>
                <a:rPr lang="en-US" sz="3422" dirty="0">
                  <a:solidFill>
                    <a:srgbClr val="FFFFFF"/>
                  </a:solidFill>
                  <a:latin typeface="Poppins Light"/>
                </a:rPr>
                <a:t> </a:t>
              </a:r>
              <a:r>
                <a:rPr lang="en-US" sz="3422" dirty="0" err="1">
                  <a:solidFill>
                    <a:srgbClr val="FFFFFF"/>
                  </a:solidFill>
                  <a:latin typeface="Poppins Light"/>
                </a:rPr>
                <a:t>esté</a:t>
              </a:r>
              <a:r>
                <a:rPr lang="en-US" sz="3422" dirty="0">
                  <a:solidFill>
                    <a:srgbClr val="FFFFFF"/>
                  </a:solidFill>
                  <a:latin typeface="Poppins Light"/>
                </a:rPr>
                <a:t> </a:t>
              </a:r>
              <a:r>
                <a:rPr lang="en-US" sz="3422" dirty="0" err="1">
                  <a:solidFill>
                    <a:srgbClr val="FFFFFF"/>
                  </a:solidFill>
                  <a:latin typeface="Poppins Light"/>
                </a:rPr>
                <a:t>activa</a:t>
              </a:r>
              <a:r>
                <a:rPr lang="en-US" sz="3422" dirty="0">
                  <a:solidFill>
                    <a:srgbClr val="FFFFFF"/>
                  </a:solidFill>
                  <a:latin typeface="Poppins Light"/>
                </a:rPr>
                <a:t>. </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61240" y="611286"/>
            <a:ext cx="3457866" cy="3457866"/>
          </a:xfrm>
          <a:prstGeom prst="rect">
            <a:avLst/>
          </a:prstGeom>
        </p:spPr>
      </p:pic>
      <p:pic>
        <p:nvPicPr>
          <p:cNvPr id="10" name="Imagen 9">
            <a:extLst>
              <a:ext uri="{FF2B5EF4-FFF2-40B4-BE49-F238E27FC236}">
                <a16:creationId xmlns:a16="http://schemas.microsoft.com/office/drawing/2014/main" id="{8B8BA3EF-5606-41A1-8FF3-DACD58476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2154150"/>
            <a:ext cx="3999687" cy="3830004"/>
          </a:xfrm>
          <a:prstGeom prst="rect">
            <a:avLst/>
          </a:prstGeom>
        </p:spPr>
      </p:pic>
      <p:sp>
        <p:nvSpPr>
          <p:cNvPr id="6" name="Marcador de número de diapositiva 5">
            <a:extLst>
              <a:ext uri="{FF2B5EF4-FFF2-40B4-BE49-F238E27FC236}">
                <a16:creationId xmlns:a16="http://schemas.microsoft.com/office/drawing/2014/main" id="{E38DCE38-87FC-42DE-BE08-510C800ACCE7}"/>
              </a:ext>
            </a:extLst>
          </p:cNvPr>
          <p:cNvSpPr>
            <a:spLocks noGrp="1"/>
          </p:cNvSpPr>
          <p:nvPr>
            <p:ph type="sldNum" sz="quarter" idx="12"/>
          </p:nvPr>
        </p:nvSpPr>
        <p:spPr>
          <a:xfrm>
            <a:off x="15452306" y="9310589"/>
            <a:ext cx="2133600" cy="365125"/>
          </a:xfrm>
        </p:spPr>
        <p:txBody>
          <a:bodyPr/>
          <a:lstStyle/>
          <a:p>
            <a:r>
              <a:rPr lang="en-US" sz="7200" dirty="0"/>
              <a:t>2</a:t>
            </a:r>
          </a:p>
        </p:txBody>
      </p:sp>
    </p:spTree>
    <p:extLst>
      <p:ext uri="{BB962C8B-B14F-4D97-AF65-F5344CB8AC3E}">
        <p14:creationId xmlns:p14="http://schemas.microsoft.com/office/powerpoint/2010/main" val="2266198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1458 -0.01713 L 0.37873 -0.01806 " pathEditMode="relative" rAng="0" ptsTypes="AA">
                                      <p:cBhvr>
                                        <p:cTn id="6" dur="750" fill="hold"/>
                                        <p:tgtEl>
                                          <p:spTgt spid="5"/>
                                        </p:tgtEl>
                                        <p:attrNameLst>
                                          <p:attrName>ppt_x</p:attrName>
                                          <p:attrName>ppt_y</p:attrName>
                                        </p:attrNameLst>
                                      </p:cBhvr>
                                      <p:rCtr x="18203"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773701" y="2348538"/>
            <a:ext cx="5834647" cy="3887333"/>
          </a:xfrm>
          <a:prstGeom prst="rect">
            <a:avLst/>
          </a:prstGeom>
        </p:spPr>
      </p:pic>
      <p:grpSp>
        <p:nvGrpSpPr>
          <p:cNvPr id="3" name="Group 3"/>
          <p:cNvGrpSpPr/>
          <p:nvPr/>
        </p:nvGrpSpPr>
        <p:grpSpPr>
          <a:xfrm>
            <a:off x="664842" y="1408028"/>
            <a:ext cx="10904103" cy="7225677"/>
            <a:chOff x="0" y="0"/>
            <a:chExt cx="14538804" cy="9634236"/>
          </a:xfrm>
        </p:grpSpPr>
        <p:sp>
          <p:nvSpPr>
            <p:cNvPr id="4" name="TextBox 4"/>
            <p:cNvSpPr txBox="1"/>
            <p:nvPr/>
          </p:nvSpPr>
          <p:spPr>
            <a:xfrm>
              <a:off x="0" y="58785"/>
              <a:ext cx="14538804" cy="2907603"/>
            </a:xfrm>
            <a:prstGeom prst="rect">
              <a:avLst/>
            </a:prstGeom>
          </p:spPr>
          <p:txBody>
            <a:bodyPr lIns="0" tIns="0" rIns="0" bIns="0" rtlCol="0" anchor="t">
              <a:spAutoFit/>
            </a:bodyPr>
            <a:lstStyle/>
            <a:p>
              <a:pPr>
                <a:lnSpc>
                  <a:spcPts val="8596"/>
                </a:lnSpc>
              </a:pPr>
              <a:r>
                <a:rPr lang="en-US" sz="7163">
                  <a:solidFill>
                    <a:srgbClr val="FFFFFF"/>
                  </a:solidFill>
                  <a:latin typeface="Poppins Medium Bold"/>
                </a:rPr>
                <a:t>El primer auto con conducción autonoma</a:t>
              </a:r>
            </a:p>
          </p:txBody>
        </p:sp>
        <p:sp>
          <p:nvSpPr>
            <p:cNvPr id="5" name="TextBox 5"/>
            <p:cNvSpPr txBox="1"/>
            <p:nvPr/>
          </p:nvSpPr>
          <p:spPr>
            <a:xfrm>
              <a:off x="0" y="3835008"/>
              <a:ext cx="14538804" cy="5708110"/>
            </a:xfrm>
            <a:prstGeom prst="rect">
              <a:avLst/>
            </a:prstGeom>
          </p:spPr>
          <p:txBody>
            <a:bodyPr lIns="0" tIns="0" rIns="0" bIns="0" rtlCol="0" anchor="t">
              <a:spAutoFit/>
            </a:bodyPr>
            <a:lstStyle/>
            <a:p>
              <a:pPr>
                <a:lnSpc>
                  <a:spcPts val="4941"/>
                </a:lnSpc>
              </a:pPr>
              <a:r>
                <a:rPr lang="en-US" sz="3529">
                  <a:solidFill>
                    <a:srgbClr val="FFFFFF"/>
                  </a:solidFill>
                  <a:latin typeface="Poppins Light"/>
                </a:rPr>
                <a:t>El primer reporte sobre un carro autónomo data a mediados de los años 80 cuando el ingeniero Ernst Dickmanns, especializado en tecnología aeroespacial, creó el primer vehículo 100% autónomo. Esto lo logró empleando una camioneta de la marca Mercedes-Benz, con la ayuda de cámaras sensores y ordenadores.</a:t>
              </a:r>
            </a:p>
          </p:txBody>
        </p:sp>
      </p:grpSp>
      <p:sp>
        <p:nvSpPr>
          <p:cNvPr id="6" name="TextBox 6"/>
          <p:cNvSpPr txBox="1"/>
          <p:nvPr/>
        </p:nvSpPr>
        <p:spPr>
          <a:xfrm>
            <a:off x="12123293" y="7003116"/>
            <a:ext cx="5135463"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Open Sans Light"/>
              </a:rPr>
              <a:t>Imagen 1</a:t>
            </a:r>
          </a:p>
          <a:p>
            <a:pPr algn="ctr">
              <a:lnSpc>
                <a:spcPts val="4759"/>
              </a:lnSpc>
            </a:pPr>
            <a:r>
              <a:rPr lang="en-US" sz="3399" dirty="0" err="1">
                <a:solidFill>
                  <a:srgbClr val="FFFFFF"/>
                </a:solidFill>
                <a:latin typeface="Open Sans Light"/>
              </a:rPr>
              <a:t>Furgoneta</a:t>
            </a:r>
            <a:r>
              <a:rPr lang="en-US" sz="3399" dirty="0">
                <a:solidFill>
                  <a:srgbClr val="FFFFFF"/>
                </a:solidFill>
                <a:latin typeface="Open Sans Light"/>
              </a:rPr>
              <a:t> Mercedes-Benz </a:t>
            </a:r>
          </a:p>
        </p:txBody>
      </p:sp>
      <p:sp>
        <p:nvSpPr>
          <p:cNvPr id="7" name="Marcador de número de diapositiva 6">
            <a:extLst>
              <a:ext uri="{FF2B5EF4-FFF2-40B4-BE49-F238E27FC236}">
                <a16:creationId xmlns:a16="http://schemas.microsoft.com/office/drawing/2014/main" id="{A56E65D9-1CA3-486A-A9DE-E55775FC4A80}"/>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8" name="Marcador de número de diapositiva 5">
            <a:extLst>
              <a:ext uri="{FF2B5EF4-FFF2-40B4-BE49-F238E27FC236}">
                <a16:creationId xmlns:a16="http://schemas.microsoft.com/office/drawing/2014/main" id="{38A2485B-8789-483E-95E6-51329F2BBB52}"/>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3</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533400" y="972147"/>
            <a:ext cx="15536230" cy="2295525"/>
          </a:xfrm>
          <a:prstGeom prst="rect">
            <a:avLst/>
          </a:prstGeom>
        </p:spPr>
        <p:txBody>
          <a:bodyPr lIns="0" tIns="0" rIns="0" bIns="0" rtlCol="0" anchor="t">
            <a:spAutoFit/>
          </a:bodyPr>
          <a:lstStyle/>
          <a:p>
            <a:pPr>
              <a:lnSpc>
                <a:spcPts val="9000"/>
              </a:lnSpc>
            </a:pPr>
            <a:r>
              <a:rPr lang="en-US" sz="7500">
                <a:solidFill>
                  <a:srgbClr val="FFFFFF"/>
                </a:solidFill>
                <a:latin typeface="Poppins Medium Bold"/>
              </a:rPr>
              <a:t>Niveles de Conduccion autónoma</a:t>
            </a:r>
          </a:p>
        </p:txBody>
      </p:sp>
      <p:sp>
        <p:nvSpPr>
          <p:cNvPr id="3" name="TextBox 3"/>
          <p:cNvSpPr txBox="1"/>
          <p:nvPr/>
        </p:nvSpPr>
        <p:spPr>
          <a:xfrm>
            <a:off x="1375885" y="4533899"/>
            <a:ext cx="4184135" cy="836111"/>
          </a:xfrm>
          <a:prstGeom prst="rect">
            <a:avLst/>
          </a:prstGeom>
        </p:spPr>
        <p:txBody>
          <a:bodyPr lIns="0" tIns="0" rIns="0" bIns="0" rtlCol="0" anchor="t">
            <a:spAutoFit/>
          </a:bodyPr>
          <a:lstStyle/>
          <a:p>
            <a:pPr>
              <a:lnSpc>
                <a:spcPts val="6583"/>
              </a:lnSpc>
            </a:pPr>
            <a:r>
              <a:rPr lang="en-US" sz="5486">
                <a:solidFill>
                  <a:srgbClr val="FFFFFF"/>
                </a:solidFill>
                <a:latin typeface="Poppins Medium"/>
              </a:rPr>
              <a:t>NIVEL 0</a:t>
            </a:r>
          </a:p>
        </p:txBody>
      </p:sp>
      <p:sp>
        <p:nvSpPr>
          <p:cNvPr id="4" name="TextBox 4"/>
          <p:cNvSpPr txBox="1"/>
          <p:nvPr/>
        </p:nvSpPr>
        <p:spPr>
          <a:xfrm>
            <a:off x="6850234" y="4411550"/>
            <a:ext cx="3485783" cy="706085"/>
          </a:xfrm>
          <a:prstGeom prst="rect">
            <a:avLst/>
          </a:prstGeom>
        </p:spPr>
        <p:txBody>
          <a:bodyPr lIns="0" tIns="0" rIns="0" bIns="0" rtlCol="0" anchor="t">
            <a:spAutoFit/>
          </a:bodyPr>
          <a:lstStyle/>
          <a:p>
            <a:pPr>
              <a:lnSpc>
                <a:spcPts val="5484"/>
              </a:lnSpc>
            </a:pPr>
            <a:r>
              <a:rPr lang="en-US" sz="4570">
                <a:solidFill>
                  <a:srgbClr val="FFFFFF"/>
                </a:solidFill>
                <a:latin typeface="Poppins Medium"/>
              </a:rPr>
              <a:t>NIVEL 1</a:t>
            </a:r>
          </a:p>
        </p:txBody>
      </p:sp>
      <p:sp>
        <p:nvSpPr>
          <p:cNvPr id="5" name="TextBox 5"/>
          <p:cNvSpPr txBox="1"/>
          <p:nvPr/>
        </p:nvSpPr>
        <p:spPr>
          <a:xfrm>
            <a:off x="12895565" y="4421075"/>
            <a:ext cx="3615221" cy="722425"/>
          </a:xfrm>
          <a:prstGeom prst="rect">
            <a:avLst/>
          </a:prstGeom>
        </p:spPr>
        <p:txBody>
          <a:bodyPr lIns="0" tIns="0" rIns="0" bIns="0" rtlCol="0" anchor="t">
            <a:spAutoFit/>
          </a:bodyPr>
          <a:lstStyle/>
          <a:p>
            <a:pPr>
              <a:lnSpc>
                <a:spcPts val="5688"/>
              </a:lnSpc>
            </a:pPr>
            <a:r>
              <a:rPr lang="en-US" sz="4740">
                <a:solidFill>
                  <a:srgbClr val="FFFFFF"/>
                </a:solidFill>
                <a:latin typeface="Poppins Medium"/>
              </a:rPr>
              <a:t>NIVEL 2</a:t>
            </a:r>
          </a:p>
        </p:txBody>
      </p:sp>
      <p:sp>
        <p:nvSpPr>
          <p:cNvPr id="6" name="TextBox 6"/>
          <p:cNvSpPr txBox="1"/>
          <p:nvPr/>
        </p:nvSpPr>
        <p:spPr>
          <a:xfrm>
            <a:off x="793872" y="5571236"/>
            <a:ext cx="4223674" cy="2145844"/>
          </a:xfrm>
          <a:prstGeom prst="rect">
            <a:avLst/>
          </a:prstGeom>
        </p:spPr>
        <p:txBody>
          <a:bodyPr lIns="0" tIns="0" rIns="0" bIns="0" rtlCol="0" anchor="t">
            <a:spAutoFit/>
          </a:bodyPr>
          <a:lstStyle/>
          <a:p>
            <a:pPr algn="ctr">
              <a:lnSpc>
                <a:spcPts val="5737"/>
              </a:lnSpc>
            </a:pPr>
            <a:r>
              <a:rPr lang="en-US" sz="4098" dirty="0">
                <a:solidFill>
                  <a:srgbClr val="FFFFFF"/>
                </a:solidFill>
                <a:latin typeface="Open Sans Light"/>
              </a:rPr>
              <a:t>Sin </a:t>
            </a:r>
            <a:r>
              <a:rPr lang="en-US" sz="4098" dirty="0" err="1">
                <a:solidFill>
                  <a:srgbClr val="FFFFFF"/>
                </a:solidFill>
                <a:latin typeface="Open Sans Light"/>
              </a:rPr>
              <a:t>automatización</a:t>
            </a:r>
            <a:r>
              <a:rPr lang="en-US" sz="4098" dirty="0">
                <a:solidFill>
                  <a:srgbClr val="FFFFFF"/>
                </a:solidFill>
                <a:latin typeface="Open Sans Light"/>
              </a:rPr>
              <a:t> </a:t>
            </a:r>
            <a:r>
              <a:rPr lang="en-US" sz="4098" dirty="0" err="1">
                <a:solidFill>
                  <a:srgbClr val="FFFFFF"/>
                </a:solidFill>
                <a:latin typeface="Open Sans Light"/>
              </a:rPr>
              <a:t>en</a:t>
            </a:r>
            <a:r>
              <a:rPr lang="en-US" sz="4098" dirty="0">
                <a:solidFill>
                  <a:srgbClr val="FFFFFF"/>
                </a:solidFill>
                <a:latin typeface="Open Sans Light"/>
              </a:rPr>
              <a:t> la </a:t>
            </a:r>
            <a:r>
              <a:rPr lang="en-US" sz="4098" dirty="0" err="1">
                <a:solidFill>
                  <a:srgbClr val="FFFFFF"/>
                </a:solidFill>
                <a:latin typeface="Open Sans Light"/>
              </a:rPr>
              <a:t>conducción</a:t>
            </a:r>
            <a:endParaRPr lang="en-US" sz="4098" dirty="0">
              <a:solidFill>
                <a:srgbClr val="FFFFFF"/>
              </a:solidFill>
              <a:latin typeface="Open Sans Light"/>
            </a:endParaRPr>
          </a:p>
        </p:txBody>
      </p:sp>
      <p:sp>
        <p:nvSpPr>
          <p:cNvPr id="7" name="TextBox 7"/>
          <p:cNvSpPr txBox="1"/>
          <p:nvPr/>
        </p:nvSpPr>
        <p:spPr>
          <a:xfrm>
            <a:off x="6100891" y="5571236"/>
            <a:ext cx="4984468" cy="4311806"/>
          </a:xfrm>
          <a:prstGeom prst="rect">
            <a:avLst/>
          </a:prstGeom>
        </p:spPr>
        <p:txBody>
          <a:bodyPr lIns="0" tIns="0" rIns="0" bIns="0" rtlCol="0" anchor="t">
            <a:spAutoFit/>
          </a:bodyPr>
          <a:lstStyle/>
          <a:p>
            <a:pPr algn="ctr">
              <a:lnSpc>
                <a:spcPts val="5737"/>
              </a:lnSpc>
            </a:pPr>
            <a:r>
              <a:rPr lang="en-US" sz="4098">
                <a:solidFill>
                  <a:srgbClr val="FFFFFF"/>
                </a:solidFill>
                <a:latin typeface="Open Sans Light"/>
              </a:rPr>
              <a:t>Puede trabajar de forma lateral o longitudinal pero nunca ambos movimientos a la vez.</a:t>
            </a:r>
          </a:p>
          <a:p>
            <a:pPr algn="ctr">
              <a:lnSpc>
                <a:spcPts val="5737"/>
              </a:lnSpc>
            </a:pPr>
            <a:endParaRPr lang="en-US" sz="4098">
              <a:solidFill>
                <a:srgbClr val="FFFFFF"/>
              </a:solidFill>
              <a:latin typeface="Open Sans Light"/>
            </a:endParaRPr>
          </a:p>
        </p:txBody>
      </p:sp>
      <p:sp>
        <p:nvSpPr>
          <p:cNvPr id="8" name="TextBox 8"/>
          <p:cNvSpPr txBox="1"/>
          <p:nvPr/>
        </p:nvSpPr>
        <p:spPr>
          <a:xfrm>
            <a:off x="11665155" y="5251911"/>
            <a:ext cx="6076042" cy="5035089"/>
          </a:xfrm>
          <a:prstGeom prst="rect">
            <a:avLst/>
          </a:prstGeom>
        </p:spPr>
        <p:txBody>
          <a:bodyPr lIns="0" tIns="0" rIns="0" bIns="0" rtlCol="0" anchor="t">
            <a:spAutoFit/>
          </a:bodyPr>
          <a:lstStyle/>
          <a:p>
            <a:pPr algn="ctr">
              <a:lnSpc>
                <a:spcPts val="5737"/>
              </a:lnSpc>
            </a:pPr>
            <a:r>
              <a:rPr lang="en-US" sz="4098" dirty="0" err="1">
                <a:solidFill>
                  <a:srgbClr val="FFFFFF"/>
                </a:solidFill>
                <a:latin typeface="Open Sans Light"/>
              </a:rPr>
              <a:t>Cuenta</a:t>
            </a:r>
            <a:r>
              <a:rPr lang="en-US" sz="4098" dirty="0">
                <a:solidFill>
                  <a:srgbClr val="FFFFFF"/>
                </a:solidFill>
                <a:latin typeface="Open Sans Light"/>
              </a:rPr>
              <a:t> con control de </a:t>
            </a:r>
            <a:r>
              <a:rPr lang="en-US" sz="4098" dirty="0" err="1">
                <a:solidFill>
                  <a:srgbClr val="FFFFFF"/>
                </a:solidFill>
                <a:latin typeface="Open Sans Light"/>
              </a:rPr>
              <a:t>movimiento</a:t>
            </a:r>
            <a:r>
              <a:rPr lang="en-US" sz="4098" dirty="0">
                <a:solidFill>
                  <a:srgbClr val="FFFFFF"/>
                </a:solidFill>
                <a:latin typeface="Open Sans Light"/>
              </a:rPr>
              <a:t> tanto longitudinal </a:t>
            </a:r>
            <a:r>
              <a:rPr lang="en-US" sz="4098" dirty="0" err="1">
                <a:solidFill>
                  <a:srgbClr val="FFFFFF"/>
                </a:solidFill>
                <a:latin typeface="Open Sans Light"/>
              </a:rPr>
              <a:t>como</a:t>
            </a:r>
            <a:r>
              <a:rPr lang="en-US" sz="4098" dirty="0">
                <a:solidFill>
                  <a:srgbClr val="FFFFFF"/>
                </a:solidFill>
                <a:latin typeface="Open Sans Light"/>
              </a:rPr>
              <a:t> lateral, </a:t>
            </a:r>
            <a:r>
              <a:rPr lang="en-US" sz="4098" dirty="0" err="1">
                <a:solidFill>
                  <a:srgbClr val="FFFFFF"/>
                </a:solidFill>
                <a:latin typeface="Open Sans Light"/>
              </a:rPr>
              <a:t>aunque</a:t>
            </a:r>
            <a:r>
              <a:rPr lang="en-US" sz="4098" dirty="0">
                <a:solidFill>
                  <a:srgbClr val="FFFFFF"/>
                </a:solidFill>
                <a:latin typeface="Open Sans Light"/>
              </a:rPr>
              <a:t> no </a:t>
            </a:r>
            <a:r>
              <a:rPr lang="en-US" sz="4098" dirty="0" err="1">
                <a:solidFill>
                  <a:srgbClr val="FFFFFF"/>
                </a:solidFill>
                <a:latin typeface="Open Sans Light"/>
              </a:rPr>
              <a:t>tiene</a:t>
            </a:r>
            <a:r>
              <a:rPr lang="en-US" sz="4098" dirty="0">
                <a:solidFill>
                  <a:srgbClr val="FFFFFF"/>
                </a:solidFill>
                <a:latin typeface="Open Sans Light"/>
              </a:rPr>
              <a:t> </a:t>
            </a:r>
            <a:r>
              <a:rPr lang="en-US" sz="4098" dirty="0" err="1">
                <a:solidFill>
                  <a:srgbClr val="FFFFFF"/>
                </a:solidFill>
                <a:latin typeface="Open Sans Light"/>
              </a:rPr>
              <a:t>detección</a:t>
            </a:r>
            <a:r>
              <a:rPr lang="en-US" sz="4098" dirty="0">
                <a:solidFill>
                  <a:srgbClr val="FFFFFF"/>
                </a:solidFill>
                <a:latin typeface="Open Sans Light"/>
              </a:rPr>
              <a:t> y </a:t>
            </a:r>
            <a:r>
              <a:rPr lang="en-US" sz="4098" dirty="0" err="1">
                <a:solidFill>
                  <a:srgbClr val="FFFFFF"/>
                </a:solidFill>
                <a:latin typeface="Open Sans Light"/>
              </a:rPr>
              <a:t>respuesta</a:t>
            </a:r>
            <a:r>
              <a:rPr lang="en-US" sz="4098" dirty="0">
                <a:solidFill>
                  <a:srgbClr val="FFFFFF"/>
                </a:solidFill>
                <a:latin typeface="Open Sans Light"/>
              </a:rPr>
              <a:t> ante </a:t>
            </a:r>
            <a:r>
              <a:rPr lang="en-US" sz="4098" dirty="0" err="1">
                <a:solidFill>
                  <a:srgbClr val="FFFFFF"/>
                </a:solidFill>
                <a:latin typeface="Open Sans Light"/>
              </a:rPr>
              <a:t>objetos</a:t>
            </a:r>
            <a:r>
              <a:rPr lang="en-US" sz="4098" dirty="0">
                <a:solidFill>
                  <a:srgbClr val="FFFFFF"/>
                </a:solidFill>
                <a:latin typeface="Open Sans Light"/>
              </a:rPr>
              <a:t>.</a:t>
            </a:r>
          </a:p>
          <a:p>
            <a:pPr algn="ctr">
              <a:lnSpc>
                <a:spcPts val="5737"/>
              </a:lnSpc>
            </a:pPr>
            <a:endParaRPr lang="en-US" sz="4098" dirty="0">
              <a:solidFill>
                <a:srgbClr val="FFFFFF"/>
              </a:solidFill>
              <a:latin typeface="Open Sans Light"/>
            </a:endParaRPr>
          </a:p>
        </p:txBody>
      </p:sp>
      <p:pic>
        <p:nvPicPr>
          <p:cNvPr id="1026" name="Picture 2" descr="Icono De WiFi Libre Aislado En Fondo Negro Concepto De Conexión a Internet  Inalámbrica Logo De Red Diseño Plano Vectorial Ilustración del Vector -  Ilustración de internet, aislado: 142211240">
            <a:extLst>
              <a:ext uri="{FF2B5EF4-FFF2-40B4-BE49-F238E27FC236}">
                <a16:creationId xmlns:a16="http://schemas.microsoft.com/office/drawing/2014/main" id="{425687F4-1F1F-4EE6-98AA-4E7E9B523A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5458" y="829607"/>
            <a:ext cx="2704742" cy="2704742"/>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número de diapositiva 10">
            <a:extLst>
              <a:ext uri="{FF2B5EF4-FFF2-40B4-BE49-F238E27FC236}">
                <a16:creationId xmlns:a16="http://schemas.microsoft.com/office/drawing/2014/main" id="{964D2A7F-2663-4E57-94CF-B0B40B07475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13" name="Marcador de número de diapositiva 5">
            <a:extLst>
              <a:ext uri="{FF2B5EF4-FFF2-40B4-BE49-F238E27FC236}">
                <a16:creationId xmlns:a16="http://schemas.microsoft.com/office/drawing/2014/main" id="{860E24CC-04AC-49A8-B299-CF30091F19F5}"/>
              </a:ext>
            </a:extLst>
          </p:cNvPr>
          <p:cNvSpPr txBox="1">
            <a:spLocks/>
          </p:cNvSpPr>
          <p:nvPr/>
        </p:nvSpPr>
        <p:spPr>
          <a:xfrm>
            <a:off x="15773400" y="9314853"/>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4</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nodeType="withEffect">
                                  <p:stCondLst>
                                    <p:cond delay="0"/>
                                  </p:stCondLst>
                                  <p:childTnLst>
                                    <p:animScale>
                                      <p:cBhvr>
                                        <p:cTn id="6" dur="2000" fill="hold"/>
                                        <p:tgtEl>
                                          <p:spTgt spid="10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7106928" y="2897919"/>
            <a:ext cx="3485783" cy="3121222"/>
            <a:chOff x="0" y="0"/>
            <a:chExt cx="4647710" cy="4161629"/>
          </a:xfrm>
        </p:grpSpPr>
        <p:sp>
          <p:nvSpPr>
            <p:cNvPr id="3" name="TextBox 3"/>
            <p:cNvSpPr txBox="1"/>
            <p:nvPr/>
          </p:nvSpPr>
          <p:spPr>
            <a:xfrm>
              <a:off x="0" y="-9525"/>
              <a:ext cx="4647710" cy="938271"/>
            </a:xfrm>
            <a:prstGeom prst="rect">
              <a:avLst/>
            </a:prstGeom>
          </p:spPr>
          <p:txBody>
            <a:bodyPr lIns="0" tIns="0" rIns="0" bIns="0" rtlCol="0" anchor="t">
              <a:spAutoFit/>
            </a:bodyPr>
            <a:lstStyle/>
            <a:p>
              <a:pPr>
                <a:lnSpc>
                  <a:spcPts val="5484"/>
                </a:lnSpc>
              </a:pPr>
              <a:r>
                <a:rPr lang="en-US" sz="4570">
                  <a:solidFill>
                    <a:srgbClr val="FFFFFF"/>
                  </a:solidFill>
                  <a:latin typeface="Poppins Medium"/>
                </a:rPr>
                <a:t>NIVEL 4</a:t>
              </a:r>
            </a:p>
          </p:txBody>
        </p:sp>
        <p:sp>
          <p:nvSpPr>
            <p:cNvPr id="4" name="TextBox 4"/>
            <p:cNvSpPr txBox="1"/>
            <p:nvPr/>
          </p:nvSpPr>
          <p:spPr>
            <a:xfrm>
              <a:off x="0" y="3463386"/>
              <a:ext cx="4647710" cy="620847"/>
            </a:xfrm>
            <a:prstGeom prst="rect">
              <a:avLst/>
            </a:prstGeom>
          </p:spPr>
          <p:txBody>
            <a:bodyPr lIns="0" tIns="0" rIns="0" bIns="0" rtlCol="0" anchor="t">
              <a:spAutoFit/>
            </a:bodyPr>
            <a:lstStyle/>
            <a:p>
              <a:pPr>
                <a:lnSpc>
                  <a:spcPts val="3892"/>
                </a:lnSpc>
              </a:pPr>
              <a:endParaRPr/>
            </a:p>
          </p:txBody>
        </p:sp>
      </p:grpSp>
      <p:sp>
        <p:nvSpPr>
          <p:cNvPr id="5" name="TextBox 5"/>
          <p:cNvSpPr txBox="1"/>
          <p:nvPr/>
        </p:nvSpPr>
        <p:spPr>
          <a:xfrm>
            <a:off x="5831864" y="3988144"/>
            <a:ext cx="5852655" cy="5405364"/>
          </a:xfrm>
          <a:prstGeom prst="rect">
            <a:avLst/>
          </a:prstGeom>
        </p:spPr>
        <p:txBody>
          <a:bodyPr lIns="0" tIns="0" rIns="0" bIns="0" rtlCol="0" anchor="t">
            <a:spAutoFit/>
          </a:bodyPr>
          <a:lstStyle/>
          <a:p>
            <a:pPr algn="ctr">
              <a:lnSpc>
                <a:spcPts val="5390"/>
              </a:lnSpc>
            </a:pPr>
            <a:r>
              <a:rPr lang="en-US" sz="3850">
                <a:solidFill>
                  <a:srgbClr val="FFFFFF"/>
                </a:solidFill>
                <a:latin typeface="Open Sans Light"/>
              </a:rPr>
              <a:t>El auto es quien controle el tráfico y las condiciones del entorno, definirá la ruta o alternativas y responderá ante cualquier situación por muy imprevista que sea.</a:t>
            </a:r>
          </a:p>
          <a:p>
            <a:pPr algn="ctr">
              <a:lnSpc>
                <a:spcPts val="5390"/>
              </a:lnSpc>
            </a:pPr>
            <a:endParaRPr lang="en-US" sz="3850">
              <a:solidFill>
                <a:srgbClr val="FFFFFF"/>
              </a:solidFill>
              <a:latin typeface="Open Sans Light"/>
            </a:endParaRPr>
          </a:p>
        </p:txBody>
      </p:sp>
      <p:sp>
        <p:nvSpPr>
          <p:cNvPr id="7" name="TextBox 7"/>
          <p:cNvSpPr txBox="1"/>
          <p:nvPr/>
        </p:nvSpPr>
        <p:spPr>
          <a:xfrm>
            <a:off x="441925" y="551636"/>
            <a:ext cx="10584531" cy="1873769"/>
          </a:xfrm>
          <a:prstGeom prst="rect">
            <a:avLst/>
          </a:prstGeom>
        </p:spPr>
        <p:txBody>
          <a:bodyPr lIns="0" tIns="0" rIns="0" bIns="0" rtlCol="0" anchor="t">
            <a:spAutoFit/>
          </a:bodyPr>
          <a:lstStyle/>
          <a:p>
            <a:pPr>
              <a:lnSpc>
                <a:spcPts val="7377"/>
              </a:lnSpc>
            </a:pPr>
            <a:r>
              <a:rPr lang="en-US" sz="6147">
                <a:solidFill>
                  <a:srgbClr val="FFFFFF"/>
                </a:solidFill>
                <a:latin typeface="Poppins Medium Bold"/>
              </a:rPr>
              <a:t>Niveles de Conduccion autónoma</a:t>
            </a:r>
          </a:p>
        </p:txBody>
      </p:sp>
      <p:sp>
        <p:nvSpPr>
          <p:cNvPr id="8" name="TextBox 8"/>
          <p:cNvSpPr txBox="1"/>
          <p:nvPr/>
        </p:nvSpPr>
        <p:spPr>
          <a:xfrm>
            <a:off x="1028700" y="2897919"/>
            <a:ext cx="3744660" cy="748291"/>
          </a:xfrm>
          <a:prstGeom prst="rect">
            <a:avLst/>
          </a:prstGeom>
        </p:spPr>
        <p:txBody>
          <a:bodyPr lIns="0" tIns="0" rIns="0" bIns="0" rtlCol="0" anchor="t">
            <a:spAutoFit/>
          </a:bodyPr>
          <a:lstStyle/>
          <a:p>
            <a:pPr>
              <a:lnSpc>
                <a:spcPts val="5892"/>
              </a:lnSpc>
            </a:pPr>
            <a:r>
              <a:rPr lang="en-US" sz="4910">
                <a:solidFill>
                  <a:srgbClr val="FFFFFF"/>
                </a:solidFill>
                <a:latin typeface="Poppins Medium"/>
              </a:rPr>
              <a:t>NIVEL 3</a:t>
            </a:r>
          </a:p>
        </p:txBody>
      </p:sp>
      <p:grpSp>
        <p:nvGrpSpPr>
          <p:cNvPr id="9" name="Group 9"/>
          <p:cNvGrpSpPr/>
          <p:nvPr/>
        </p:nvGrpSpPr>
        <p:grpSpPr>
          <a:xfrm>
            <a:off x="13474228" y="3272065"/>
            <a:ext cx="4053158" cy="3565138"/>
            <a:chOff x="0" y="0"/>
            <a:chExt cx="5404211" cy="4753518"/>
          </a:xfrm>
        </p:grpSpPr>
        <p:sp>
          <p:nvSpPr>
            <p:cNvPr id="10" name="TextBox 10"/>
            <p:cNvSpPr txBox="1"/>
            <p:nvPr/>
          </p:nvSpPr>
          <p:spPr>
            <a:xfrm>
              <a:off x="0" y="0"/>
              <a:ext cx="5404211" cy="1079917"/>
            </a:xfrm>
            <a:prstGeom prst="rect">
              <a:avLst/>
            </a:prstGeom>
          </p:spPr>
          <p:txBody>
            <a:bodyPr lIns="0" tIns="0" rIns="0" bIns="0" rtlCol="0" anchor="t">
              <a:spAutoFit/>
            </a:bodyPr>
            <a:lstStyle/>
            <a:p>
              <a:pPr>
                <a:lnSpc>
                  <a:spcPts val="6377"/>
                </a:lnSpc>
              </a:pPr>
              <a:r>
                <a:rPr lang="en-US" sz="5314">
                  <a:solidFill>
                    <a:srgbClr val="FFFFFF"/>
                  </a:solidFill>
                  <a:latin typeface="Poppins Medium"/>
                </a:rPr>
                <a:t>NIVEL 5</a:t>
              </a:r>
            </a:p>
          </p:txBody>
        </p:sp>
        <p:sp>
          <p:nvSpPr>
            <p:cNvPr id="11" name="TextBox 11"/>
            <p:cNvSpPr txBox="1"/>
            <p:nvPr/>
          </p:nvSpPr>
          <p:spPr>
            <a:xfrm>
              <a:off x="0" y="4026894"/>
              <a:ext cx="5404211" cy="740123"/>
            </a:xfrm>
            <a:prstGeom prst="rect">
              <a:avLst/>
            </a:prstGeom>
          </p:spPr>
          <p:txBody>
            <a:bodyPr lIns="0" tIns="0" rIns="0" bIns="0" rtlCol="0" anchor="t">
              <a:spAutoFit/>
            </a:bodyPr>
            <a:lstStyle/>
            <a:p>
              <a:pPr>
                <a:lnSpc>
                  <a:spcPts val="4712"/>
                </a:lnSpc>
              </a:pPr>
              <a:endParaRPr/>
            </a:p>
          </p:txBody>
        </p:sp>
      </p:grpSp>
      <p:sp>
        <p:nvSpPr>
          <p:cNvPr id="12" name="TextBox 12"/>
          <p:cNvSpPr txBox="1"/>
          <p:nvPr/>
        </p:nvSpPr>
        <p:spPr>
          <a:xfrm>
            <a:off x="236844" y="3969094"/>
            <a:ext cx="5177936" cy="6048164"/>
          </a:xfrm>
          <a:prstGeom prst="rect">
            <a:avLst/>
          </a:prstGeom>
        </p:spPr>
        <p:txBody>
          <a:bodyPr lIns="0" tIns="0" rIns="0" bIns="0" rtlCol="0" anchor="t">
            <a:spAutoFit/>
          </a:bodyPr>
          <a:lstStyle/>
          <a:p>
            <a:pPr algn="ctr">
              <a:lnSpc>
                <a:spcPts val="6020"/>
              </a:lnSpc>
            </a:pPr>
            <a:r>
              <a:rPr lang="en-US" sz="4300">
                <a:solidFill>
                  <a:srgbClr val="FFFFFF"/>
                </a:solidFill>
                <a:latin typeface="Open Sans Light"/>
              </a:rPr>
              <a:t>Cuenta con sistemas de automatización referentes al control de movimiento longitudinal y lateral, dirección y respuesta ante objetos.</a:t>
            </a:r>
          </a:p>
        </p:txBody>
      </p:sp>
      <p:sp>
        <p:nvSpPr>
          <p:cNvPr id="13" name="TextBox 13"/>
          <p:cNvSpPr txBox="1"/>
          <p:nvPr/>
        </p:nvSpPr>
        <p:spPr>
          <a:xfrm>
            <a:off x="12032465" y="4127439"/>
            <a:ext cx="5991092" cy="5750523"/>
          </a:xfrm>
          <a:prstGeom prst="rect">
            <a:avLst/>
          </a:prstGeom>
        </p:spPr>
        <p:txBody>
          <a:bodyPr lIns="0" tIns="0" rIns="0" bIns="0" rtlCol="0" anchor="t">
            <a:spAutoFit/>
          </a:bodyPr>
          <a:lstStyle/>
          <a:p>
            <a:pPr algn="ctr">
              <a:lnSpc>
                <a:spcPts val="5090"/>
              </a:lnSpc>
            </a:pPr>
            <a:r>
              <a:rPr lang="en-US" sz="3636">
                <a:solidFill>
                  <a:srgbClr val="FFFFFF"/>
                </a:solidFill>
                <a:latin typeface="Open Sans Light"/>
              </a:rPr>
              <a:t>El vehículo tendrá la capacidad, bajo demanda, de realizar a través de la interfaz por el que se introducirán nuestras órdenes, de ir a cualquier lugar sin necesidad de volante, pedales o mandos.</a:t>
            </a:r>
          </a:p>
          <a:p>
            <a:pPr algn="ctr">
              <a:lnSpc>
                <a:spcPts val="5090"/>
              </a:lnSpc>
            </a:pPr>
            <a:endParaRPr lang="en-US" sz="3636">
              <a:solidFill>
                <a:srgbClr val="FFFFFF"/>
              </a:solidFill>
              <a:latin typeface="Open Sans Light"/>
            </a:endParaRPr>
          </a:p>
        </p:txBody>
      </p:sp>
      <p:pic>
        <p:nvPicPr>
          <p:cNvPr id="15" name="Imagen 14">
            <a:extLst>
              <a:ext uri="{FF2B5EF4-FFF2-40B4-BE49-F238E27FC236}">
                <a16:creationId xmlns:a16="http://schemas.microsoft.com/office/drawing/2014/main" id="{3596CB41-F367-4F6C-84D6-8CE464EC6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17" y="34698"/>
            <a:ext cx="2192062" cy="3473578"/>
          </a:xfrm>
          <a:prstGeom prst="rect">
            <a:avLst/>
          </a:prstGeom>
        </p:spPr>
      </p:pic>
      <p:sp>
        <p:nvSpPr>
          <p:cNvPr id="16" name="Marcador de número de diapositiva 15">
            <a:extLst>
              <a:ext uri="{FF2B5EF4-FFF2-40B4-BE49-F238E27FC236}">
                <a16:creationId xmlns:a16="http://schemas.microsoft.com/office/drawing/2014/main" id="{E144B2CC-A8C1-402F-B2EA-1BB7CFA28D73}"/>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17" name="Marcador de número de diapositiva 5">
            <a:extLst>
              <a:ext uri="{FF2B5EF4-FFF2-40B4-BE49-F238E27FC236}">
                <a16:creationId xmlns:a16="http://schemas.microsoft.com/office/drawing/2014/main" id="{D48D2212-0878-43C7-BF05-5D16F9FD1B41}"/>
              </a:ext>
            </a:extLst>
          </p:cNvPr>
          <p:cNvSpPr txBox="1">
            <a:spLocks/>
          </p:cNvSpPr>
          <p:nvPr/>
        </p:nvSpPr>
        <p:spPr>
          <a:xfrm>
            <a:off x="15697200" y="939350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5</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740849" y="1382582"/>
            <a:ext cx="11646135" cy="7324725"/>
          </a:xfrm>
          <a:prstGeom prst="rect">
            <a:avLst/>
          </a:prstGeom>
        </p:spPr>
        <p:txBody>
          <a:bodyPr lIns="0" tIns="0" rIns="0" bIns="0" rtlCol="0" anchor="t">
            <a:spAutoFit/>
          </a:bodyPr>
          <a:lstStyle/>
          <a:p>
            <a:pPr algn="ctr">
              <a:lnSpc>
                <a:spcPts val="14400"/>
              </a:lnSpc>
            </a:pPr>
            <a:r>
              <a:rPr lang="en-US" sz="12000" dirty="0">
                <a:solidFill>
                  <a:srgbClr val="FFFFFF"/>
                </a:solidFill>
                <a:latin typeface="Poppins Medium Bold"/>
              </a:rPr>
              <a:t>Los </a:t>
            </a:r>
            <a:r>
              <a:rPr lang="en-US" sz="12000" dirty="0" err="1">
                <a:solidFill>
                  <a:srgbClr val="FFFFFF"/>
                </a:solidFill>
                <a:latin typeface="Poppins Medium Bold"/>
              </a:rPr>
              <a:t>ventajas</a:t>
            </a:r>
            <a:r>
              <a:rPr lang="en-US" sz="12000" dirty="0">
                <a:solidFill>
                  <a:srgbClr val="FFFFFF"/>
                </a:solidFill>
                <a:latin typeface="Poppins Medium Bold"/>
              </a:rPr>
              <a:t>  de la </a:t>
            </a:r>
            <a:r>
              <a:rPr lang="en-US" sz="12000" dirty="0" err="1">
                <a:solidFill>
                  <a:srgbClr val="FFFFFF"/>
                </a:solidFill>
                <a:latin typeface="Poppins Medium Bold"/>
              </a:rPr>
              <a:t>conducción</a:t>
            </a:r>
            <a:r>
              <a:rPr lang="en-US" sz="12000" dirty="0">
                <a:solidFill>
                  <a:srgbClr val="FFFFFF"/>
                </a:solidFill>
                <a:latin typeface="Poppins Medium Bold"/>
              </a:rPr>
              <a:t> </a:t>
            </a:r>
            <a:r>
              <a:rPr lang="en-US" sz="12000" dirty="0" err="1">
                <a:solidFill>
                  <a:srgbClr val="FFFFFF"/>
                </a:solidFill>
                <a:latin typeface="Poppins Medium Bold"/>
              </a:rPr>
              <a:t>autónoma</a:t>
            </a:r>
            <a:endParaRPr lang="en-US" sz="12000" dirty="0">
              <a:solidFill>
                <a:srgbClr val="FFFFFF"/>
              </a:solidFill>
              <a:latin typeface="Poppins Medium Bold"/>
            </a:endParaRPr>
          </a:p>
        </p:txBody>
      </p:sp>
      <p:pic>
        <p:nvPicPr>
          <p:cNvPr id="4" name="Imagen 3">
            <a:extLst>
              <a:ext uri="{FF2B5EF4-FFF2-40B4-BE49-F238E27FC236}">
                <a16:creationId xmlns:a16="http://schemas.microsoft.com/office/drawing/2014/main" id="{332C331C-9F86-4CEA-B032-CA494A5216AD}"/>
              </a:ext>
            </a:extLst>
          </p:cNvPr>
          <p:cNvPicPr>
            <a:picLocks noChangeAspect="1"/>
          </p:cNvPicPr>
          <p:nvPr/>
        </p:nvPicPr>
        <p:blipFill rotWithShape="1">
          <a:blip r:embed="rId2">
            <a:extLst>
              <a:ext uri="{28A0092B-C50C-407E-A947-70E740481C1C}">
                <a14:useLocalDpi xmlns:a14="http://schemas.microsoft.com/office/drawing/2010/main" val="0"/>
              </a:ext>
            </a:extLst>
          </a:blip>
          <a:srcRect t="25692" r="11400"/>
          <a:stretch/>
        </p:blipFill>
        <p:spPr>
          <a:xfrm>
            <a:off x="12386985" y="3467100"/>
            <a:ext cx="3996016" cy="3966987"/>
          </a:xfrm>
          <a:prstGeom prst="rect">
            <a:avLst/>
          </a:prstGeom>
        </p:spPr>
      </p:pic>
      <p:pic>
        <p:nvPicPr>
          <p:cNvPr id="7" name="Imagen 6">
            <a:extLst>
              <a:ext uri="{FF2B5EF4-FFF2-40B4-BE49-F238E27FC236}">
                <a16:creationId xmlns:a16="http://schemas.microsoft.com/office/drawing/2014/main" id="{650668D8-6E74-4665-A633-3D92AB4BE104}"/>
              </a:ext>
            </a:extLst>
          </p:cNvPr>
          <p:cNvPicPr>
            <a:picLocks noChangeAspect="1"/>
          </p:cNvPicPr>
          <p:nvPr/>
        </p:nvPicPr>
        <p:blipFill rotWithShape="1">
          <a:blip r:embed="rId3">
            <a:extLst>
              <a:ext uri="{28A0092B-C50C-407E-A947-70E740481C1C}">
                <a14:useLocalDpi xmlns:a14="http://schemas.microsoft.com/office/drawing/2010/main" val="0"/>
              </a:ext>
            </a:extLst>
          </a:blip>
          <a:srcRect l="14455" t="13049" r="21378" b="3922"/>
          <a:stretch/>
        </p:blipFill>
        <p:spPr>
          <a:xfrm rot="19087457">
            <a:off x="12674263" y="2884896"/>
            <a:ext cx="803698" cy="879170"/>
          </a:xfrm>
          <a:prstGeom prst="rect">
            <a:avLst/>
          </a:prstGeom>
        </p:spPr>
      </p:pic>
      <p:pic>
        <p:nvPicPr>
          <p:cNvPr id="8" name="Imagen 7">
            <a:extLst>
              <a:ext uri="{FF2B5EF4-FFF2-40B4-BE49-F238E27FC236}">
                <a16:creationId xmlns:a16="http://schemas.microsoft.com/office/drawing/2014/main" id="{C09A2A0A-06B1-4015-96A2-C7F70C13C047}"/>
              </a:ext>
            </a:extLst>
          </p:cNvPr>
          <p:cNvPicPr>
            <a:picLocks noChangeAspect="1"/>
          </p:cNvPicPr>
          <p:nvPr/>
        </p:nvPicPr>
        <p:blipFill rotWithShape="1">
          <a:blip r:embed="rId3">
            <a:extLst>
              <a:ext uri="{28A0092B-C50C-407E-A947-70E740481C1C}">
                <a14:useLocalDpi xmlns:a14="http://schemas.microsoft.com/office/drawing/2010/main" val="0"/>
              </a:ext>
            </a:extLst>
          </a:blip>
          <a:srcRect l="13195" t="13049" r="16293" b="16471"/>
          <a:stretch/>
        </p:blipFill>
        <p:spPr>
          <a:xfrm rot="2946743">
            <a:off x="15392228" y="2975238"/>
            <a:ext cx="1003728" cy="770624"/>
          </a:xfrm>
          <a:prstGeom prst="rect">
            <a:avLst/>
          </a:prstGeom>
        </p:spPr>
      </p:pic>
      <p:pic>
        <p:nvPicPr>
          <p:cNvPr id="9" name="Imagen 8">
            <a:extLst>
              <a:ext uri="{FF2B5EF4-FFF2-40B4-BE49-F238E27FC236}">
                <a16:creationId xmlns:a16="http://schemas.microsoft.com/office/drawing/2014/main" id="{7879DF2C-F860-45E0-9771-23DBBF579794}"/>
              </a:ext>
            </a:extLst>
          </p:cNvPr>
          <p:cNvPicPr>
            <a:picLocks noChangeAspect="1"/>
          </p:cNvPicPr>
          <p:nvPr/>
        </p:nvPicPr>
        <p:blipFill rotWithShape="1">
          <a:blip r:embed="rId3">
            <a:extLst>
              <a:ext uri="{28A0092B-C50C-407E-A947-70E740481C1C}">
                <a14:useLocalDpi xmlns:a14="http://schemas.microsoft.com/office/drawing/2010/main" val="0"/>
              </a:ext>
            </a:extLst>
          </a:blip>
          <a:srcRect l="15733" t="13049" r="21074" b="7178"/>
          <a:stretch/>
        </p:blipFill>
        <p:spPr>
          <a:xfrm>
            <a:off x="14039882" y="1780491"/>
            <a:ext cx="905022" cy="877556"/>
          </a:xfrm>
          <a:prstGeom prst="rect">
            <a:avLst/>
          </a:prstGeom>
        </p:spPr>
      </p:pic>
      <p:sp>
        <p:nvSpPr>
          <p:cNvPr id="12" name="Marcador de número de diapositiva 11">
            <a:extLst>
              <a:ext uri="{FF2B5EF4-FFF2-40B4-BE49-F238E27FC236}">
                <a16:creationId xmlns:a16="http://schemas.microsoft.com/office/drawing/2014/main" id="{C16313A8-94E9-4629-9E0E-02B492AF2407}"/>
              </a:ext>
            </a:extLst>
          </p:cNvPr>
          <p:cNvSpPr>
            <a:spLocks noGrp="1"/>
          </p:cNvSpPr>
          <p:nvPr>
            <p:ph type="sldNum" sz="quarter" idx="12"/>
          </p:nvPr>
        </p:nvSpPr>
        <p:spPr/>
        <p:txBody>
          <a:bodyPr/>
          <a:lstStyle/>
          <a:p>
            <a:endParaRPr lang="en-US" dirty="0"/>
          </a:p>
        </p:txBody>
      </p:sp>
      <p:sp>
        <p:nvSpPr>
          <p:cNvPr id="13" name="Marcador de número de diapositiva 5">
            <a:extLst>
              <a:ext uri="{FF2B5EF4-FFF2-40B4-BE49-F238E27FC236}">
                <a16:creationId xmlns:a16="http://schemas.microsoft.com/office/drawing/2014/main" id="{E93D07E8-3D02-4C37-8AD2-F68853DADEB5}"/>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6</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decel="52000" fill="hold" nodeType="withEffect">
                                  <p:stCondLst>
                                    <p:cond delay="0"/>
                                  </p:stCondLst>
                                  <p:childTnLst>
                                    <p:animScale>
                                      <p:cBhvr>
                                        <p:cTn id="6" dur="2500" fill="hold"/>
                                        <p:tgtEl>
                                          <p:spTgt spid="7"/>
                                        </p:tgtEl>
                                      </p:cBhvr>
                                      <p:by x="150000" y="150000"/>
                                    </p:animScale>
                                  </p:childTnLst>
                                </p:cTn>
                              </p:par>
                              <p:par>
                                <p:cTn id="7" presetID="6" presetClass="emph" presetSubtype="0" repeatCount="indefinite" decel="52000" fill="hold" nodeType="withEffect">
                                  <p:stCondLst>
                                    <p:cond delay="0"/>
                                  </p:stCondLst>
                                  <p:childTnLst>
                                    <p:animScale>
                                      <p:cBhvr>
                                        <p:cTn id="8" dur="2500" fill="hold"/>
                                        <p:tgtEl>
                                          <p:spTgt spid="8"/>
                                        </p:tgtEl>
                                      </p:cBhvr>
                                      <p:by x="150000" y="150000"/>
                                    </p:animScale>
                                  </p:childTnLst>
                                </p:cTn>
                              </p:par>
                              <p:par>
                                <p:cTn id="9" presetID="6" presetClass="emph" presetSubtype="0" repeatCount="indefinite" decel="52000" fill="hold" nodeType="withEffect">
                                  <p:stCondLst>
                                    <p:cond delay="0"/>
                                  </p:stCondLst>
                                  <p:childTnLst>
                                    <p:animScale>
                                      <p:cBhvr>
                                        <p:cTn id="10" dur="25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806291" y="6994060"/>
            <a:ext cx="4024687" cy="4528480"/>
          </a:xfrm>
          <a:prstGeom prst="rect">
            <a:avLst/>
          </a:prstGeom>
        </p:spPr>
      </p:pic>
      <p:sp>
        <p:nvSpPr>
          <p:cNvPr id="3" name="TextBox 3"/>
          <p:cNvSpPr txBox="1"/>
          <p:nvPr/>
        </p:nvSpPr>
        <p:spPr>
          <a:xfrm>
            <a:off x="823093" y="4584005"/>
            <a:ext cx="7466294" cy="358076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incluye todo tipo de consideraciones, como la velocidad, cómo se están comportando otros vehículos, la distancia que existe entre varios objetos alrededor, y hasta la localización actual en el mundo</a:t>
            </a:r>
          </a:p>
        </p:txBody>
      </p:sp>
      <p:sp>
        <p:nvSpPr>
          <p:cNvPr id="4" name="TextBox 4"/>
          <p:cNvSpPr txBox="1"/>
          <p:nvPr/>
        </p:nvSpPr>
        <p:spPr>
          <a:xfrm>
            <a:off x="10143121" y="4584005"/>
            <a:ext cx="7466294" cy="1780540"/>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todos se estarán comunicando entre ellos, y por lo tanto, el tráfico será mucho menor</a:t>
            </a:r>
          </a:p>
        </p:txBody>
      </p:sp>
      <p:grpSp>
        <p:nvGrpSpPr>
          <p:cNvPr id="5" name="Group 5"/>
          <p:cNvGrpSpPr/>
          <p:nvPr/>
        </p:nvGrpSpPr>
        <p:grpSpPr>
          <a:xfrm>
            <a:off x="1752139" y="1522155"/>
            <a:ext cx="5887373" cy="2752030"/>
            <a:chOff x="0" y="0"/>
            <a:chExt cx="7849830" cy="3669373"/>
          </a:xfrm>
        </p:grpSpPr>
        <p:sp>
          <p:nvSpPr>
            <p:cNvPr id="6" name="TextBox 6"/>
            <p:cNvSpPr txBox="1"/>
            <p:nvPr/>
          </p:nvSpPr>
          <p:spPr>
            <a:xfrm>
              <a:off x="0" y="9525"/>
              <a:ext cx="7849830" cy="2555875"/>
            </a:xfrm>
            <a:prstGeom prst="rect">
              <a:avLst/>
            </a:prstGeom>
          </p:spPr>
          <p:txBody>
            <a:bodyPr lIns="0" tIns="0" rIns="0" bIns="0" rtlCol="0" anchor="t">
              <a:spAutoFit/>
            </a:bodyPr>
            <a:lstStyle/>
            <a:p>
              <a:pPr>
                <a:lnSpc>
                  <a:spcPts val="7589"/>
                </a:lnSpc>
              </a:pPr>
              <a:r>
                <a:rPr lang="en-US" sz="6324">
                  <a:solidFill>
                    <a:srgbClr val="FFFFFF"/>
                  </a:solidFill>
                  <a:latin typeface="Poppins Medium Bold"/>
                </a:rPr>
                <a:t>Funciona casi sin errores</a:t>
              </a:r>
            </a:p>
          </p:txBody>
        </p:sp>
        <p:sp>
          <p:nvSpPr>
            <p:cNvPr id="7" name="AutoShape 7"/>
            <p:cNvSpPr/>
            <p:nvPr/>
          </p:nvSpPr>
          <p:spPr>
            <a:xfrm>
              <a:off x="0" y="3643973"/>
              <a:ext cx="7849830" cy="0"/>
            </a:xfrm>
            <a:prstGeom prst="line">
              <a:avLst/>
            </a:prstGeom>
            <a:ln w="25400" cap="rnd">
              <a:solidFill>
                <a:srgbClr val="10B5BF"/>
              </a:solidFill>
              <a:prstDash val="solid"/>
              <a:headEnd type="none" w="sm" len="sm"/>
              <a:tailEnd type="none" w="sm" len="sm"/>
            </a:ln>
          </p:spPr>
        </p:sp>
      </p:grpSp>
      <p:grpSp>
        <p:nvGrpSpPr>
          <p:cNvPr id="8" name="Group 8"/>
          <p:cNvGrpSpPr/>
          <p:nvPr/>
        </p:nvGrpSpPr>
        <p:grpSpPr>
          <a:xfrm>
            <a:off x="10418575" y="1522155"/>
            <a:ext cx="5887373" cy="2752030"/>
            <a:chOff x="0" y="0"/>
            <a:chExt cx="7849830" cy="3669373"/>
          </a:xfrm>
        </p:grpSpPr>
        <p:sp>
          <p:nvSpPr>
            <p:cNvPr id="9" name="TextBox 9"/>
            <p:cNvSpPr txBox="1"/>
            <p:nvPr/>
          </p:nvSpPr>
          <p:spPr>
            <a:xfrm>
              <a:off x="0" y="9525"/>
              <a:ext cx="7849830" cy="2555875"/>
            </a:xfrm>
            <a:prstGeom prst="rect">
              <a:avLst/>
            </a:prstGeom>
          </p:spPr>
          <p:txBody>
            <a:bodyPr lIns="0" tIns="0" rIns="0" bIns="0" rtlCol="0" anchor="t">
              <a:spAutoFit/>
            </a:bodyPr>
            <a:lstStyle/>
            <a:p>
              <a:pPr>
                <a:lnSpc>
                  <a:spcPts val="7589"/>
                </a:lnSpc>
              </a:pPr>
              <a:r>
                <a:rPr lang="en-US" sz="6324">
                  <a:solidFill>
                    <a:srgbClr val="FFFFFF"/>
                  </a:solidFill>
                  <a:latin typeface="Poppins Medium Bold"/>
                </a:rPr>
                <a:t>Adiós al trafico</a:t>
              </a:r>
            </a:p>
          </p:txBody>
        </p:sp>
        <p:sp>
          <p:nvSpPr>
            <p:cNvPr id="10" name="AutoShape 10"/>
            <p:cNvSpPr/>
            <p:nvPr/>
          </p:nvSpPr>
          <p:spPr>
            <a:xfrm>
              <a:off x="0" y="3643973"/>
              <a:ext cx="7849830" cy="0"/>
            </a:xfrm>
            <a:prstGeom prst="line">
              <a:avLst/>
            </a:prstGeom>
            <a:ln w="25400" cap="rnd">
              <a:solidFill>
                <a:srgbClr val="10B5BF"/>
              </a:solidFill>
              <a:prstDash val="solid"/>
              <a:headEnd type="none" w="sm" len="sm"/>
              <a:tailEnd type="none" w="sm" len="sm"/>
            </a:ln>
          </p:spPr>
        </p:sp>
      </p:grpSp>
      <p:sp>
        <p:nvSpPr>
          <p:cNvPr id="12" name="Marcador de número de diapositiva 5">
            <a:extLst>
              <a:ext uri="{FF2B5EF4-FFF2-40B4-BE49-F238E27FC236}">
                <a16:creationId xmlns:a16="http://schemas.microsoft.com/office/drawing/2014/main" id="{73B1CCCD-9673-4E20-B01D-05DCE843C85E}"/>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7</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AutoShape 2"/>
          <p:cNvSpPr/>
          <p:nvPr/>
        </p:nvSpPr>
        <p:spPr>
          <a:xfrm>
            <a:off x="10582467" y="4879813"/>
            <a:ext cx="5887373" cy="0"/>
          </a:xfrm>
          <a:prstGeom prst="line">
            <a:avLst/>
          </a:prstGeom>
          <a:ln w="19050" cap="rnd">
            <a:solidFill>
              <a:srgbClr val="10B5BF"/>
            </a:solidFill>
            <a:prstDash val="solid"/>
            <a:headEnd type="none" w="sm" len="sm"/>
            <a:tailEnd type="none" w="sm" len="sm"/>
          </a:ln>
        </p:spPr>
      </p:sp>
      <p:sp>
        <p:nvSpPr>
          <p:cNvPr id="3" name="AutoShape 3"/>
          <p:cNvSpPr/>
          <p:nvPr/>
        </p:nvSpPr>
        <p:spPr>
          <a:xfrm>
            <a:off x="1381007" y="4860763"/>
            <a:ext cx="5887373" cy="0"/>
          </a:xfrm>
          <a:prstGeom prst="line">
            <a:avLst/>
          </a:prstGeom>
          <a:ln w="19050" cap="rnd">
            <a:solidFill>
              <a:srgbClr val="10B5BF"/>
            </a:solidFill>
            <a:prstDash val="solid"/>
            <a:headEnd type="none" w="sm" len="sm"/>
            <a:tailEnd type="none" w="sm" len="sm"/>
          </a:ln>
        </p:spPr>
      </p:sp>
      <p:sp>
        <p:nvSpPr>
          <p:cNvPr id="4" name="TextBox 4"/>
          <p:cNvSpPr txBox="1"/>
          <p:nvPr/>
        </p:nvSpPr>
        <p:spPr>
          <a:xfrm>
            <a:off x="1553671" y="860745"/>
            <a:ext cx="5714709" cy="2923052"/>
          </a:xfrm>
          <a:prstGeom prst="rect">
            <a:avLst/>
          </a:prstGeom>
        </p:spPr>
        <p:txBody>
          <a:bodyPr lIns="0" tIns="0" rIns="0" bIns="0" rtlCol="0" anchor="t">
            <a:spAutoFit/>
          </a:bodyPr>
          <a:lstStyle/>
          <a:p>
            <a:pPr>
              <a:lnSpc>
                <a:spcPts val="5765"/>
              </a:lnSpc>
            </a:pPr>
            <a:r>
              <a:rPr lang="en-US" sz="4804">
                <a:solidFill>
                  <a:srgbClr val="FFFFFF"/>
                </a:solidFill>
                <a:latin typeface="Poppins Medium Bold"/>
              </a:rPr>
              <a:t>Sin preocupaciones por estacionarse</a:t>
            </a:r>
          </a:p>
          <a:p>
            <a:pPr>
              <a:lnSpc>
                <a:spcPts val="5765"/>
              </a:lnSpc>
            </a:pPr>
            <a:endParaRPr lang="en-US" sz="4804">
              <a:solidFill>
                <a:srgbClr val="FFFFFF"/>
              </a:solidFill>
              <a:latin typeface="Poppins Medium Bold"/>
            </a:endParaRPr>
          </a:p>
        </p:txBody>
      </p:sp>
      <p:sp>
        <p:nvSpPr>
          <p:cNvPr id="5" name="TextBox 5"/>
          <p:cNvSpPr txBox="1"/>
          <p:nvPr/>
        </p:nvSpPr>
        <p:spPr>
          <a:xfrm>
            <a:off x="591547" y="5377877"/>
            <a:ext cx="7466294" cy="358076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Las personas que los usen podrían bajarse en su destino y el auto se mantendría buscando un sitio para estacionar por sí solo, o incluso, dar unas vueltas en la manzana mientras tanto</a:t>
            </a:r>
          </a:p>
        </p:txBody>
      </p:sp>
      <p:sp>
        <p:nvSpPr>
          <p:cNvPr id="6" name="TextBox 6"/>
          <p:cNvSpPr txBox="1"/>
          <p:nvPr/>
        </p:nvSpPr>
        <p:spPr>
          <a:xfrm>
            <a:off x="9594538" y="5377877"/>
            <a:ext cx="7466294" cy="238061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Esto también podría lograr que el motor fuese rediseñado para volverse más potente para cuando fuese necesario</a:t>
            </a:r>
          </a:p>
        </p:txBody>
      </p:sp>
      <p:sp>
        <p:nvSpPr>
          <p:cNvPr id="7" name="TextBox 7"/>
          <p:cNvSpPr txBox="1"/>
          <p:nvPr/>
        </p:nvSpPr>
        <p:spPr>
          <a:xfrm>
            <a:off x="10648489" y="1028700"/>
            <a:ext cx="6899967" cy="3529306"/>
          </a:xfrm>
          <a:prstGeom prst="rect">
            <a:avLst/>
          </a:prstGeom>
        </p:spPr>
        <p:txBody>
          <a:bodyPr lIns="0" tIns="0" rIns="0" bIns="0" rtlCol="0" anchor="t">
            <a:spAutoFit/>
          </a:bodyPr>
          <a:lstStyle/>
          <a:p>
            <a:pPr>
              <a:lnSpc>
                <a:spcPts val="6961"/>
              </a:lnSpc>
            </a:pPr>
            <a:r>
              <a:rPr lang="en-US" sz="5801">
                <a:solidFill>
                  <a:srgbClr val="FFFFFF"/>
                </a:solidFill>
                <a:latin typeface="Poppins Medium"/>
              </a:rPr>
              <a:t>Vehículos con nuevo diseño y más potencia</a:t>
            </a:r>
          </a:p>
          <a:p>
            <a:pPr>
              <a:lnSpc>
                <a:spcPts val="6961"/>
              </a:lnSpc>
            </a:pPr>
            <a:endParaRPr lang="en-US" sz="5801">
              <a:solidFill>
                <a:srgbClr val="FFFFFF"/>
              </a:solidFill>
              <a:latin typeface="Poppins Medium"/>
            </a:endParaRPr>
          </a:p>
        </p:txBody>
      </p:sp>
      <p:pic>
        <p:nvPicPr>
          <p:cNvPr id="9" name="Imagen 8">
            <a:extLst>
              <a:ext uri="{FF2B5EF4-FFF2-40B4-BE49-F238E27FC236}">
                <a16:creationId xmlns:a16="http://schemas.microsoft.com/office/drawing/2014/main" id="{CB4E91E3-AE93-4D5B-BED4-379A85A9BD5B}"/>
              </a:ext>
            </a:extLst>
          </p:cNvPr>
          <p:cNvPicPr>
            <a:picLocks noChangeAspect="1"/>
          </p:cNvPicPr>
          <p:nvPr/>
        </p:nvPicPr>
        <p:blipFill rotWithShape="1">
          <a:blip r:embed="rId2">
            <a:extLst>
              <a:ext uri="{28A0092B-C50C-407E-A947-70E740481C1C}">
                <a14:useLocalDpi xmlns:a14="http://schemas.microsoft.com/office/drawing/2010/main" val="0"/>
              </a:ext>
            </a:extLst>
          </a:blip>
          <a:srcRect t="8296"/>
          <a:stretch/>
        </p:blipFill>
        <p:spPr>
          <a:xfrm>
            <a:off x="7620000" y="7168259"/>
            <a:ext cx="3429064" cy="3275622"/>
          </a:xfrm>
          <a:prstGeom prst="rect">
            <a:avLst/>
          </a:prstGeom>
        </p:spPr>
      </p:pic>
      <p:sp>
        <p:nvSpPr>
          <p:cNvPr id="11" name="Marcador de número de diapositiva 5">
            <a:extLst>
              <a:ext uri="{FF2B5EF4-FFF2-40B4-BE49-F238E27FC236}">
                <a16:creationId xmlns:a16="http://schemas.microsoft.com/office/drawing/2014/main" id="{27077BAA-1FE6-4C18-8870-352AC26AEB89}"/>
              </a:ext>
            </a:extLst>
          </p:cNvPr>
          <p:cNvSpPr txBox="1">
            <a:spLocks/>
          </p:cNvSpPr>
          <p:nvPr/>
        </p:nvSpPr>
        <p:spPr>
          <a:xfrm>
            <a:off x="15452306" y="93105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a:t>8</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1097</Words>
  <Application>Microsoft Office PowerPoint</Application>
  <PresentationFormat>Personalizado</PresentationFormat>
  <Paragraphs>131</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Open Sans Light</vt:lpstr>
      <vt:lpstr>Poppins Light</vt:lpstr>
      <vt:lpstr>Arial</vt:lpstr>
      <vt:lpstr>Calibri</vt:lpstr>
      <vt:lpstr>Poppins Medium</vt:lpstr>
      <vt:lpstr>Poppins Medium Bold</vt:lpstr>
      <vt:lpstr>Open Sans Extra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Conduccion autonoma</dc:title>
  <cp:lastModifiedBy>Carlos Rodriguez Perales</cp:lastModifiedBy>
  <cp:revision>9</cp:revision>
  <dcterms:created xsi:type="dcterms:W3CDTF">2006-08-16T00:00:00Z</dcterms:created>
  <dcterms:modified xsi:type="dcterms:W3CDTF">2022-05-02T00:01:53Z</dcterms:modified>
  <dc:identifier>DAEu_e_iJtE</dc:identifier>
</cp:coreProperties>
</file>