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3" r:id="rId6"/>
    <p:sldId id="265" r:id="rId7"/>
    <p:sldId id="264" r:id="rId8"/>
    <p:sldId id="258" r:id="rId9"/>
    <p:sldId id="260"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420193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20558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138796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286790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284710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16504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385374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214049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414368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23809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787430A-8CFD-4521-8ABB-6F0B97390635}" type="datetimeFigureOut">
              <a:rPr lang="es-ES" smtClean="0"/>
              <a:t>03/09/2022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70A61DA0-6D22-4B7D-99C2-B30CECCA492F}" type="slidenum">
              <a:rPr lang="es-ES" smtClean="0"/>
              <a:t>‹Nº›</a:t>
            </a:fld>
            <a:endParaRPr lang="es-ES" dirty="0"/>
          </a:p>
        </p:txBody>
      </p:sp>
    </p:spTree>
    <p:extLst>
      <p:ext uri="{BB962C8B-B14F-4D97-AF65-F5344CB8AC3E}">
        <p14:creationId xmlns:p14="http://schemas.microsoft.com/office/powerpoint/2010/main" val="369132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7430A-8CFD-4521-8ABB-6F0B97390635}" type="datetimeFigureOut">
              <a:rPr lang="es-ES" smtClean="0"/>
              <a:t>03/09/2022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61DA0-6D22-4B7D-99C2-B30CECCA492F}" type="slidenum">
              <a:rPr lang="es-ES" smtClean="0"/>
              <a:t>‹Nº›</a:t>
            </a:fld>
            <a:endParaRPr lang="es-ES" dirty="0"/>
          </a:p>
        </p:txBody>
      </p:sp>
    </p:spTree>
    <p:extLst>
      <p:ext uri="{BB962C8B-B14F-4D97-AF65-F5344CB8AC3E}">
        <p14:creationId xmlns:p14="http://schemas.microsoft.com/office/powerpoint/2010/main" val="3050033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67011" y="5054673"/>
            <a:ext cx="7076054" cy="954107"/>
          </a:xfrm>
          <a:prstGeom prst="rect">
            <a:avLst/>
          </a:prstGeom>
          <a:noFill/>
        </p:spPr>
        <p:txBody>
          <a:bodyPr wrap="square" rtlCol="0">
            <a:spAutoFit/>
          </a:bodyPr>
          <a:lstStyle/>
          <a:p>
            <a:r>
              <a:rPr lang="es-ES" sz="2800" b="1" dirty="0" smtClean="0">
                <a:solidFill>
                  <a:schemeClr val="tx1">
                    <a:lumMod val="65000"/>
                    <a:lumOff val="35000"/>
                  </a:schemeClr>
                </a:solidFill>
              </a:rPr>
              <a:t>Presented by: </a:t>
            </a:r>
            <a:r>
              <a:rPr lang="es-ES" sz="2800" dirty="0" smtClean="0">
                <a:solidFill>
                  <a:schemeClr val="tx1">
                    <a:lumMod val="65000"/>
                    <a:lumOff val="35000"/>
                  </a:schemeClr>
                </a:solidFill>
              </a:rPr>
              <a:t>Victor,  </a:t>
            </a:r>
            <a:r>
              <a:rPr lang="es-ES" sz="2800" dirty="0" smtClean="0">
                <a:solidFill>
                  <a:schemeClr val="tx1">
                    <a:lumMod val="65000"/>
                    <a:lumOff val="35000"/>
                  </a:schemeClr>
                </a:solidFill>
              </a:rPr>
              <a:t>Jesús </a:t>
            </a:r>
            <a:r>
              <a:rPr lang="es-ES" sz="2800" dirty="0" smtClean="0">
                <a:solidFill>
                  <a:schemeClr val="tx1">
                    <a:lumMod val="65000"/>
                    <a:lumOff val="35000"/>
                  </a:schemeClr>
                </a:solidFill>
              </a:rPr>
              <a:t>and </a:t>
            </a:r>
            <a:r>
              <a:rPr lang="es-ES" sz="2800" dirty="0" smtClean="0">
                <a:solidFill>
                  <a:schemeClr val="tx1">
                    <a:lumMod val="65000"/>
                    <a:lumOff val="35000"/>
                  </a:schemeClr>
                </a:solidFill>
              </a:rPr>
              <a:t>Carlos</a:t>
            </a:r>
            <a:endParaRPr lang="es-ES" sz="2800" dirty="0" smtClean="0">
              <a:solidFill>
                <a:schemeClr val="tx1">
                  <a:lumMod val="65000"/>
                  <a:lumOff val="35000"/>
                </a:schemeClr>
              </a:solidFill>
            </a:endParaRPr>
          </a:p>
          <a:p>
            <a:r>
              <a:rPr lang="es-ES" sz="2800" b="1" dirty="0" smtClean="0">
                <a:solidFill>
                  <a:schemeClr val="tx1">
                    <a:lumMod val="65000"/>
                    <a:lumOff val="35000"/>
                  </a:schemeClr>
                </a:solidFill>
              </a:rPr>
              <a:t>Date: </a:t>
            </a:r>
            <a:r>
              <a:rPr lang="es-ES" sz="2800" dirty="0" smtClean="0">
                <a:solidFill>
                  <a:schemeClr val="tx1">
                    <a:lumMod val="65000"/>
                    <a:lumOff val="35000"/>
                  </a:schemeClr>
                </a:solidFill>
              </a:rPr>
              <a:t>September 3rd, 2022</a:t>
            </a:r>
            <a:endParaRPr lang="es-ES" sz="2800" dirty="0">
              <a:solidFill>
                <a:schemeClr val="tx1">
                  <a:lumMod val="65000"/>
                  <a:lumOff val="35000"/>
                </a:schemeClr>
              </a:solidFill>
            </a:endParaRPr>
          </a:p>
        </p:txBody>
      </p:sp>
      <p:sp>
        <p:nvSpPr>
          <p:cNvPr id="6" name="Rectángulo 5"/>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sp>
        <p:nvSpPr>
          <p:cNvPr id="7" name="CuadroTexto 6"/>
          <p:cNvSpPr txBox="1"/>
          <p:nvPr/>
        </p:nvSpPr>
        <p:spPr>
          <a:xfrm>
            <a:off x="659025" y="2693774"/>
            <a:ext cx="11340142" cy="769441"/>
          </a:xfrm>
          <a:prstGeom prst="rect">
            <a:avLst/>
          </a:prstGeom>
          <a:noFill/>
        </p:spPr>
        <p:txBody>
          <a:bodyPr wrap="square" rtlCol="0">
            <a:spAutoFit/>
          </a:bodyPr>
          <a:lstStyle/>
          <a:p>
            <a:r>
              <a:rPr lang="es-ES" sz="4400" dirty="0" smtClean="0">
                <a:solidFill>
                  <a:schemeClr val="accent1">
                    <a:lumMod val="50000"/>
                  </a:schemeClr>
                </a:solidFill>
              </a:rPr>
              <a:t>The </a:t>
            </a:r>
            <a:r>
              <a:rPr lang="es-ES" sz="4400" dirty="0">
                <a:solidFill>
                  <a:schemeClr val="accent1">
                    <a:lumMod val="50000"/>
                  </a:schemeClr>
                </a:solidFill>
              </a:rPr>
              <a:t>I</a:t>
            </a:r>
            <a:r>
              <a:rPr lang="es-ES" sz="4400" dirty="0" smtClean="0">
                <a:solidFill>
                  <a:schemeClr val="accent1">
                    <a:lumMod val="50000"/>
                  </a:schemeClr>
                </a:solidFill>
              </a:rPr>
              <a:t>mportance of </a:t>
            </a:r>
            <a:r>
              <a:rPr lang="es-ES" sz="4400" dirty="0">
                <a:solidFill>
                  <a:schemeClr val="accent1">
                    <a:lumMod val="50000"/>
                  </a:schemeClr>
                </a:solidFill>
              </a:rPr>
              <a:t>H</a:t>
            </a:r>
            <a:r>
              <a:rPr lang="es-ES" sz="4400" dirty="0" smtClean="0">
                <a:solidFill>
                  <a:schemeClr val="accent1">
                    <a:lumMod val="50000"/>
                  </a:schemeClr>
                </a:solidFill>
              </a:rPr>
              <a:t>aving a </a:t>
            </a:r>
            <a:r>
              <a:rPr lang="es-ES" sz="4400" dirty="0">
                <a:solidFill>
                  <a:schemeClr val="accent1">
                    <a:lumMod val="50000"/>
                  </a:schemeClr>
                </a:solidFill>
              </a:rPr>
              <a:t>H</a:t>
            </a:r>
            <a:r>
              <a:rPr lang="es-ES" sz="4400" dirty="0" smtClean="0">
                <a:solidFill>
                  <a:schemeClr val="accent1">
                    <a:lumMod val="50000"/>
                  </a:schemeClr>
                </a:solidFill>
              </a:rPr>
              <a:t>igh NBA Draft Pick</a:t>
            </a:r>
            <a:endParaRPr lang="es-ES" sz="4400" dirty="0">
              <a:solidFill>
                <a:schemeClr val="accent1">
                  <a:lumMod val="50000"/>
                </a:schemeClr>
              </a:solidFill>
            </a:endParaRPr>
          </a:p>
        </p:txBody>
      </p:sp>
    </p:spTree>
    <p:extLst>
      <p:ext uri="{BB962C8B-B14F-4D97-AF65-F5344CB8AC3E}">
        <p14:creationId xmlns:p14="http://schemas.microsoft.com/office/powerpoint/2010/main" val="253531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9919" y="117990"/>
            <a:ext cx="10515600" cy="1325563"/>
          </a:xfrm>
        </p:spPr>
        <p:txBody>
          <a:bodyPr/>
          <a:lstStyle/>
          <a:p>
            <a:r>
              <a:rPr lang="es-ES" b="1" dirty="0" smtClean="0">
                <a:solidFill>
                  <a:schemeClr val="accent1">
                    <a:lumMod val="50000"/>
                  </a:schemeClr>
                </a:solidFill>
                <a:latin typeface="+mn-lt"/>
              </a:rPr>
              <a:t>Table of Contents</a:t>
            </a:r>
            <a:endParaRPr lang="es-ES" b="1" dirty="0">
              <a:latin typeface="+mn-lt"/>
            </a:endParaRPr>
          </a:p>
        </p:txBody>
      </p:sp>
      <p:sp>
        <p:nvSpPr>
          <p:cNvPr id="3" name="Marcador de contenido 2"/>
          <p:cNvSpPr>
            <a:spLocks noGrp="1"/>
          </p:cNvSpPr>
          <p:nvPr>
            <p:ph idx="1"/>
          </p:nvPr>
        </p:nvSpPr>
        <p:spPr/>
        <p:txBody>
          <a:bodyPr/>
          <a:lstStyle/>
          <a:p>
            <a:r>
              <a:rPr lang="es-ES" dirty="0" smtClean="0">
                <a:solidFill>
                  <a:schemeClr val="tx1">
                    <a:lumMod val="65000"/>
                    <a:lumOff val="35000"/>
                  </a:schemeClr>
                </a:solidFill>
              </a:rPr>
              <a:t>The NBA Draft </a:t>
            </a:r>
            <a:endParaRPr lang="es-ES" dirty="0" smtClean="0">
              <a:solidFill>
                <a:schemeClr val="tx1">
                  <a:lumMod val="65000"/>
                  <a:lumOff val="35000"/>
                </a:schemeClr>
              </a:solidFill>
            </a:endParaRPr>
          </a:p>
          <a:p>
            <a:r>
              <a:rPr lang="es-ES" dirty="0" smtClean="0">
                <a:solidFill>
                  <a:schemeClr val="tx1">
                    <a:lumMod val="65000"/>
                    <a:lumOff val="35000"/>
                  </a:schemeClr>
                </a:solidFill>
              </a:rPr>
              <a:t>The </a:t>
            </a:r>
            <a:r>
              <a:rPr lang="es-ES" dirty="0" smtClean="0">
                <a:solidFill>
                  <a:schemeClr val="tx1">
                    <a:lumMod val="65000"/>
                    <a:lumOff val="35000"/>
                  </a:schemeClr>
                </a:solidFill>
              </a:rPr>
              <a:t>Goal</a:t>
            </a:r>
          </a:p>
          <a:p>
            <a:r>
              <a:rPr lang="es-ES" dirty="0" smtClean="0">
                <a:solidFill>
                  <a:schemeClr val="tx1">
                    <a:lumMod val="65000"/>
                    <a:lumOff val="35000"/>
                  </a:schemeClr>
                </a:solidFill>
              </a:rPr>
              <a:t>The Data</a:t>
            </a:r>
          </a:p>
          <a:p>
            <a:r>
              <a:rPr lang="es-ES" dirty="0" smtClean="0">
                <a:solidFill>
                  <a:schemeClr val="tx1">
                    <a:lumMod val="65000"/>
                    <a:lumOff val="35000"/>
                  </a:schemeClr>
                </a:solidFill>
              </a:rPr>
              <a:t>Analysis</a:t>
            </a:r>
          </a:p>
          <a:p>
            <a:r>
              <a:rPr lang="es-ES" dirty="0" smtClean="0">
                <a:solidFill>
                  <a:schemeClr val="tx1">
                    <a:lumMod val="65000"/>
                    <a:lumOff val="35000"/>
                  </a:schemeClr>
                </a:solidFill>
              </a:rPr>
              <a:t>Conclusion</a:t>
            </a:r>
          </a:p>
          <a:p>
            <a:pPr marL="0" indent="0">
              <a:buNone/>
            </a:pPr>
            <a:endParaRPr lang="es-ES" dirty="0">
              <a:solidFill>
                <a:schemeClr val="tx1">
                  <a:lumMod val="65000"/>
                  <a:lumOff val="35000"/>
                </a:schemeClr>
              </a:solidFill>
            </a:endParaRPr>
          </a:p>
        </p:txBody>
      </p:sp>
      <p:sp>
        <p:nvSpPr>
          <p:cNvPr id="4" name="Rectángulo 3"/>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pic>
        <p:nvPicPr>
          <p:cNvPr id="5" name="Imagen 4"/>
          <p:cNvPicPr>
            <a:picLocks noChangeAspect="1"/>
          </p:cNvPicPr>
          <p:nvPr/>
        </p:nvPicPr>
        <p:blipFill>
          <a:blip r:embed="rId2"/>
          <a:stretch>
            <a:fillRect/>
          </a:stretch>
        </p:blipFill>
        <p:spPr>
          <a:xfrm>
            <a:off x="5791200" y="1825625"/>
            <a:ext cx="5239266" cy="3326935"/>
          </a:xfrm>
          <a:prstGeom prst="rect">
            <a:avLst/>
          </a:prstGeom>
        </p:spPr>
      </p:pic>
    </p:spTree>
    <p:extLst>
      <p:ext uri="{BB962C8B-B14F-4D97-AF65-F5344CB8AC3E}">
        <p14:creationId xmlns:p14="http://schemas.microsoft.com/office/powerpoint/2010/main" val="355596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sp>
        <p:nvSpPr>
          <p:cNvPr id="3" name="CuadroTexto 2"/>
          <p:cNvSpPr txBox="1"/>
          <p:nvPr/>
        </p:nvSpPr>
        <p:spPr>
          <a:xfrm>
            <a:off x="485192" y="373225"/>
            <a:ext cx="5980922" cy="707886"/>
          </a:xfrm>
          <a:prstGeom prst="rect">
            <a:avLst/>
          </a:prstGeom>
          <a:noFill/>
        </p:spPr>
        <p:txBody>
          <a:bodyPr wrap="square" rtlCol="0">
            <a:spAutoFit/>
          </a:bodyPr>
          <a:lstStyle/>
          <a:p>
            <a:r>
              <a:rPr lang="es-ES" sz="4000" dirty="0" smtClean="0">
                <a:solidFill>
                  <a:schemeClr val="accent1">
                    <a:lumMod val="50000"/>
                  </a:schemeClr>
                </a:solidFill>
              </a:rPr>
              <a:t>The NBA </a:t>
            </a:r>
            <a:r>
              <a:rPr lang="es-ES" sz="4000" dirty="0" smtClean="0">
                <a:solidFill>
                  <a:schemeClr val="accent1">
                    <a:lumMod val="50000"/>
                  </a:schemeClr>
                </a:solidFill>
              </a:rPr>
              <a:t>Draft</a:t>
            </a:r>
            <a:endParaRPr lang="es-ES" sz="4000" dirty="0"/>
          </a:p>
        </p:txBody>
      </p:sp>
      <p:sp>
        <p:nvSpPr>
          <p:cNvPr id="4" name="CuadroTexto 3"/>
          <p:cNvSpPr txBox="1"/>
          <p:nvPr/>
        </p:nvSpPr>
        <p:spPr>
          <a:xfrm>
            <a:off x="485192" y="1950098"/>
            <a:ext cx="10300996" cy="3108543"/>
          </a:xfrm>
          <a:prstGeom prst="rect">
            <a:avLst/>
          </a:prstGeom>
          <a:noFill/>
        </p:spPr>
        <p:txBody>
          <a:bodyPr wrap="square" rtlCol="0">
            <a:spAutoFit/>
          </a:bodyPr>
          <a:lstStyle/>
          <a:p>
            <a:r>
              <a:rPr lang="en-US" sz="2800" b="1" dirty="0" smtClean="0">
                <a:solidFill>
                  <a:schemeClr val="tx1">
                    <a:lumMod val="65000"/>
                    <a:lumOff val="35000"/>
                  </a:schemeClr>
                </a:solidFill>
              </a:rPr>
              <a:t>The NBA draft is an annual event dating back to 1947 in which the teams from the National Basketball Association (NBA) can draft players who are eligible and wish to join the league</a:t>
            </a:r>
          </a:p>
          <a:p>
            <a:endParaRPr lang="en-US" sz="2800" b="1" dirty="0" smtClean="0">
              <a:solidFill>
                <a:schemeClr val="tx1">
                  <a:lumMod val="65000"/>
                  <a:lumOff val="35000"/>
                </a:schemeClr>
              </a:solidFill>
            </a:endParaRPr>
          </a:p>
          <a:p>
            <a:endParaRPr lang="en-US" sz="2800" b="1" dirty="0">
              <a:solidFill>
                <a:schemeClr val="tx1">
                  <a:lumMod val="65000"/>
                  <a:lumOff val="35000"/>
                </a:schemeClr>
              </a:solidFill>
            </a:endParaRPr>
          </a:p>
          <a:p>
            <a:r>
              <a:rPr lang="en-US" sz="2800" b="1" dirty="0" smtClean="0">
                <a:solidFill>
                  <a:schemeClr val="tx1">
                    <a:lumMod val="65000"/>
                    <a:lumOff val="35000"/>
                  </a:schemeClr>
                </a:solidFill>
              </a:rPr>
              <a:t>These are typically college basketball players, but international players are also eligible to be drafted</a:t>
            </a:r>
            <a:endParaRPr lang="es-ES" sz="2800" b="1" dirty="0">
              <a:solidFill>
                <a:schemeClr val="tx1">
                  <a:lumMod val="65000"/>
                  <a:lumOff val="35000"/>
                </a:schemeClr>
              </a:solidFill>
            </a:endParaRPr>
          </a:p>
        </p:txBody>
      </p:sp>
      <p:pic>
        <p:nvPicPr>
          <p:cNvPr id="5" name="Imagen 4"/>
          <p:cNvPicPr>
            <a:picLocks noChangeAspect="1"/>
          </p:cNvPicPr>
          <p:nvPr/>
        </p:nvPicPr>
        <p:blipFill>
          <a:blip r:embed="rId2"/>
          <a:stretch>
            <a:fillRect/>
          </a:stretch>
        </p:blipFill>
        <p:spPr>
          <a:xfrm>
            <a:off x="9733136" y="6244"/>
            <a:ext cx="2458864" cy="1229432"/>
          </a:xfrm>
          <a:prstGeom prst="rect">
            <a:avLst/>
          </a:prstGeom>
        </p:spPr>
      </p:pic>
    </p:spTree>
    <p:extLst>
      <p:ext uri="{BB962C8B-B14F-4D97-AF65-F5344CB8AC3E}">
        <p14:creationId xmlns:p14="http://schemas.microsoft.com/office/powerpoint/2010/main" val="82015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85192" y="373225"/>
            <a:ext cx="5980922" cy="707886"/>
          </a:xfrm>
          <a:prstGeom prst="rect">
            <a:avLst/>
          </a:prstGeom>
          <a:noFill/>
        </p:spPr>
        <p:txBody>
          <a:bodyPr wrap="square" rtlCol="0">
            <a:spAutoFit/>
          </a:bodyPr>
          <a:lstStyle/>
          <a:p>
            <a:r>
              <a:rPr lang="es-ES" sz="4000" dirty="0" smtClean="0">
                <a:solidFill>
                  <a:schemeClr val="accent1">
                    <a:lumMod val="50000"/>
                  </a:schemeClr>
                </a:solidFill>
              </a:rPr>
              <a:t>The Goal</a:t>
            </a:r>
            <a:endParaRPr lang="es-ES" sz="4000" dirty="0"/>
          </a:p>
        </p:txBody>
      </p:sp>
      <p:sp>
        <p:nvSpPr>
          <p:cNvPr id="3" name="Rectángulo 2"/>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sp>
        <p:nvSpPr>
          <p:cNvPr id="4" name="CuadroTexto 3"/>
          <p:cNvSpPr txBox="1"/>
          <p:nvPr/>
        </p:nvSpPr>
        <p:spPr>
          <a:xfrm>
            <a:off x="690465" y="1922106"/>
            <a:ext cx="10860833" cy="2554545"/>
          </a:xfrm>
          <a:prstGeom prst="rect">
            <a:avLst/>
          </a:prstGeom>
          <a:noFill/>
        </p:spPr>
        <p:txBody>
          <a:bodyPr wrap="square" rtlCol="0">
            <a:spAutoFit/>
          </a:bodyPr>
          <a:lstStyle/>
          <a:p>
            <a:r>
              <a:rPr lang="en-US" sz="3200" dirty="0" smtClean="0">
                <a:solidFill>
                  <a:schemeClr val="tx1">
                    <a:lumMod val="65000"/>
                    <a:lumOff val="35000"/>
                  </a:schemeClr>
                </a:solidFill>
              </a:rPr>
              <a:t>Identify if first positions on the Draft selection  predicts a successful basketball career</a:t>
            </a:r>
          </a:p>
          <a:p>
            <a:endParaRPr lang="en-US" sz="3200" dirty="0">
              <a:solidFill>
                <a:schemeClr val="tx1">
                  <a:lumMod val="65000"/>
                  <a:lumOff val="35000"/>
                </a:schemeClr>
              </a:solidFill>
            </a:endParaRPr>
          </a:p>
          <a:p>
            <a:r>
              <a:rPr lang="en-US" sz="3200" dirty="0" smtClean="0">
                <a:solidFill>
                  <a:schemeClr val="tx1">
                    <a:lumMod val="65000"/>
                    <a:lumOff val="35000"/>
                  </a:schemeClr>
                </a:solidFill>
              </a:rPr>
              <a:t>Is it worthwhile to have a selection among the first </a:t>
            </a:r>
            <a:r>
              <a:rPr lang="en-US" sz="3200" dirty="0" smtClean="0">
                <a:solidFill>
                  <a:schemeClr val="tx1">
                    <a:lumMod val="65000"/>
                    <a:lumOff val="35000"/>
                  </a:schemeClr>
                </a:solidFill>
              </a:rPr>
              <a:t>positions</a:t>
            </a:r>
            <a:r>
              <a:rPr lang="en-US" sz="3200" dirty="0" smtClean="0">
                <a:solidFill>
                  <a:schemeClr val="tx1">
                    <a:lumMod val="65000"/>
                    <a:lumOff val="35000"/>
                  </a:schemeClr>
                </a:solidFill>
              </a:rPr>
              <a:t>?</a:t>
            </a:r>
            <a:endParaRPr lang="en-US" sz="3200" dirty="0">
              <a:solidFill>
                <a:schemeClr val="tx1">
                  <a:lumMod val="65000"/>
                  <a:lumOff val="35000"/>
                </a:schemeClr>
              </a:solidFill>
            </a:endParaRPr>
          </a:p>
          <a:p>
            <a:endParaRPr lang="es-ES" sz="3200" dirty="0">
              <a:solidFill>
                <a:schemeClr val="tx1">
                  <a:lumMod val="65000"/>
                  <a:lumOff val="35000"/>
                </a:schemeClr>
              </a:solidFill>
            </a:endParaRPr>
          </a:p>
        </p:txBody>
      </p:sp>
    </p:spTree>
    <p:extLst>
      <p:ext uri="{BB962C8B-B14F-4D97-AF65-F5344CB8AC3E}">
        <p14:creationId xmlns:p14="http://schemas.microsoft.com/office/powerpoint/2010/main" val="247013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pic>
        <p:nvPicPr>
          <p:cNvPr id="3" name="Imagen 2"/>
          <p:cNvPicPr>
            <a:picLocks noChangeAspect="1"/>
          </p:cNvPicPr>
          <p:nvPr/>
        </p:nvPicPr>
        <p:blipFill>
          <a:blip r:embed="rId2"/>
          <a:stretch>
            <a:fillRect/>
          </a:stretch>
        </p:blipFill>
        <p:spPr>
          <a:xfrm>
            <a:off x="3175939" y="477879"/>
            <a:ext cx="8279284" cy="5747657"/>
          </a:xfrm>
          <a:prstGeom prst="rect">
            <a:avLst/>
          </a:prstGeom>
        </p:spPr>
      </p:pic>
      <p:sp>
        <p:nvSpPr>
          <p:cNvPr id="4" name="CuadroTexto 3"/>
          <p:cNvSpPr txBox="1"/>
          <p:nvPr/>
        </p:nvSpPr>
        <p:spPr>
          <a:xfrm>
            <a:off x="485192" y="373225"/>
            <a:ext cx="5980922" cy="707886"/>
          </a:xfrm>
          <a:prstGeom prst="rect">
            <a:avLst/>
          </a:prstGeom>
          <a:noFill/>
        </p:spPr>
        <p:txBody>
          <a:bodyPr wrap="square" rtlCol="0">
            <a:spAutoFit/>
          </a:bodyPr>
          <a:lstStyle/>
          <a:p>
            <a:r>
              <a:rPr lang="es-ES" sz="4000" dirty="0" smtClean="0">
                <a:solidFill>
                  <a:schemeClr val="accent1">
                    <a:lumMod val="50000"/>
                  </a:schemeClr>
                </a:solidFill>
              </a:rPr>
              <a:t>The Data</a:t>
            </a:r>
            <a:endParaRPr lang="es-ES" sz="4000" dirty="0"/>
          </a:p>
        </p:txBody>
      </p:sp>
      <p:sp>
        <p:nvSpPr>
          <p:cNvPr id="5" name="CuadroTexto 4"/>
          <p:cNvSpPr txBox="1"/>
          <p:nvPr/>
        </p:nvSpPr>
        <p:spPr>
          <a:xfrm>
            <a:off x="485192" y="6488668"/>
            <a:ext cx="8213124" cy="307777"/>
          </a:xfrm>
          <a:prstGeom prst="rect">
            <a:avLst/>
          </a:prstGeom>
          <a:noFill/>
        </p:spPr>
        <p:txBody>
          <a:bodyPr wrap="square" rtlCol="0">
            <a:spAutoFit/>
          </a:bodyPr>
          <a:lstStyle/>
          <a:p>
            <a:r>
              <a:rPr lang="es-ES" sz="1400" dirty="0" smtClean="0">
                <a:solidFill>
                  <a:schemeClr val="tx1">
                    <a:lumMod val="65000"/>
                    <a:lumOff val="35000"/>
                  </a:schemeClr>
                </a:solidFill>
              </a:rPr>
              <a:t>Source</a:t>
            </a:r>
            <a:r>
              <a:rPr lang="es-ES" sz="1400" dirty="0">
                <a:solidFill>
                  <a:schemeClr val="tx1">
                    <a:lumMod val="65000"/>
                    <a:lumOff val="35000"/>
                  </a:schemeClr>
                </a:solidFill>
              </a:rPr>
              <a:t>: https://www.kaggle.com/datasets/benwieland/nba-draft-data</a:t>
            </a:r>
          </a:p>
        </p:txBody>
      </p:sp>
    </p:spTree>
    <p:extLst>
      <p:ext uri="{BB962C8B-B14F-4D97-AF65-F5344CB8AC3E}">
        <p14:creationId xmlns:p14="http://schemas.microsoft.com/office/powerpoint/2010/main" val="210003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sp>
        <p:nvSpPr>
          <p:cNvPr id="5" name="CuadroTexto 4"/>
          <p:cNvSpPr txBox="1"/>
          <p:nvPr/>
        </p:nvSpPr>
        <p:spPr>
          <a:xfrm>
            <a:off x="494270" y="1573427"/>
            <a:ext cx="4176583" cy="2862322"/>
          </a:xfrm>
          <a:prstGeom prst="rect">
            <a:avLst/>
          </a:prstGeom>
          <a:noFill/>
        </p:spPr>
        <p:txBody>
          <a:bodyPr wrap="square" rtlCol="0">
            <a:spAutoFit/>
          </a:bodyPr>
          <a:lstStyle/>
          <a:p>
            <a:endParaRPr lang="es-ES" dirty="0">
              <a:solidFill>
                <a:schemeClr val="tx1">
                  <a:lumMod val="65000"/>
                  <a:lumOff val="35000"/>
                </a:schemeClr>
              </a:solidFill>
            </a:endParaRPr>
          </a:p>
          <a:p>
            <a:pPr marL="285750" indent="-285750">
              <a:buFont typeface="Arial" panose="020B0604020202020204" pitchFamily="34" charset="0"/>
              <a:buChar char="•"/>
            </a:pPr>
            <a:r>
              <a:rPr lang="es-ES" dirty="0" smtClean="0">
                <a:solidFill>
                  <a:schemeClr val="tx1">
                    <a:lumMod val="65000"/>
                    <a:lumOff val="35000"/>
                  </a:schemeClr>
                </a:solidFill>
              </a:rPr>
              <a:t>First picks </a:t>
            </a:r>
            <a:r>
              <a:rPr lang="es-ES" dirty="0" smtClean="0">
                <a:solidFill>
                  <a:schemeClr val="tx1">
                    <a:lumMod val="65000"/>
                    <a:lumOff val="35000"/>
                  </a:schemeClr>
                </a:solidFill>
              </a:rPr>
              <a:t>clearly show </a:t>
            </a:r>
            <a:r>
              <a:rPr lang="es-ES" dirty="0" smtClean="0">
                <a:solidFill>
                  <a:schemeClr val="tx1">
                    <a:lumMod val="65000"/>
                    <a:lumOff val="35000"/>
                  </a:schemeClr>
                </a:solidFill>
              </a:rPr>
              <a:t>overperformance </a:t>
            </a:r>
            <a:r>
              <a:rPr lang="es-ES" dirty="0" smtClean="0">
                <a:solidFill>
                  <a:schemeClr val="tx1">
                    <a:lumMod val="65000"/>
                    <a:lumOff val="35000"/>
                  </a:schemeClr>
                </a:solidFill>
              </a:rPr>
              <a:t>in terms of</a:t>
            </a:r>
            <a:r>
              <a:rPr lang="es-ES" dirty="0" smtClean="0">
                <a:solidFill>
                  <a:schemeClr val="tx1">
                    <a:lumMod val="65000"/>
                    <a:lumOff val="35000"/>
                  </a:schemeClr>
                </a:solidFill>
              </a:rPr>
              <a:t> </a:t>
            </a:r>
            <a:r>
              <a:rPr lang="es-ES" dirty="0" smtClean="0">
                <a:solidFill>
                  <a:schemeClr val="tx1">
                    <a:lumMod val="65000"/>
                    <a:lumOff val="35000"/>
                  </a:schemeClr>
                </a:solidFill>
              </a:rPr>
              <a:t>Total points scored along the </a:t>
            </a:r>
            <a:r>
              <a:rPr lang="es-ES" dirty="0" smtClean="0">
                <a:solidFill>
                  <a:schemeClr val="tx1">
                    <a:lumMod val="65000"/>
                    <a:lumOff val="35000"/>
                  </a:schemeClr>
                </a:solidFill>
              </a:rPr>
              <a:t>players’ careers</a:t>
            </a:r>
          </a:p>
          <a:p>
            <a:pPr marL="285750" indent="-285750">
              <a:buFont typeface="Arial" panose="020B0604020202020204" pitchFamily="34" charset="0"/>
              <a:buChar char="•"/>
            </a:pPr>
            <a:endParaRPr lang="es-ES" dirty="0">
              <a:solidFill>
                <a:schemeClr val="tx1">
                  <a:lumMod val="65000"/>
                  <a:lumOff val="35000"/>
                </a:schemeClr>
              </a:solidFill>
            </a:endParaRPr>
          </a:p>
          <a:p>
            <a:pPr marL="285750" indent="-285750">
              <a:buFont typeface="Arial" panose="020B0604020202020204" pitchFamily="34" charset="0"/>
              <a:buChar char="•"/>
            </a:pPr>
            <a:r>
              <a:rPr lang="es-ES" dirty="0" smtClean="0">
                <a:solidFill>
                  <a:schemeClr val="tx1">
                    <a:lumMod val="65000"/>
                    <a:lumOff val="35000"/>
                  </a:schemeClr>
                </a:solidFill>
              </a:rPr>
              <a:t>Choosing</a:t>
            </a:r>
            <a:r>
              <a:rPr lang="es-ES" dirty="0" smtClean="0">
                <a:solidFill>
                  <a:schemeClr val="tx1">
                    <a:lumMod val="65000"/>
                    <a:lumOff val="35000"/>
                  </a:schemeClr>
                </a:solidFill>
              </a:rPr>
              <a:t> a top ten draft pick seems like a good decisión for Team´s scored points contribution</a:t>
            </a:r>
          </a:p>
          <a:p>
            <a:pPr marL="285750" indent="-285750">
              <a:buFont typeface="Arial" panose="020B0604020202020204" pitchFamily="34" charset="0"/>
              <a:buChar char="•"/>
            </a:pPr>
            <a:endParaRPr lang="es-ES" dirty="0">
              <a:solidFill>
                <a:schemeClr val="tx1">
                  <a:lumMod val="65000"/>
                  <a:lumOff val="35000"/>
                </a:schemeClr>
              </a:solidFill>
            </a:endParaRPr>
          </a:p>
          <a:p>
            <a:endParaRPr lang="es-ES" dirty="0">
              <a:solidFill>
                <a:schemeClr val="tx1">
                  <a:lumMod val="65000"/>
                  <a:lumOff val="3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465" y="1812325"/>
            <a:ext cx="7192018" cy="4193059"/>
          </a:xfrm>
          <a:prstGeom prst="rect">
            <a:avLst/>
          </a:prstGeom>
        </p:spPr>
      </p:pic>
      <p:sp>
        <p:nvSpPr>
          <p:cNvPr id="8" name="CuadroTexto 7"/>
          <p:cNvSpPr txBox="1"/>
          <p:nvPr/>
        </p:nvSpPr>
        <p:spPr>
          <a:xfrm>
            <a:off x="485192" y="373225"/>
            <a:ext cx="5980922" cy="1323439"/>
          </a:xfrm>
          <a:prstGeom prst="rect">
            <a:avLst/>
          </a:prstGeom>
          <a:noFill/>
        </p:spPr>
        <p:txBody>
          <a:bodyPr wrap="square" rtlCol="0">
            <a:spAutoFit/>
          </a:bodyPr>
          <a:lstStyle/>
          <a:p>
            <a:r>
              <a:rPr lang="es-ES" sz="4000" dirty="0" smtClean="0">
                <a:solidFill>
                  <a:schemeClr val="accent1">
                    <a:lumMod val="50000"/>
                  </a:schemeClr>
                </a:solidFill>
              </a:rPr>
              <a:t>Analysis </a:t>
            </a:r>
            <a:r>
              <a:rPr lang="es-ES" sz="4000" dirty="0" smtClean="0">
                <a:solidFill>
                  <a:schemeClr val="tx1">
                    <a:lumMod val="65000"/>
                    <a:lumOff val="35000"/>
                  </a:schemeClr>
                </a:solidFill>
              </a:rPr>
              <a:t>Total points scored</a:t>
            </a:r>
          </a:p>
          <a:p>
            <a:endParaRPr lang="es-ES" sz="4000" dirty="0"/>
          </a:p>
        </p:txBody>
      </p:sp>
    </p:spTree>
    <p:extLst>
      <p:ext uri="{BB962C8B-B14F-4D97-AF65-F5344CB8AC3E}">
        <p14:creationId xmlns:p14="http://schemas.microsoft.com/office/powerpoint/2010/main" val="125756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512" y="2094703"/>
            <a:ext cx="7368488" cy="4068689"/>
          </a:xfrm>
          <a:prstGeom prst="rect">
            <a:avLst/>
          </a:prstGeom>
        </p:spPr>
      </p:pic>
      <p:sp>
        <p:nvSpPr>
          <p:cNvPr id="4" name="CuadroTexto 3"/>
          <p:cNvSpPr txBox="1"/>
          <p:nvPr/>
        </p:nvSpPr>
        <p:spPr>
          <a:xfrm>
            <a:off x="491499" y="1126242"/>
            <a:ext cx="11566764" cy="923330"/>
          </a:xfrm>
          <a:prstGeom prst="rect">
            <a:avLst/>
          </a:prstGeom>
          <a:noFill/>
        </p:spPr>
        <p:txBody>
          <a:bodyPr wrap="square" rtlCol="0">
            <a:spAutoFit/>
          </a:bodyPr>
          <a:lstStyle/>
          <a:p>
            <a:r>
              <a:rPr lang="es-ES" dirty="0" smtClean="0">
                <a:solidFill>
                  <a:schemeClr val="tx1">
                    <a:lumMod val="65000"/>
                    <a:lumOff val="35000"/>
                  </a:schemeClr>
                </a:solidFill>
              </a:rPr>
              <a:t>Value over replacement player </a:t>
            </a:r>
            <a:r>
              <a:rPr lang="es-ES" dirty="0" smtClean="0">
                <a:solidFill>
                  <a:schemeClr val="tx1">
                    <a:lumMod val="65000"/>
                    <a:lumOff val="35000"/>
                  </a:schemeClr>
                </a:solidFill>
              </a:rPr>
              <a:t>shows the impact on Team performance when a player is not on the court</a:t>
            </a:r>
          </a:p>
          <a:p>
            <a:r>
              <a:rPr lang="es-ES" dirty="0">
                <a:solidFill>
                  <a:schemeClr val="tx1">
                    <a:lumMod val="65000"/>
                    <a:lumOff val="35000"/>
                  </a:schemeClr>
                </a:solidFill>
              </a:rPr>
              <a:t>(“The suffering Index”)</a:t>
            </a:r>
            <a:endParaRPr lang="es-ES" dirty="0" smtClean="0">
              <a:solidFill>
                <a:schemeClr val="tx1">
                  <a:lumMod val="65000"/>
                  <a:lumOff val="35000"/>
                </a:schemeClr>
              </a:solidFill>
            </a:endParaRPr>
          </a:p>
          <a:p>
            <a:pPr marL="285750" indent="-285750">
              <a:buFont typeface="Arial" panose="020B0604020202020204" pitchFamily="34" charset="0"/>
              <a:buChar char="•"/>
            </a:pPr>
            <a:endParaRPr lang="es-ES" dirty="0">
              <a:solidFill>
                <a:schemeClr val="tx1">
                  <a:lumMod val="65000"/>
                  <a:lumOff val="35000"/>
                </a:schemeClr>
              </a:solidFill>
            </a:endParaRPr>
          </a:p>
        </p:txBody>
      </p:sp>
      <p:sp>
        <p:nvSpPr>
          <p:cNvPr id="5" name="CuadroTexto 4"/>
          <p:cNvSpPr txBox="1"/>
          <p:nvPr/>
        </p:nvSpPr>
        <p:spPr>
          <a:xfrm>
            <a:off x="485192" y="373225"/>
            <a:ext cx="10784170" cy="707886"/>
          </a:xfrm>
          <a:prstGeom prst="rect">
            <a:avLst/>
          </a:prstGeom>
          <a:noFill/>
        </p:spPr>
        <p:txBody>
          <a:bodyPr wrap="square" rtlCol="0">
            <a:spAutoFit/>
          </a:bodyPr>
          <a:lstStyle/>
          <a:p>
            <a:r>
              <a:rPr lang="es-ES" sz="4000" dirty="0" smtClean="0">
                <a:solidFill>
                  <a:schemeClr val="accent1">
                    <a:lumMod val="50000"/>
                  </a:schemeClr>
                </a:solidFill>
              </a:rPr>
              <a:t>Analysis </a:t>
            </a:r>
            <a:r>
              <a:rPr lang="es-ES" sz="4000" dirty="0" smtClean="0">
                <a:solidFill>
                  <a:schemeClr val="tx1">
                    <a:lumMod val="65000"/>
                    <a:lumOff val="35000"/>
                  </a:schemeClr>
                </a:solidFill>
              </a:rPr>
              <a:t>Value over replacement player</a:t>
            </a:r>
            <a:endParaRPr lang="es-ES" sz="4000" dirty="0"/>
          </a:p>
        </p:txBody>
      </p:sp>
      <p:sp>
        <p:nvSpPr>
          <p:cNvPr id="6" name="CuadroTexto 5"/>
          <p:cNvSpPr txBox="1"/>
          <p:nvPr/>
        </p:nvSpPr>
        <p:spPr>
          <a:xfrm>
            <a:off x="402814" y="2049572"/>
            <a:ext cx="4020905" cy="3139321"/>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tx1">
                    <a:lumMod val="65000"/>
                    <a:lumOff val="35000"/>
                  </a:schemeClr>
                </a:solidFill>
              </a:rPr>
              <a:t>VORP confirms previous analysis and shows a clear relation between the Draft´s pick and the importance of a player within his team </a:t>
            </a:r>
          </a:p>
          <a:p>
            <a:pPr marL="285750" indent="-285750">
              <a:buFont typeface="Arial" panose="020B0604020202020204" pitchFamily="34" charset="0"/>
              <a:buChar char="•"/>
            </a:pPr>
            <a:endParaRPr lang="es-ES" dirty="0">
              <a:solidFill>
                <a:schemeClr val="tx1">
                  <a:lumMod val="65000"/>
                  <a:lumOff val="35000"/>
                </a:schemeClr>
              </a:solidFill>
            </a:endParaRPr>
          </a:p>
          <a:p>
            <a:pPr marL="285750" indent="-285750">
              <a:buFont typeface="Arial" panose="020B0604020202020204" pitchFamily="34" charset="0"/>
              <a:buChar char="•"/>
            </a:pPr>
            <a:r>
              <a:rPr lang="es-ES" dirty="0" smtClean="0">
                <a:solidFill>
                  <a:schemeClr val="tx1">
                    <a:lumMod val="65000"/>
                    <a:lumOff val="35000"/>
                  </a:schemeClr>
                </a:solidFill>
              </a:rPr>
              <a:t>The top ten players of their Drafts have a greater impact on their teams performance than the others</a:t>
            </a:r>
          </a:p>
          <a:p>
            <a:pPr marL="285750" indent="-285750">
              <a:buFont typeface="Arial" panose="020B0604020202020204" pitchFamily="34" charset="0"/>
              <a:buChar char="•"/>
            </a:pPr>
            <a:endParaRPr lang="es-ES" dirty="0">
              <a:solidFill>
                <a:schemeClr val="tx1">
                  <a:lumMod val="65000"/>
                  <a:lumOff val="35000"/>
                </a:schemeClr>
              </a:solidFill>
            </a:endParaRPr>
          </a:p>
          <a:p>
            <a:pPr marL="285750" indent="-285750">
              <a:buFont typeface="Arial" panose="020B0604020202020204" pitchFamily="34" charset="0"/>
              <a:buChar char="•"/>
            </a:pPr>
            <a:endParaRPr lang="es-ES" dirty="0" smtClean="0">
              <a:solidFill>
                <a:schemeClr val="tx1">
                  <a:lumMod val="65000"/>
                  <a:lumOff val="35000"/>
                </a:schemeClr>
              </a:solidFill>
            </a:endParaRPr>
          </a:p>
          <a:p>
            <a:pPr marL="285750" indent="-285750">
              <a:buFont typeface="Arial" panose="020B0604020202020204" pitchFamily="34" charset="0"/>
              <a:buChar char="•"/>
            </a:pPr>
            <a:endParaRPr lang="es-ES" dirty="0">
              <a:solidFill>
                <a:schemeClr val="tx1">
                  <a:lumMod val="65000"/>
                  <a:lumOff val="35000"/>
                </a:schemeClr>
              </a:solidFill>
            </a:endParaRPr>
          </a:p>
        </p:txBody>
      </p:sp>
    </p:spTree>
    <p:extLst>
      <p:ext uri="{BB962C8B-B14F-4D97-AF65-F5344CB8AC3E}">
        <p14:creationId xmlns:p14="http://schemas.microsoft.com/office/powerpoint/2010/main" val="367371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505401" y="2018141"/>
            <a:ext cx="7580794" cy="4044908"/>
          </a:xfrm>
          <a:prstGeom prst="rect">
            <a:avLst/>
          </a:prstGeom>
        </p:spPr>
      </p:pic>
      <p:sp>
        <p:nvSpPr>
          <p:cNvPr id="3" name="Rectángulo 2"/>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sp>
        <p:nvSpPr>
          <p:cNvPr id="4" name="CuadroTexto 3"/>
          <p:cNvSpPr txBox="1"/>
          <p:nvPr/>
        </p:nvSpPr>
        <p:spPr>
          <a:xfrm>
            <a:off x="469810" y="2018141"/>
            <a:ext cx="3797390" cy="2308324"/>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tx1">
                    <a:lumMod val="65000"/>
                    <a:lumOff val="35000"/>
                  </a:schemeClr>
                </a:solidFill>
              </a:rPr>
              <a:t>Top 10 selections </a:t>
            </a:r>
            <a:r>
              <a:rPr lang="es-ES" dirty="0" smtClean="0">
                <a:solidFill>
                  <a:schemeClr val="tx1">
                    <a:lumMod val="65000"/>
                    <a:lumOff val="35000"/>
                  </a:schemeClr>
                </a:solidFill>
              </a:rPr>
              <a:t>on Draft </a:t>
            </a:r>
            <a:r>
              <a:rPr lang="es-ES" dirty="0" smtClean="0">
                <a:solidFill>
                  <a:schemeClr val="tx1">
                    <a:lumMod val="65000"/>
                    <a:lumOff val="35000"/>
                  </a:schemeClr>
                </a:solidFill>
              </a:rPr>
              <a:t> have </a:t>
            </a:r>
            <a:r>
              <a:rPr lang="es-ES" dirty="0" smtClean="0">
                <a:solidFill>
                  <a:schemeClr val="tx1">
                    <a:lumMod val="65000"/>
                    <a:lumOff val="35000"/>
                  </a:schemeClr>
                </a:solidFill>
              </a:rPr>
              <a:t>longer careers</a:t>
            </a:r>
          </a:p>
          <a:p>
            <a:pPr marL="285750" indent="-285750">
              <a:buFont typeface="Arial" panose="020B0604020202020204" pitchFamily="34" charset="0"/>
              <a:buChar char="•"/>
            </a:pPr>
            <a:endParaRPr lang="es-ES" dirty="0">
              <a:solidFill>
                <a:schemeClr val="tx1">
                  <a:lumMod val="65000"/>
                  <a:lumOff val="35000"/>
                </a:schemeClr>
              </a:solidFill>
            </a:endParaRPr>
          </a:p>
          <a:p>
            <a:pPr marL="285750" indent="-285750">
              <a:buFont typeface="Arial" panose="020B0604020202020204" pitchFamily="34" charset="0"/>
              <a:buChar char="•"/>
            </a:pPr>
            <a:r>
              <a:rPr lang="es-ES" dirty="0" smtClean="0">
                <a:solidFill>
                  <a:schemeClr val="tx1">
                    <a:lumMod val="65000"/>
                    <a:lumOff val="35000"/>
                  </a:schemeClr>
                </a:solidFill>
              </a:rPr>
              <a:t>Longer careers on such </a:t>
            </a:r>
            <a:r>
              <a:rPr lang="es-ES" dirty="0" smtClean="0">
                <a:solidFill>
                  <a:schemeClr val="tx1">
                    <a:lumMod val="65000"/>
                    <a:lumOff val="35000"/>
                  </a:schemeClr>
                </a:solidFill>
              </a:rPr>
              <a:t>a competitive enviroment suggests that </a:t>
            </a:r>
            <a:r>
              <a:rPr lang="es-ES" dirty="0" smtClean="0">
                <a:solidFill>
                  <a:schemeClr val="tx1">
                    <a:lumMod val="65000"/>
                    <a:lumOff val="35000"/>
                  </a:schemeClr>
                </a:solidFill>
              </a:rPr>
              <a:t>the player has </a:t>
            </a:r>
            <a:r>
              <a:rPr lang="es-ES" dirty="0" smtClean="0">
                <a:solidFill>
                  <a:schemeClr val="tx1">
                    <a:lumMod val="65000"/>
                    <a:lumOff val="35000"/>
                  </a:schemeClr>
                </a:solidFill>
              </a:rPr>
              <a:t>sufficient</a:t>
            </a:r>
            <a:r>
              <a:rPr lang="es-ES" dirty="0" smtClean="0">
                <a:solidFill>
                  <a:schemeClr val="tx1">
                    <a:lumMod val="65000"/>
                    <a:lumOff val="35000"/>
                  </a:schemeClr>
                </a:solidFill>
              </a:rPr>
              <a:t> </a:t>
            </a:r>
            <a:r>
              <a:rPr lang="es-ES" dirty="0" smtClean="0">
                <a:solidFill>
                  <a:schemeClr val="tx1">
                    <a:lumMod val="65000"/>
                    <a:lumOff val="35000"/>
                  </a:schemeClr>
                </a:solidFill>
              </a:rPr>
              <a:t>quality to survive even in </a:t>
            </a:r>
            <a:r>
              <a:rPr lang="es-ES" dirty="0" smtClean="0">
                <a:solidFill>
                  <a:schemeClr val="tx1">
                    <a:lumMod val="65000"/>
                    <a:lumOff val="35000"/>
                  </a:schemeClr>
                </a:solidFill>
              </a:rPr>
              <a:t>years of underperformance</a:t>
            </a:r>
            <a:endParaRPr lang="es-ES" dirty="0">
              <a:solidFill>
                <a:schemeClr val="tx1">
                  <a:lumMod val="65000"/>
                  <a:lumOff val="35000"/>
                </a:schemeClr>
              </a:solidFill>
            </a:endParaRPr>
          </a:p>
        </p:txBody>
      </p:sp>
      <p:sp>
        <p:nvSpPr>
          <p:cNvPr id="5" name="CuadroTexto 4"/>
          <p:cNvSpPr txBox="1"/>
          <p:nvPr/>
        </p:nvSpPr>
        <p:spPr>
          <a:xfrm>
            <a:off x="485192" y="373225"/>
            <a:ext cx="5980922" cy="707886"/>
          </a:xfrm>
          <a:prstGeom prst="rect">
            <a:avLst/>
          </a:prstGeom>
          <a:noFill/>
        </p:spPr>
        <p:txBody>
          <a:bodyPr wrap="square" rtlCol="0">
            <a:spAutoFit/>
          </a:bodyPr>
          <a:lstStyle/>
          <a:p>
            <a:r>
              <a:rPr lang="es-ES" sz="4000" dirty="0" smtClean="0">
                <a:solidFill>
                  <a:schemeClr val="accent1">
                    <a:lumMod val="50000"/>
                  </a:schemeClr>
                </a:solidFill>
              </a:rPr>
              <a:t>Analysis </a:t>
            </a:r>
            <a:r>
              <a:rPr lang="es-ES" sz="4000" dirty="0" smtClean="0">
                <a:solidFill>
                  <a:schemeClr val="tx1">
                    <a:lumMod val="65000"/>
                    <a:lumOff val="35000"/>
                  </a:schemeClr>
                </a:solidFill>
              </a:rPr>
              <a:t>Career Longevity</a:t>
            </a:r>
            <a:endParaRPr lang="es-ES" sz="4000" dirty="0"/>
          </a:p>
        </p:txBody>
      </p:sp>
    </p:spTree>
    <p:extLst>
      <p:ext uri="{BB962C8B-B14F-4D97-AF65-F5344CB8AC3E}">
        <p14:creationId xmlns:p14="http://schemas.microsoft.com/office/powerpoint/2010/main" val="63622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3065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lumMod val="50000"/>
                </a:schemeClr>
              </a:solidFill>
            </a:endParaRPr>
          </a:p>
        </p:txBody>
      </p:sp>
      <p:sp>
        <p:nvSpPr>
          <p:cNvPr id="3" name="CuadroTexto 2"/>
          <p:cNvSpPr txBox="1"/>
          <p:nvPr/>
        </p:nvSpPr>
        <p:spPr>
          <a:xfrm>
            <a:off x="485192" y="373225"/>
            <a:ext cx="5980922" cy="707886"/>
          </a:xfrm>
          <a:prstGeom prst="rect">
            <a:avLst/>
          </a:prstGeom>
          <a:noFill/>
        </p:spPr>
        <p:txBody>
          <a:bodyPr wrap="square" rtlCol="0">
            <a:spAutoFit/>
          </a:bodyPr>
          <a:lstStyle/>
          <a:p>
            <a:r>
              <a:rPr lang="es-ES" sz="4000" dirty="0" smtClean="0">
                <a:solidFill>
                  <a:schemeClr val="accent1">
                    <a:lumMod val="50000"/>
                  </a:schemeClr>
                </a:solidFill>
              </a:rPr>
              <a:t>Conclusions</a:t>
            </a:r>
            <a:endParaRPr lang="es-ES" sz="4000" dirty="0"/>
          </a:p>
        </p:txBody>
      </p:sp>
      <p:sp>
        <p:nvSpPr>
          <p:cNvPr id="4" name="CuadroTexto 3"/>
          <p:cNvSpPr txBox="1"/>
          <p:nvPr/>
        </p:nvSpPr>
        <p:spPr>
          <a:xfrm>
            <a:off x="543951" y="1499156"/>
            <a:ext cx="10857217" cy="3785652"/>
          </a:xfrm>
          <a:prstGeom prst="rect">
            <a:avLst/>
          </a:prstGeom>
          <a:noFill/>
        </p:spPr>
        <p:txBody>
          <a:bodyPr wrap="square" rtlCol="0">
            <a:spAutoFit/>
          </a:bodyPr>
          <a:lstStyle/>
          <a:p>
            <a:r>
              <a:rPr lang="en-US" sz="2400" dirty="0">
                <a:solidFill>
                  <a:schemeClr val="tx1">
                    <a:lumMod val="65000"/>
                    <a:lumOff val="35000"/>
                  </a:schemeClr>
                </a:solidFill>
              </a:rPr>
              <a:t>Is it worthwhile to have a selection among the first fifteen positions?</a:t>
            </a:r>
          </a:p>
          <a:p>
            <a:pPr marL="285750" indent="-285750">
              <a:buFont typeface="Arial" panose="020B0604020202020204" pitchFamily="34" charset="0"/>
              <a:buChar char="•"/>
            </a:pPr>
            <a:endParaRPr lang="es-ES" dirty="0">
              <a:solidFill>
                <a:schemeClr val="tx1">
                  <a:lumMod val="65000"/>
                  <a:lumOff val="35000"/>
                </a:schemeClr>
              </a:solidFill>
            </a:endParaRPr>
          </a:p>
          <a:p>
            <a:r>
              <a:rPr lang="es-ES" dirty="0" smtClean="0">
                <a:solidFill>
                  <a:schemeClr val="tx1">
                    <a:lumMod val="65000"/>
                    <a:lumOff val="35000"/>
                  </a:schemeClr>
                </a:solidFill>
              </a:rPr>
              <a:t>Our research shows that:</a:t>
            </a:r>
          </a:p>
          <a:p>
            <a:endParaRPr lang="es-ES" dirty="0">
              <a:solidFill>
                <a:schemeClr val="tx1">
                  <a:lumMod val="65000"/>
                  <a:lumOff val="35000"/>
                </a:schemeClr>
              </a:solidFill>
            </a:endParaRPr>
          </a:p>
          <a:p>
            <a:pPr marL="742950" lvl="1" indent="-285750">
              <a:buFont typeface="Arial" panose="020B0604020202020204" pitchFamily="34" charset="0"/>
              <a:buChar char="•"/>
            </a:pPr>
            <a:r>
              <a:rPr lang="es-ES" dirty="0" smtClean="0">
                <a:solidFill>
                  <a:schemeClr val="tx1">
                    <a:lumMod val="65000"/>
                    <a:lumOff val="35000"/>
                  </a:schemeClr>
                </a:solidFill>
              </a:rPr>
              <a:t>Players selected from top positions on Draft perform better on </a:t>
            </a:r>
            <a:r>
              <a:rPr lang="es-ES" u="sng" dirty="0" smtClean="0">
                <a:solidFill>
                  <a:schemeClr val="tx1">
                    <a:lumMod val="65000"/>
                    <a:lumOff val="35000"/>
                  </a:schemeClr>
                </a:solidFill>
              </a:rPr>
              <a:t>Points scored </a:t>
            </a:r>
            <a:r>
              <a:rPr lang="es-ES" dirty="0" smtClean="0">
                <a:solidFill>
                  <a:schemeClr val="tx1">
                    <a:lumMod val="65000"/>
                    <a:lumOff val="35000"/>
                  </a:schemeClr>
                </a:solidFill>
              </a:rPr>
              <a:t>and </a:t>
            </a:r>
            <a:r>
              <a:rPr lang="es-ES" u="sng" dirty="0" smtClean="0">
                <a:solidFill>
                  <a:schemeClr val="tx1">
                    <a:lumMod val="65000"/>
                    <a:lumOff val="35000"/>
                  </a:schemeClr>
                </a:solidFill>
              </a:rPr>
              <a:t>Team impact</a:t>
            </a:r>
            <a:r>
              <a:rPr lang="es-ES" dirty="0" smtClean="0">
                <a:solidFill>
                  <a:schemeClr val="tx1">
                    <a:lumMod val="65000"/>
                    <a:lumOff val="35000"/>
                  </a:schemeClr>
                </a:solidFill>
              </a:rPr>
              <a:t> along their professional career at the NBA</a:t>
            </a:r>
          </a:p>
          <a:p>
            <a:pPr marL="742950" lvl="1" indent="-285750">
              <a:buFont typeface="Arial" panose="020B0604020202020204" pitchFamily="34" charset="0"/>
              <a:buChar char="•"/>
            </a:pPr>
            <a:endParaRPr lang="es-ES" dirty="0" smtClean="0">
              <a:solidFill>
                <a:schemeClr val="tx1">
                  <a:lumMod val="65000"/>
                  <a:lumOff val="35000"/>
                </a:schemeClr>
              </a:solidFill>
            </a:endParaRPr>
          </a:p>
          <a:p>
            <a:pPr marL="742950" lvl="1" indent="-285750">
              <a:buFont typeface="Arial" panose="020B0604020202020204" pitchFamily="34" charset="0"/>
              <a:buChar char="•"/>
            </a:pPr>
            <a:r>
              <a:rPr lang="es-ES" dirty="0" smtClean="0">
                <a:solidFill>
                  <a:schemeClr val="tx1">
                    <a:lumMod val="65000"/>
                    <a:lumOff val="35000"/>
                  </a:schemeClr>
                </a:solidFill>
              </a:rPr>
              <a:t>Career longevity shows a relationship with Draft Pick. In our opinión this is an indirect measure of </a:t>
            </a:r>
            <a:r>
              <a:rPr lang="es-ES" b="1" u="sng" dirty="0" smtClean="0">
                <a:solidFill>
                  <a:schemeClr val="tx1">
                    <a:lumMod val="65000"/>
                    <a:lumOff val="35000"/>
                  </a:schemeClr>
                </a:solidFill>
              </a:rPr>
              <a:t>Player´s Quality</a:t>
            </a:r>
            <a:r>
              <a:rPr lang="es-ES" dirty="0" smtClean="0">
                <a:solidFill>
                  <a:schemeClr val="tx1">
                    <a:lumMod val="65000"/>
                    <a:lumOff val="35000"/>
                  </a:schemeClr>
                </a:solidFill>
              </a:rPr>
              <a:t> as we asume that NBA is a Darwinian environment, highly competitive were long careers are only available for high performing players</a:t>
            </a:r>
            <a:endParaRPr lang="es-ES" dirty="0" smtClean="0">
              <a:solidFill>
                <a:schemeClr val="tx1">
                  <a:lumMod val="65000"/>
                  <a:lumOff val="35000"/>
                </a:schemeClr>
              </a:solidFill>
            </a:endParaRPr>
          </a:p>
          <a:p>
            <a:pPr marL="742950" lvl="1" indent="-285750">
              <a:buFont typeface="Arial" panose="020B0604020202020204" pitchFamily="34" charset="0"/>
              <a:buChar char="•"/>
            </a:pPr>
            <a:endParaRPr lang="es-ES" dirty="0" smtClean="0">
              <a:solidFill>
                <a:schemeClr val="tx1">
                  <a:lumMod val="65000"/>
                  <a:lumOff val="35000"/>
                </a:schemeClr>
              </a:solidFill>
            </a:endParaRPr>
          </a:p>
          <a:p>
            <a:pPr marL="742950" lvl="1" indent="-285750">
              <a:buFont typeface="Arial" panose="020B0604020202020204" pitchFamily="34" charset="0"/>
              <a:buChar char="•"/>
            </a:pPr>
            <a:endParaRPr lang="es-ES" dirty="0" smtClean="0">
              <a:solidFill>
                <a:schemeClr val="tx1">
                  <a:lumMod val="65000"/>
                  <a:lumOff val="35000"/>
                </a:schemeClr>
              </a:solidFill>
            </a:endParaRPr>
          </a:p>
          <a:p>
            <a:pPr marL="742950" lvl="1" indent="-285750">
              <a:buFont typeface="Arial" panose="020B0604020202020204" pitchFamily="34" charset="0"/>
              <a:buChar char="•"/>
            </a:pPr>
            <a:endParaRPr lang="es-ES" dirty="0">
              <a:solidFill>
                <a:schemeClr val="tx1">
                  <a:lumMod val="65000"/>
                  <a:lumOff val="35000"/>
                </a:schemeClr>
              </a:solidFill>
            </a:endParaRPr>
          </a:p>
        </p:txBody>
      </p:sp>
      <p:sp>
        <p:nvSpPr>
          <p:cNvPr id="5" name="CuadroTexto 4"/>
          <p:cNvSpPr txBox="1"/>
          <p:nvPr/>
        </p:nvSpPr>
        <p:spPr>
          <a:xfrm>
            <a:off x="650789" y="5333521"/>
            <a:ext cx="10875684" cy="646331"/>
          </a:xfrm>
          <a:prstGeom prst="rect">
            <a:avLst/>
          </a:prstGeom>
          <a:noFill/>
        </p:spPr>
        <p:txBody>
          <a:bodyPr wrap="square" rtlCol="0">
            <a:spAutoFit/>
          </a:bodyPr>
          <a:lstStyle/>
          <a:p>
            <a:r>
              <a:rPr lang="en-US" b="1" dirty="0" smtClean="0">
                <a:solidFill>
                  <a:schemeClr val="tx1">
                    <a:lumMod val="65000"/>
                    <a:lumOff val="35000"/>
                  </a:schemeClr>
                </a:solidFill>
              </a:rPr>
              <a:t>Based on the analysis of this data we conclude that picking players from the top positions on the Draft has a positive impact for the Teams </a:t>
            </a:r>
            <a:endParaRPr lang="es-ES" b="1" dirty="0"/>
          </a:p>
        </p:txBody>
      </p:sp>
    </p:spTree>
    <p:extLst>
      <p:ext uri="{BB962C8B-B14F-4D97-AF65-F5344CB8AC3E}">
        <p14:creationId xmlns:p14="http://schemas.microsoft.com/office/powerpoint/2010/main" val="29017543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368</Words>
  <Application>Microsoft Office PowerPoint</Application>
  <PresentationFormat>Panorámica</PresentationFormat>
  <Paragraphs>46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Table of Contents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29</cp:revision>
  <dcterms:created xsi:type="dcterms:W3CDTF">2022-09-02T14:30:11Z</dcterms:created>
  <dcterms:modified xsi:type="dcterms:W3CDTF">2022-09-03T07:46:28Z</dcterms:modified>
</cp:coreProperties>
</file>