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3" r:id="rId3"/>
    <p:sldId id="264" r:id="rId4"/>
    <p:sldId id="265" r:id="rId5"/>
    <p:sldId id="269" r:id="rId6"/>
    <p:sldId id="270" r:id="rId7"/>
    <p:sldId id="266" r:id="rId8"/>
    <p:sldId id="267" r:id="rId9"/>
    <p:sldId id="271" r:id="rId10"/>
    <p:sldId id="272" r:id="rId11"/>
    <p:sldId id="273" r:id="rId12"/>
    <p:sldId id="274" r:id="rId13"/>
    <p:sldId id="275" r:id="rId14"/>
    <p:sldId id="276" r:id="rId15"/>
    <p:sldId id="277" r:id="rId16"/>
    <p:sldId id="278" r:id="rId17"/>
    <p:sldId id="279" r:id="rId18"/>
    <p:sldId id="256" r:id="rId19"/>
    <p:sldId id="257" r:id="rId20"/>
    <p:sldId id="258" r:id="rId21"/>
    <p:sldId id="259" r:id="rId22"/>
    <p:sldId id="260" r:id="rId23"/>
    <p:sldId id="261" r:id="rId24"/>
    <p:sldId id="262" r:id="rId25"/>
    <p:sldId id="280"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F6F18-3AAB-4E22-8D72-C0FFED982F0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B20792B9-49E3-4892-98CB-4CB0C9846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0FB704E-65B6-4CAC-A27B-DBCF9982F3B5}"/>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5" name="Marcador de pie de página 4">
            <a:extLst>
              <a:ext uri="{FF2B5EF4-FFF2-40B4-BE49-F238E27FC236}">
                <a16:creationId xmlns:a16="http://schemas.microsoft.com/office/drawing/2014/main" id="{1438610B-D7CC-427E-8FEF-7EE48D29B25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BDB091-C30D-4C0B-9C2E-B3ECB35CD50A}"/>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213951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99C0E-519E-475D-B905-F1DD68B44D0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D410396-01F9-4D13-B1C2-52F7D8E0B4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799DFB4-593D-4986-B706-293004DCB9D1}"/>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5" name="Marcador de pie de página 4">
            <a:extLst>
              <a:ext uri="{FF2B5EF4-FFF2-40B4-BE49-F238E27FC236}">
                <a16:creationId xmlns:a16="http://schemas.microsoft.com/office/drawing/2014/main" id="{79AFD319-B041-4E9A-9316-EA587C218E7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AE4A6AD-23C2-444D-B589-C4992A88E31B}"/>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270616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428A84C-0C7B-4F38-A638-60FDE694644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418483-DE4C-4F05-BC0B-9F80C112AD2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07BD3AA-D3F7-49FC-927F-35BF81161097}"/>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5" name="Marcador de pie de página 4">
            <a:extLst>
              <a:ext uri="{FF2B5EF4-FFF2-40B4-BE49-F238E27FC236}">
                <a16:creationId xmlns:a16="http://schemas.microsoft.com/office/drawing/2014/main" id="{08297D8B-075B-4B4C-B371-0DF0CE92667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B1E519B-FF05-459C-9AA6-389EFE885F42}"/>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114782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6AD5A-6221-4CBF-9ED4-D1723F2235A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7093932-8539-4A07-8B65-3A51E434992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A416E8C-B135-47F2-9415-CF73120FA1E9}"/>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5" name="Marcador de pie de página 4">
            <a:extLst>
              <a:ext uri="{FF2B5EF4-FFF2-40B4-BE49-F238E27FC236}">
                <a16:creationId xmlns:a16="http://schemas.microsoft.com/office/drawing/2014/main" id="{A18F357A-AA57-4A51-9D53-F115AEE6054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86F2BF4-B3B3-4FAC-AE9F-E59E7336E6B8}"/>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360454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7D49D-F8DF-47E3-B0DC-7D066485598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F289FD3-335C-4200-8390-EF546E6D3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DA93C8C-DAA1-40BD-87EF-66D9C487E8BB}"/>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5" name="Marcador de pie de página 4">
            <a:extLst>
              <a:ext uri="{FF2B5EF4-FFF2-40B4-BE49-F238E27FC236}">
                <a16:creationId xmlns:a16="http://schemas.microsoft.com/office/drawing/2014/main" id="{1B6D258D-5E09-42AC-90C7-DDDA5A18B37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F2C9F22-E8EB-4EA7-95FC-F6B192247753}"/>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171802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4770C-8E79-468E-8695-195951C0173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865EDA-9F70-4E85-A833-C970BAA71FD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6891B1A0-7D2D-4112-9C72-DD76E89832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67C1AE0-05B0-497D-8741-512BBD4E1B40}"/>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6" name="Marcador de pie de página 5">
            <a:extLst>
              <a:ext uri="{FF2B5EF4-FFF2-40B4-BE49-F238E27FC236}">
                <a16:creationId xmlns:a16="http://schemas.microsoft.com/office/drawing/2014/main" id="{A9C78251-E986-40AF-AC43-F8FAD1E97A3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6CCE5E9-594D-46B8-B84F-433421891403}"/>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3902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118E7-B211-401B-8F1B-66AD89C8411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004EF97-12EE-477D-AC59-E14FAAD30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6EB94BA-2DC7-4031-A1C3-F7F412F4CF3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6972A97-8260-4053-8581-6AFD8D955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BAB390A-FA34-415C-B49A-408278FE34A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92DD1BD4-15BC-45C3-986E-E64475F5ABCA}"/>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8" name="Marcador de pie de página 7">
            <a:extLst>
              <a:ext uri="{FF2B5EF4-FFF2-40B4-BE49-F238E27FC236}">
                <a16:creationId xmlns:a16="http://schemas.microsoft.com/office/drawing/2014/main" id="{C6CA3BB2-FE62-45B1-B186-FE1D7E06F8B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5DD5B16-654E-45DD-BBA1-32B91950F762}"/>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404001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1C8FD-DB1B-4713-8FAD-46840FFDC72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5BE1D0D-8E47-4013-A02C-AC8383A172FC}"/>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4" name="Marcador de pie de página 3">
            <a:extLst>
              <a:ext uri="{FF2B5EF4-FFF2-40B4-BE49-F238E27FC236}">
                <a16:creationId xmlns:a16="http://schemas.microsoft.com/office/drawing/2014/main" id="{4B18C395-1984-414B-B612-A4DE14D7755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47C320B-96AA-498B-A8AE-0AE4D73B060E}"/>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159159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C63A68E-C523-4438-85EE-5D83D8A2B6C3}"/>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3" name="Marcador de pie de página 2">
            <a:extLst>
              <a:ext uri="{FF2B5EF4-FFF2-40B4-BE49-F238E27FC236}">
                <a16:creationId xmlns:a16="http://schemas.microsoft.com/office/drawing/2014/main" id="{4C6FE8DC-3BF1-4060-922C-45B8B5AA9AC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A8ED048-F896-46EB-A2BC-E7D3DAC32BA0}"/>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2162717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B42B6-238D-4C0A-83F4-669770B700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D61019E-5B85-4057-91A3-ACBBDC98C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85204F8-F923-4800-BC30-C82675E89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0086D0-01A4-40D9-ACF5-EEF39D5FB04D}"/>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6" name="Marcador de pie de página 5">
            <a:extLst>
              <a:ext uri="{FF2B5EF4-FFF2-40B4-BE49-F238E27FC236}">
                <a16:creationId xmlns:a16="http://schemas.microsoft.com/office/drawing/2014/main" id="{04CAD981-3C77-4815-BD62-A5A4E1D2590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05BD43B-EB17-4303-BA99-B883EA17EF03}"/>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33542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63EF1-6E7A-4AF2-B1B0-305B96C419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B1E68F03-2386-4363-9357-9C88C56DD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4767FA9A-623F-4241-A5AB-A27A35112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5CCCB6-3B51-4CF7-A38B-85C70DA92029}"/>
              </a:ext>
            </a:extLst>
          </p:cNvPr>
          <p:cNvSpPr>
            <a:spLocks noGrp="1"/>
          </p:cNvSpPr>
          <p:nvPr>
            <p:ph type="dt" sz="half" idx="10"/>
          </p:nvPr>
        </p:nvSpPr>
        <p:spPr/>
        <p:txBody>
          <a:bodyPr/>
          <a:lstStyle/>
          <a:p>
            <a:fld id="{1E28AC06-07E2-48DC-B180-ED3BE44D85D5}" type="datetimeFigureOut">
              <a:rPr lang="es-PE" smtClean="0"/>
              <a:t>14/12/2020</a:t>
            </a:fld>
            <a:endParaRPr lang="es-PE"/>
          </a:p>
        </p:txBody>
      </p:sp>
      <p:sp>
        <p:nvSpPr>
          <p:cNvPr id="6" name="Marcador de pie de página 5">
            <a:extLst>
              <a:ext uri="{FF2B5EF4-FFF2-40B4-BE49-F238E27FC236}">
                <a16:creationId xmlns:a16="http://schemas.microsoft.com/office/drawing/2014/main" id="{EC3D0B28-4F07-4331-85E3-14795EA4755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09F2E41-7EB4-4ED1-8B7B-D3C16E61D73C}"/>
              </a:ext>
            </a:extLst>
          </p:cNvPr>
          <p:cNvSpPr>
            <a:spLocks noGrp="1"/>
          </p:cNvSpPr>
          <p:nvPr>
            <p:ph type="sldNum" sz="quarter" idx="12"/>
          </p:nvPr>
        </p:nvSpPr>
        <p:spPr/>
        <p:txBody>
          <a:bodyPr/>
          <a:lstStyle/>
          <a:p>
            <a:fld id="{4C4527B5-B96F-47AD-B2C0-48DBC1929664}" type="slidenum">
              <a:rPr lang="es-PE" smtClean="0"/>
              <a:t>‹Nº›</a:t>
            </a:fld>
            <a:endParaRPr lang="es-PE"/>
          </a:p>
        </p:txBody>
      </p:sp>
    </p:spTree>
    <p:extLst>
      <p:ext uri="{BB962C8B-B14F-4D97-AF65-F5344CB8AC3E}">
        <p14:creationId xmlns:p14="http://schemas.microsoft.com/office/powerpoint/2010/main" val="181921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AEACCC-E795-432B-B22A-36765E2C2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BB01E81-5815-477C-8791-911DDD72C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32F5591-F4D3-4D96-B931-5F9E18F9E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8AC06-07E2-48DC-B180-ED3BE44D85D5}" type="datetimeFigureOut">
              <a:rPr lang="es-PE" smtClean="0"/>
              <a:t>14/12/2020</a:t>
            </a:fld>
            <a:endParaRPr lang="es-PE"/>
          </a:p>
        </p:txBody>
      </p:sp>
      <p:sp>
        <p:nvSpPr>
          <p:cNvPr id="5" name="Marcador de pie de página 4">
            <a:extLst>
              <a:ext uri="{FF2B5EF4-FFF2-40B4-BE49-F238E27FC236}">
                <a16:creationId xmlns:a16="http://schemas.microsoft.com/office/drawing/2014/main" id="{93F2D429-7031-4113-9080-02C4CBDE0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FFC1D2E-58CF-4CA6-B8C6-F2C53442B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527B5-B96F-47AD-B2C0-48DBC1929664}" type="slidenum">
              <a:rPr lang="es-PE" smtClean="0"/>
              <a:t>‹Nº›</a:t>
            </a:fld>
            <a:endParaRPr lang="es-PE"/>
          </a:p>
        </p:txBody>
      </p:sp>
    </p:spTree>
    <p:extLst>
      <p:ext uri="{BB962C8B-B14F-4D97-AF65-F5344CB8AC3E}">
        <p14:creationId xmlns:p14="http://schemas.microsoft.com/office/powerpoint/2010/main" val="386391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374757E-AE47-48E8-9004-4C27DD068724}"/>
              </a:ext>
            </a:extLst>
          </p:cNvPr>
          <p:cNvSpPr txBox="1"/>
          <p:nvPr/>
        </p:nvSpPr>
        <p:spPr>
          <a:xfrm>
            <a:off x="2672862" y="4123401"/>
            <a:ext cx="6093068" cy="1477328"/>
          </a:xfrm>
          <a:prstGeom prst="rect">
            <a:avLst/>
          </a:prstGeom>
          <a:noFill/>
        </p:spPr>
        <p:txBody>
          <a:bodyPr wrap="square">
            <a:spAutoFit/>
          </a:bodyPr>
          <a:lstStyle/>
          <a:p>
            <a:r>
              <a:rPr lang="es-PE" dirty="0"/>
              <a:t>Tarqui Montalico, Risther Jaime - 2017057469</a:t>
            </a:r>
          </a:p>
          <a:p>
            <a:r>
              <a:rPr lang="es-PE" dirty="0"/>
              <a:t>Limache Victorio, Víctor Piero - 2017057857</a:t>
            </a:r>
          </a:p>
          <a:p>
            <a:r>
              <a:rPr lang="es-PE" dirty="0"/>
              <a:t>Callata Flores, Martín Rafael - 2015053847</a:t>
            </a:r>
          </a:p>
          <a:p>
            <a:r>
              <a:rPr lang="es-PE" dirty="0"/>
              <a:t>Sánchez Rodríguez, Bayron - 2017057859</a:t>
            </a:r>
          </a:p>
          <a:p>
            <a:r>
              <a:rPr lang="es-PE" dirty="0"/>
              <a:t>Liendo Velasquez, Joaquín - 2016054463</a:t>
            </a:r>
          </a:p>
        </p:txBody>
      </p:sp>
      <p:sp>
        <p:nvSpPr>
          <p:cNvPr id="7" name="CuadroTexto 6">
            <a:extLst>
              <a:ext uri="{FF2B5EF4-FFF2-40B4-BE49-F238E27FC236}">
                <a16:creationId xmlns:a16="http://schemas.microsoft.com/office/drawing/2014/main" id="{A353CF4E-A92D-4255-8F36-E141E848BA96}"/>
              </a:ext>
            </a:extLst>
          </p:cNvPr>
          <p:cNvSpPr txBox="1"/>
          <p:nvPr/>
        </p:nvSpPr>
        <p:spPr>
          <a:xfrm>
            <a:off x="1639766" y="3754069"/>
            <a:ext cx="6093068" cy="369332"/>
          </a:xfrm>
          <a:prstGeom prst="rect">
            <a:avLst/>
          </a:prstGeom>
          <a:noFill/>
        </p:spPr>
        <p:txBody>
          <a:bodyPr wrap="square">
            <a:spAutoFit/>
          </a:bodyPr>
          <a:lstStyle/>
          <a:p>
            <a:r>
              <a:rPr lang="es-PE" b="1" dirty="0"/>
              <a:t>INTEGRANTES</a:t>
            </a:r>
          </a:p>
        </p:txBody>
      </p:sp>
      <p:pic>
        <p:nvPicPr>
          <p:cNvPr id="8" name="Imagen 7">
            <a:extLst>
              <a:ext uri="{FF2B5EF4-FFF2-40B4-BE49-F238E27FC236}">
                <a16:creationId xmlns:a16="http://schemas.microsoft.com/office/drawing/2014/main" id="{8D3CC582-F9B4-443D-A875-5EAE180D725A}"/>
              </a:ext>
            </a:extLst>
          </p:cNvPr>
          <p:cNvPicPr>
            <a:picLocks noChangeAspect="1"/>
          </p:cNvPicPr>
          <p:nvPr/>
        </p:nvPicPr>
        <p:blipFill>
          <a:blip r:embed="rId2"/>
          <a:stretch>
            <a:fillRect/>
          </a:stretch>
        </p:blipFill>
        <p:spPr>
          <a:xfrm>
            <a:off x="149835" y="151992"/>
            <a:ext cx="1098673" cy="1238658"/>
          </a:xfrm>
          <a:prstGeom prst="rect">
            <a:avLst/>
          </a:prstGeom>
        </p:spPr>
      </p:pic>
      <p:sp>
        <p:nvSpPr>
          <p:cNvPr id="10" name="CuadroTexto 9">
            <a:extLst>
              <a:ext uri="{FF2B5EF4-FFF2-40B4-BE49-F238E27FC236}">
                <a16:creationId xmlns:a16="http://schemas.microsoft.com/office/drawing/2014/main" id="{39D20C0A-14EB-4AFF-BAAA-2B991D25D0AA}"/>
              </a:ext>
            </a:extLst>
          </p:cNvPr>
          <p:cNvSpPr txBox="1"/>
          <p:nvPr/>
        </p:nvSpPr>
        <p:spPr>
          <a:xfrm>
            <a:off x="3005502" y="360873"/>
            <a:ext cx="6180993" cy="1077218"/>
          </a:xfrm>
          <a:prstGeom prst="rect">
            <a:avLst/>
          </a:prstGeom>
          <a:noFill/>
        </p:spPr>
        <p:txBody>
          <a:bodyPr wrap="square">
            <a:spAutoFit/>
          </a:bodyPr>
          <a:lstStyle/>
          <a:p>
            <a:pPr algn="ctr"/>
            <a:r>
              <a:rPr lang="es-ES" sz="3200" b="1" dirty="0"/>
              <a:t>PROYECTO TRABAJO FINAL </a:t>
            </a:r>
          </a:p>
          <a:p>
            <a:pPr algn="ctr"/>
            <a:r>
              <a:rPr lang="es-ES" sz="3200" b="1" dirty="0"/>
              <a:t>UNIDAD II</a:t>
            </a:r>
            <a:endParaRPr lang="es-PE" sz="3200" b="1" dirty="0"/>
          </a:p>
        </p:txBody>
      </p:sp>
      <p:sp>
        <p:nvSpPr>
          <p:cNvPr id="14" name="CuadroTexto 13">
            <a:extLst>
              <a:ext uri="{FF2B5EF4-FFF2-40B4-BE49-F238E27FC236}">
                <a16:creationId xmlns:a16="http://schemas.microsoft.com/office/drawing/2014/main" id="{EEC4CD15-F097-4A61-8AB0-134208987582}"/>
              </a:ext>
            </a:extLst>
          </p:cNvPr>
          <p:cNvSpPr txBox="1"/>
          <p:nvPr/>
        </p:nvSpPr>
        <p:spPr>
          <a:xfrm>
            <a:off x="1639766" y="2553740"/>
            <a:ext cx="6093068" cy="1200329"/>
          </a:xfrm>
          <a:prstGeom prst="rect">
            <a:avLst/>
          </a:prstGeom>
          <a:noFill/>
        </p:spPr>
        <p:txBody>
          <a:bodyPr wrap="square">
            <a:spAutoFit/>
          </a:bodyPr>
          <a:lstStyle/>
          <a:p>
            <a:r>
              <a:rPr lang="es-PE" b="1" dirty="0"/>
              <a:t>CURSO</a:t>
            </a:r>
          </a:p>
          <a:p>
            <a:r>
              <a:rPr lang="es-PE" dirty="0"/>
              <a:t>	Base de Datos II</a:t>
            </a:r>
          </a:p>
          <a:p>
            <a:r>
              <a:rPr lang="es-PE" b="1" dirty="0"/>
              <a:t>DOCENTE</a:t>
            </a:r>
          </a:p>
          <a:p>
            <a:r>
              <a:rPr lang="es-PE" dirty="0"/>
              <a:t>	Mag. Patrick Cuadros Quiroga</a:t>
            </a:r>
          </a:p>
        </p:txBody>
      </p:sp>
      <p:sp>
        <p:nvSpPr>
          <p:cNvPr id="18" name="CuadroTexto 17">
            <a:extLst>
              <a:ext uri="{FF2B5EF4-FFF2-40B4-BE49-F238E27FC236}">
                <a16:creationId xmlns:a16="http://schemas.microsoft.com/office/drawing/2014/main" id="{A81E950D-3F19-4FD9-8E58-E5A00803C40F}"/>
              </a:ext>
            </a:extLst>
          </p:cNvPr>
          <p:cNvSpPr txBox="1"/>
          <p:nvPr/>
        </p:nvSpPr>
        <p:spPr>
          <a:xfrm>
            <a:off x="0" y="5912313"/>
            <a:ext cx="12191999" cy="646331"/>
          </a:xfrm>
          <a:prstGeom prst="rect">
            <a:avLst/>
          </a:prstGeom>
          <a:noFill/>
        </p:spPr>
        <p:txBody>
          <a:bodyPr wrap="square">
            <a:spAutoFit/>
          </a:bodyPr>
          <a:lstStyle/>
          <a:p>
            <a:pPr algn="ctr"/>
            <a:r>
              <a:rPr lang="es-PE" dirty="0"/>
              <a:t>Tacna - Perú</a:t>
            </a:r>
          </a:p>
          <a:p>
            <a:pPr algn="ctr"/>
            <a:r>
              <a:rPr lang="es-PE" dirty="0"/>
              <a:t>2020</a:t>
            </a:r>
          </a:p>
        </p:txBody>
      </p:sp>
      <p:sp>
        <p:nvSpPr>
          <p:cNvPr id="20" name="CuadroTexto 19">
            <a:extLst>
              <a:ext uri="{FF2B5EF4-FFF2-40B4-BE49-F238E27FC236}">
                <a16:creationId xmlns:a16="http://schemas.microsoft.com/office/drawing/2014/main" id="{183D8CF8-C7CA-454C-9F6F-C3D2A5F57203}"/>
              </a:ext>
            </a:extLst>
          </p:cNvPr>
          <p:cNvSpPr txBox="1"/>
          <p:nvPr/>
        </p:nvSpPr>
        <p:spPr>
          <a:xfrm>
            <a:off x="2672862" y="1703528"/>
            <a:ext cx="8981342" cy="584775"/>
          </a:xfrm>
          <a:prstGeom prst="rect">
            <a:avLst/>
          </a:prstGeom>
          <a:noFill/>
        </p:spPr>
        <p:txBody>
          <a:bodyPr wrap="square">
            <a:spAutoFit/>
          </a:bodyPr>
          <a:lstStyle/>
          <a:p>
            <a:r>
              <a:rPr lang="es-PE" sz="3200" b="1" dirty="0"/>
              <a:t>Sistema de Veterinaria “PET’S PLANET”</a:t>
            </a:r>
          </a:p>
        </p:txBody>
      </p:sp>
      <p:sp>
        <p:nvSpPr>
          <p:cNvPr id="21" name="Diagrama de flujo: proceso 20">
            <a:extLst>
              <a:ext uri="{FF2B5EF4-FFF2-40B4-BE49-F238E27FC236}">
                <a16:creationId xmlns:a16="http://schemas.microsoft.com/office/drawing/2014/main" id="{E14E67A7-1F8A-4321-AE2B-6ADCF9A38FDD}"/>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242" name="Picture 2" descr="Descarga ahora este icono en formato SVG, PSD, PNG, EPS o como fuente para  web. Flaticon, la mayor base de dato… en 2020 | Iconos, Dibujos  psicodélicos, Dibujos de animales">
            <a:extLst>
              <a:ext uri="{FF2B5EF4-FFF2-40B4-BE49-F238E27FC236}">
                <a16:creationId xmlns:a16="http://schemas.microsoft.com/office/drawing/2014/main" id="{E62033CE-CD81-41CC-B026-0FAC11A7E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217" y="2560661"/>
            <a:ext cx="3204288" cy="320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1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9AC8C210-A279-4AC2-A8C2-73E8B9B96D91}"/>
              </a:ext>
            </a:extLst>
          </p:cNvPr>
          <p:cNvSpPr txBox="1"/>
          <p:nvPr/>
        </p:nvSpPr>
        <p:spPr>
          <a:xfrm>
            <a:off x="531935" y="553888"/>
            <a:ext cx="6093068" cy="461665"/>
          </a:xfrm>
          <a:prstGeom prst="rect">
            <a:avLst/>
          </a:prstGeom>
          <a:noFill/>
        </p:spPr>
        <p:txBody>
          <a:bodyPr wrap="square">
            <a:spAutoFit/>
          </a:bodyPr>
          <a:lstStyle/>
          <a:p>
            <a:r>
              <a:rPr lang="es-PE" sz="2400" b="1" dirty="0">
                <a:solidFill>
                  <a:srgbClr val="002060"/>
                </a:solidFill>
              </a:rPr>
              <a:t>DESARROLLO DE LA PROPUESTA.</a:t>
            </a:r>
          </a:p>
        </p:txBody>
      </p:sp>
      <p:sp>
        <p:nvSpPr>
          <p:cNvPr id="11" name="CuadroTexto 10">
            <a:extLst>
              <a:ext uri="{FF2B5EF4-FFF2-40B4-BE49-F238E27FC236}">
                <a16:creationId xmlns:a16="http://schemas.microsoft.com/office/drawing/2014/main" id="{2511F6C7-2A74-4764-B9A9-6BD9D8A36B89}"/>
              </a:ext>
            </a:extLst>
          </p:cNvPr>
          <p:cNvSpPr txBox="1"/>
          <p:nvPr/>
        </p:nvSpPr>
        <p:spPr>
          <a:xfrm>
            <a:off x="1006720" y="1397950"/>
            <a:ext cx="6093068" cy="461665"/>
          </a:xfrm>
          <a:prstGeom prst="rect">
            <a:avLst/>
          </a:prstGeom>
          <a:noFill/>
        </p:spPr>
        <p:txBody>
          <a:bodyPr wrap="square">
            <a:spAutoFit/>
          </a:bodyPr>
          <a:lstStyle/>
          <a:p>
            <a:r>
              <a:rPr lang="es-PE" sz="2400" b="1" dirty="0"/>
              <a:t>Tecnología de información</a:t>
            </a:r>
          </a:p>
        </p:txBody>
      </p:sp>
      <p:sp>
        <p:nvSpPr>
          <p:cNvPr id="12" name="CuadroTexto 11">
            <a:extLst>
              <a:ext uri="{FF2B5EF4-FFF2-40B4-BE49-F238E27FC236}">
                <a16:creationId xmlns:a16="http://schemas.microsoft.com/office/drawing/2014/main" id="{BA42BF77-57D1-4192-BEB8-05B8C84D6385}"/>
              </a:ext>
            </a:extLst>
          </p:cNvPr>
          <p:cNvSpPr txBox="1"/>
          <p:nvPr/>
        </p:nvSpPr>
        <p:spPr>
          <a:xfrm>
            <a:off x="1850781" y="3024519"/>
            <a:ext cx="3688628" cy="1477328"/>
          </a:xfrm>
          <a:prstGeom prst="rect">
            <a:avLst/>
          </a:prstGeom>
          <a:noFill/>
        </p:spPr>
        <p:txBody>
          <a:bodyPr wrap="square">
            <a:spAutoFit/>
          </a:bodyPr>
          <a:lstStyle/>
          <a:p>
            <a:r>
              <a:rPr lang="es-ES" dirty="0"/>
              <a:t>Es un entorno de desarrollo en diferentes sistemas operativos y compatibles con múltiples lenguajes de programación al igual que entornos de desarrollo web.</a:t>
            </a:r>
          </a:p>
        </p:txBody>
      </p:sp>
      <p:sp>
        <p:nvSpPr>
          <p:cNvPr id="14" name="CuadroTexto 13">
            <a:extLst>
              <a:ext uri="{FF2B5EF4-FFF2-40B4-BE49-F238E27FC236}">
                <a16:creationId xmlns:a16="http://schemas.microsoft.com/office/drawing/2014/main" id="{065B6425-FF3C-407F-96E0-B1DF56F7FF8B}"/>
              </a:ext>
            </a:extLst>
          </p:cNvPr>
          <p:cNvSpPr txBox="1"/>
          <p:nvPr/>
        </p:nvSpPr>
        <p:spPr>
          <a:xfrm>
            <a:off x="1551843" y="2242012"/>
            <a:ext cx="2105757" cy="400110"/>
          </a:xfrm>
          <a:prstGeom prst="rect">
            <a:avLst/>
          </a:prstGeom>
          <a:noFill/>
        </p:spPr>
        <p:txBody>
          <a:bodyPr wrap="square">
            <a:spAutoFit/>
          </a:bodyPr>
          <a:lstStyle/>
          <a:p>
            <a:r>
              <a:rPr lang="es-ES" sz="2000" b="1" dirty="0"/>
              <a:t>Visual Studio </a:t>
            </a:r>
            <a:endParaRPr lang="es-PE" sz="2000" b="1" dirty="0"/>
          </a:p>
        </p:txBody>
      </p:sp>
      <p:sp>
        <p:nvSpPr>
          <p:cNvPr id="15" name="CuadroTexto 14">
            <a:extLst>
              <a:ext uri="{FF2B5EF4-FFF2-40B4-BE49-F238E27FC236}">
                <a16:creationId xmlns:a16="http://schemas.microsoft.com/office/drawing/2014/main" id="{A5274CB5-9632-4B71-903D-AE05C0182154}"/>
              </a:ext>
            </a:extLst>
          </p:cNvPr>
          <p:cNvSpPr txBox="1"/>
          <p:nvPr/>
        </p:nvSpPr>
        <p:spPr>
          <a:xfrm>
            <a:off x="6361234" y="2244118"/>
            <a:ext cx="2337289" cy="400110"/>
          </a:xfrm>
          <a:prstGeom prst="rect">
            <a:avLst/>
          </a:prstGeom>
          <a:noFill/>
        </p:spPr>
        <p:txBody>
          <a:bodyPr wrap="square">
            <a:spAutoFit/>
          </a:bodyPr>
          <a:lstStyle/>
          <a:p>
            <a:r>
              <a:rPr lang="es-ES" sz="2000" b="1" dirty="0"/>
              <a:t>SonarQube</a:t>
            </a:r>
            <a:r>
              <a:rPr lang="es-ES" dirty="0"/>
              <a:t> </a:t>
            </a:r>
            <a:endParaRPr lang="es-PE" dirty="0"/>
          </a:p>
        </p:txBody>
      </p:sp>
      <p:sp>
        <p:nvSpPr>
          <p:cNvPr id="18" name="CuadroTexto 17">
            <a:extLst>
              <a:ext uri="{FF2B5EF4-FFF2-40B4-BE49-F238E27FC236}">
                <a16:creationId xmlns:a16="http://schemas.microsoft.com/office/drawing/2014/main" id="{F7EC52E1-A030-4585-9AE1-59B6F6068EEB}"/>
              </a:ext>
            </a:extLst>
          </p:cNvPr>
          <p:cNvSpPr txBox="1"/>
          <p:nvPr/>
        </p:nvSpPr>
        <p:spPr>
          <a:xfrm>
            <a:off x="6361234" y="3011364"/>
            <a:ext cx="5186948" cy="1477328"/>
          </a:xfrm>
          <a:prstGeom prst="rect">
            <a:avLst/>
          </a:prstGeom>
          <a:noFill/>
        </p:spPr>
        <p:txBody>
          <a:bodyPr wrap="square">
            <a:spAutoFit/>
          </a:bodyPr>
          <a:lstStyle/>
          <a:p>
            <a:r>
              <a:rPr lang="es-ES" dirty="0"/>
              <a:t>Es una plataforma para evaluar código fuente. Es software libre y usa diversas herramientas de análisis estático de código fuente como Checkstyle, PMD o FindBugs para obtener métricas que pueden ayudar a mejorar la calidad del código de un programa.</a:t>
            </a:r>
            <a:endParaRPr lang="es-PE" dirty="0"/>
          </a:p>
        </p:txBody>
      </p:sp>
      <p:sp>
        <p:nvSpPr>
          <p:cNvPr id="19" name="Diagrama de flujo: proceso 18">
            <a:extLst>
              <a:ext uri="{FF2B5EF4-FFF2-40B4-BE49-F238E27FC236}">
                <a16:creationId xmlns:a16="http://schemas.microsoft.com/office/drawing/2014/main" id="{1EA50F3C-A9C5-4028-ABF9-C1D827A4ABD3}"/>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194" name="Picture 2" descr="Microsoft Visual Studio - Wikipedia, la enciclopedia libre">
            <a:extLst>
              <a:ext uri="{FF2B5EF4-FFF2-40B4-BE49-F238E27FC236}">
                <a16:creationId xmlns:a16="http://schemas.microsoft.com/office/drawing/2014/main" id="{EA136104-9CCE-44FB-AD8E-FC85E6BB1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295" y="4218689"/>
            <a:ext cx="2308324" cy="230832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onarQube Logos and Usage | SonarQube">
            <a:extLst>
              <a:ext uri="{FF2B5EF4-FFF2-40B4-BE49-F238E27FC236}">
                <a16:creationId xmlns:a16="http://schemas.microsoft.com/office/drawing/2014/main" id="{D4203CF0-5DB0-4DB7-9320-1C6C6DBBC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032" y="4441656"/>
            <a:ext cx="539115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21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1324C54-C551-4420-8A83-4BB46FADFCC4}"/>
              </a:ext>
            </a:extLst>
          </p:cNvPr>
          <p:cNvSpPr txBox="1"/>
          <p:nvPr/>
        </p:nvSpPr>
        <p:spPr>
          <a:xfrm>
            <a:off x="989135" y="870411"/>
            <a:ext cx="6093068" cy="461665"/>
          </a:xfrm>
          <a:prstGeom prst="rect">
            <a:avLst/>
          </a:prstGeom>
          <a:noFill/>
        </p:spPr>
        <p:txBody>
          <a:bodyPr wrap="square">
            <a:spAutoFit/>
          </a:bodyPr>
          <a:lstStyle/>
          <a:p>
            <a:r>
              <a:rPr lang="es-PE" sz="2400" b="1" dirty="0">
                <a:solidFill>
                  <a:srgbClr val="002060"/>
                </a:solidFill>
              </a:rPr>
              <a:t>CASOS DE USO</a:t>
            </a:r>
          </a:p>
        </p:txBody>
      </p:sp>
      <p:sp>
        <p:nvSpPr>
          <p:cNvPr id="9" name="CuadroTexto 8">
            <a:extLst>
              <a:ext uri="{FF2B5EF4-FFF2-40B4-BE49-F238E27FC236}">
                <a16:creationId xmlns:a16="http://schemas.microsoft.com/office/drawing/2014/main" id="{7A0E0CB5-053D-4C7A-9DC7-119C0C4D0A5B}"/>
              </a:ext>
            </a:extLst>
          </p:cNvPr>
          <p:cNvSpPr txBox="1"/>
          <p:nvPr/>
        </p:nvSpPr>
        <p:spPr>
          <a:xfrm>
            <a:off x="1588410" y="2050081"/>
            <a:ext cx="2897065" cy="954107"/>
          </a:xfrm>
          <a:prstGeom prst="rect">
            <a:avLst/>
          </a:prstGeom>
          <a:noFill/>
        </p:spPr>
        <p:txBody>
          <a:bodyPr wrap="square">
            <a:spAutoFit/>
          </a:bodyPr>
          <a:lstStyle/>
          <a:p>
            <a:r>
              <a:rPr lang="es-PE" sz="2800" b="1" dirty="0"/>
              <a:t>Caso Registro Clientes</a:t>
            </a:r>
          </a:p>
        </p:txBody>
      </p:sp>
      <p:sp>
        <p:nvSpPr>
          <p:cNvPr id="13" name="CuadroTexto 12">
            <a:extLst>
              <a:ext uri="{FF2B5EF4-FFF2-40B4-BE49-F238E27FC236}">
                <a16:creationId xmlns:a16="http://schemas.microsoft.com/office/drawing/2014/main" id="{05616A40-BA1B-4A74-815D-81992F7FABCF}"/>
              </a:ext>
            </a:extLst>
          </p:cNvPr>
          <p:cNvSpPr txBox="1"/>
          <p:nvPr/>
        </p:nvSpPr>
        <p:spPr>
          <a:xfrm>
            <a:off x="7996604" y="4304496"/>
            <a:ext cx="2897065" cy="954107"/>
          </a:xfrm>
          <a:prstGeom prst="rect">
            <a:avLst/>
          </a:prstGeom>
          <a:noFill/>
        </p:spPr>
        <p:txBody>
          <a:bodyPr wrap="square">
            <a:spAutoFit/>
          </a:bodyPr>
          <a:lstStyle/>
          <a:p>
            <a:r>
              <a:rPr lang="es-PE" sz="2800" b="1" dirty="0"/>
              <a:t>Caso Registro Empleados</a:t>
            </a:r>
          </a:p>
        </p:txBody>
      </p:sp>
      <p:pic>
        <p:nvPicPr>
          <p:cNvPr id="15" name="Imagen 14">
            <a:extLst>
              <a:ext uri="{FF2B5EF4-FFF2-40B4-BE49-F238E27FC236}">
                <a16:creationId xmlns:a16="http://schemas.microsoft.com/office/drawing/2014/main" id="{1146F73F-0476-477E-9134-8175DBA4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475" y="624188"/>
            <a:ext cx="7022258" cy="3112473"/>
          </a:xfrm>
          <a:prstGeom prst="rect">
            <a:avLst/>
          </a:prstGeom>
        </p:spPr>
      </p:pic>
      <p:pic>
        <p:nvPicPr>
          <p:cNvPr id="17" name="Imagen 16">
            <a:extLst>
              <a:ext uri="{FF2B5EF4-FFF2-40B4-BE49-F238E27FC236}">
                <a16:creationId xmlns:a16="http://schemas.microsoft.com/office/drawing/2014/main" id="{AEE9A121-C25D-40A7-83BD-9E6F989CB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135" y="3736661"/>
            <a:ext cx="6093068" cy="2648926"/>
          </a:xfrm>
          <a:prstGeom prst="rect">
            <a:avLst/>
          </a:prstGeom>
        </p:spPr>
      </p:pic>
      <p:sp>
        <p:nvSpPr>
          <p:cNvPr id="18" name="Diagrama de flujo: proceso 17">
            <a:extLst>
              <a:ext uri="{FF2B5EF4-FFF2-40B4-BE49-F238E27FC236}">
                <a16:creationId xmlns:a16="http://schemas.microsoft.com/office/drawing/2014/main" id="{48BFB135-BF4B-44F3-AC10-66722E5BFB85}"/>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7378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3F8D2D5-ECB5-4F20-A32C-47F2036CD0EC}"/>
              </a:ext>
            </a:extLst>
          </p:cNvPr>
          <p:cNvSpPr txBox="1"/>
          <p:nvPr/>
        </p:nvSpPr>
        <p:spPr>
          <a:xfrm>
            <a:off x="1788026" y="1777251"/>
            <a:ext cx="2756388" cy="830997"/>
          </a:xfrm>
          <a:prstGeom prst="rect">
            <a:avLst/>
          </a:prstGeom>
          <a:noFill/>
        </p:spPr>
        <p:txBody>
          <a:bodyPr wrap="square">
            <a:spAutoFit/>
          </a:bodyPr>
          <a:lstStyle/>
          <a:p>
            <a:r>
              <a:rPr lang="es-PE" sz="2400" b="1" dirty="0"/>
              <a:t>Caso Registro Mascotas</a:t>
            </a:r>
          </a:p>
        </p:txBody>
      </p:sp>
      <p:sp>
        <p:nvSpPr>
          <p:cNvPr id="7" name="CuadroTexto 6">
            <a:extLst>
              <a:ext uri="{FF2B5EF4-FFF2-40B4-BE49-F238E27FC236}">
                <a16:creationId xmlns:a16="http://schemas.microsoft.com/office/drawing/2014/main" id="{1BF84E5F-7151-4B6C-BEAA-3A6082573EE3}"/>
              </a:ext>
            </a:extLst>
          </p:cNvPr>
          <p:cNvSpPr txBox="1"/>
          <p:nvPr/>
        </p:nvSpPr>
        <p:spPr>
          <a:xfrm>
            <a:off x="7652238" y="4416611"/>
            <a:ext cx="4198327" cy="830997"/>
          </a:xfrm>
          <a:prstGeom prst="rect">
            <a:avLst/>
          </a:prstGeom>
          <a:noFill/>
        </p:spPr>
        <p:txBody>
          <a:bodyPr wrap="square">
            <a:spAutoFit/>
          </a:bodyPr>
          <a:lstStyle/>
          <a:p>
            <a:r>
              <a:rPr lang="es-PE" sz="2400" b="1" dirty="0"/>
              <a:t>Caso Registro Servicio de Vacunación</a:t>
            </a:r>
          </a:p>
        </p:txBody>
      </p:sp>
      <p:pic>
        <p:nvPicPr>
          <p:cNvPr id="9" name="Imagen 8">
            <a:extLst>
              <a:ext uri="{FF2B5EF4-FFF2-40B4-BE49-F238E27FC236}">
                <a16:creationId xmlns:a16="http://schemas.microsoft.com/office/drawing/2014/main" id="{45D19090-3590-44AF-903C-1C1BFC99F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414" y="561695"/>
            <a:ext cx="6889730" cy="2691117"/>
          </a:xfrm>
          <a:prstGeom prst="rect">
            <a:avLst/>
          </a:prstGeom>
        </p:spPr>
      </p:pic>
      <p:pic>
        <p:nvPicPr>
          <p:cNvPr id="11" name="Imagen 10">
            <a:extLst>
              <a:ext uri="{FF2B5EF4-FFF2-40B4-BE49-F238E27FC236}">
                <a16:creationId xmlns:a16="http://schemas.microsoft.com/office/drawing/2014/main" id="{DB7821AE-F87B-4A32-B907-D10FD68E3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188" y="3573561"/>
            <a:ext cx="6093069" cy="2517099"/>
          </a:xfrm>
          <a:prstGeom prst="rect">
            <a:avLst/>
          </a:prstGeom>
        </p:spPr>
      </p:pic>
      <p:sp>
        <p:nvSpPr>
          <p:cNvPr id="12" name="CuadroTexto 11">
            <a:extLst>
              <a:ext uri="{FF2B5EF4-FFF2-40B4-BE49-F238E27FC236}">
                <a16:creationId xmlns:a16="http://schemas.microsoft.com/office/drawing/2014/main" id="{667DBAFC-AB53-4168-9816-77C0D129BF18}"/>
              </a:ext>
            </a:extLst>
          </p:cNvPr>
          <p:cNvSpPr txBox="1"/>
          <p:nvPr/>
        </p:nvSpPr>
        <p:spPr>
          <a:xfrm>
            <a:off x="989135" y="870411"/>
            <a:ext cx="6093068" cy="461665"/>
          </a:xfrm>
          <a:prstGeom prst="rect">
            <a:avLst/>
          </a:prstGeom>
          <a:noFill/>
        </p:spPr>
        <p:txBody>
          <a:bodyPr wrap="square">
            <a:spAutoFit/>
          </a:bodyPr>
          <a:lstStyle/>
          <a:p>
            <a:r>
              <a:rPr lang="es-PE" sz="2400" b="1" dirty="0">
                <a:solidFill>
                  <a:srgbClr val="002060"/>
                </a:solidFill>
              </a:rPr>
              <a:t>CASOS DE USO</a:t>
            </a:r>
          </a:p>
        </p:txBody>
      </p:sp>
      <p:sp>
        <p:nvSpPr>
          <p:cNvPr id="13" name="Diagrama de flujo: proceso 12">
            <a:extLst>
              <a:ext uri="{FF2B5EF4-FFF2-40B4-BE49-F238E27FC236}">
                <a16:creationId xmlns:a16="http://schemas.microsoft.com/office/drawing/2014/main" id="{8B086D58-0F74-426B-AAC1-8C31B25EBC25}"/>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9116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B78948F-45B7-479D-8F3C-54D1A836D9E5}"/>
              </a:ext>
            </a:extLst>
          </p:cNvPr>
          <p:cNvSpPr txBox="1"/>
          <p:nvPr/>
        </p:nvSpPr>
        <p:spPr>
          <a:xfrm>
            <a:off x="742951" y="1274857"/>
            <a:ext cx="3486149" cy="1200329"/>
          </a:xfrm>
          <a:prstGeom prst="rect">
            <a:avLst/>
          </a:prstGeom>
          <a:noFill/>
        </p:spPr>
        <p:txBody>
          <a:bodyPr wrap="square">
            <a:spAutoFit/>
          </a:bodyPr>
          <a:lstStyle/>
          <a:p>
            <a:r>
              <a:rPr lang="es-PE" sz="2400" b="1" dirty="0"/>
              <a:t>Caso Registro Mantenimiento de Mascotas</a:t>
            </a:r>
          </a:p>
        </p:txBody>
      </p:sp>
      <p:sp>
        <p:nvSpPr>
          <p:cNvPr id="9" name="CuadroTexto 8">
            <a:extLst>
              <a:ext uri="{FF2B5EF4-FFF2-40B4-BE49-F238E27FC236}">
                <a16:creationId xmlns:a16="http://schemas.microsoft.com/office/drawing/2014/main" id="{D34CA5B5-E49D-4FD4-99B8-0FF37C00E25C}"/>
              </a:ext>
            </a:extLst>
          </p:cNvPr>
          <p:cNvSpPr txBox="1"/>
          <p:nvPr/>
        </p:nvSpPr>
        <p:spPr>
          <a:xfrm>
            <a:off x="7810500" y="4076245"/>
            <a:ext cx="3486149" cy="830997"/>
          </a:xfrm>
          <a:prstGeom prst="rect">
            <a:avLst/>
          </a:prstGeom>
          <a:noFill/>
        </p:spPr>
        <p:txBody>
          <a:bodyPr wrap="square">
            <a:spAutoFit/>
          </a:bodyPr>
          <a:lstStyle/>
          <a:p>
            <a:r>
              <a:rPr lang="pt-BR" sz="2400" b="1" dirty="0"/>
              <a:t>Caso Registro Historial Clínico</a:t>
            </a:r>
          </a:p>
        </p:txBody>
      </p:sp>
      <p:pic>
        <p:nvPicPr>
          <p:cNvPr id="13" name="Imagen 12">
            <a:extLst>
              <a:ext uri="{FF2B5EF4-FFF2-40B4-BE49-F238E27FC236}">
                <a16:creationId xmlns:a16="http://schemas.microsoft.com/office/drawing/2014/main" id="{CB1EC80F-93A5-4BC6-B880-DC961AFF5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099" y="484827"/>
            <a:ext cx="7677950" cy="2780387"/>
          </a:xfrm>
          <a:prstGeom prst="rect">
            <a:avLst/>
          </a:prstGeom>
        </p:spPr>
      </p:pic>
      <p:pic>
        <p:nvPicPr>
          <p:cNvPr id="15" name="Imagen 14">
            <a:extLst>
              <a:ext uri="{FF2B5EF4-FFF2-40B4-BE49-F238E27FC236}">
                <a16:creationId xmlns:a16="http://schemas.microsoft.com/office/drawing/2014/main" id="{9CBA0CCA-6F4F-43D7-800D-483BE1279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88" y="3429000"/>
            <a:ext cx="7069824" cy="3107960"/>
          </a:xfrm>
          <a:prstGeom prst="rect">
            <a:avLst/>
          </a:prstGeom>
        </p:spPr>
      </p:pic>
      <p:sp>
        <p:nvSpPr>
          <p:cNvPr id="16" name="Diagrama de flujo: proceso 15">
            <a:extLst>
              <a:ext uri="{FF2B5EF4-FFF2-40B4-BE49-F238E27FC236}">
                <a16:creationId xmlns:a16="http://schemas.microsoft.com/office/drawing/2014/main" id="{651F0DE9-DDA4-4DF4-B658-05DE86DA976A}"/>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4618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7B6FD75-75B7-44DB-BDB0-2F05E8ACA84A}"/>
              </a:ext>
            </a:extLst>
          </p:cNvPr>
          <p:cNvSpPr txBox="1"/>
          <p:nvPr/>
        </p:nvSpPr>
        <p:spPr>
          <a:xfrm>
            <a:off x="698989" y="598942"/>
            <a:ext cx="7968761" cy="523220"/>
          </a:xfrm>
          <a:prstGeom prst="rect">
            <a:avLst/>
          </a:prstGeom>
          <a:noFill/>
        </p:spPr>
        <p:txBody>
          <a:bodyPr wrap="square">
            <a:spAutoFit/>
          </a:bodyPr>
          <a:lstStyle/>
          <a:p>
            <a:r>
              <a:rPr lang="pt-BR" sz="2800" b="1" dirty="0"/>
              <a:t>Caso Registro Agenda de Atividades</a:t>
            </a:r>
          </a:p>
        </p:txBody>
      </p:sp>
      <p:pic>
        <p:nvPicPr>
          <p:cNvPr id="7" name="Imagen 6">
            <a:extLst>
              <a:ext uri="{FF2B5EF4-FFF2-40B4-BE49-F238E27FC236}">
                <a16:creationId xmlns:a16="http://schemas.microsoft.com/office/drawing/2014/main" id="{EC2C5354-D2E3-49DD-A931-5596313BF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87" y="1380796"/>
            <a:ext cx="11117226" cy="4706007"/>
          </a:xfrm>
          <a:prstGeom prst="rect">
            <a:avLst/>
          </a:prstGeom>
        </p:spPr>
      </p:pic>
      <p:sp>
        <p:nvSpPr>
          <p:cNvPr id="8" name="Diagrama de flujo: proceso 7">
            <a:extLst>
              <a:ext uri="{FF2B5EF4-FFF2-40B4-BE49-F238E27FC236}">
                <a16:creationId xmlns:a16="http://schemas.microsoft.com/office/drawing/2014/main" id="{1B84C01F-964B-47F1-A5BE-CE4D9993BFF3}"/>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1061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CC0893E-AC2B-4380-89DA-AC37AC03AE27}"/>
              </a:ext>
            </a:extLst>
          </p:cNvPr>
          <p:cNvSpPr txBox="1"/>
          <p:nvPr/>
        </p:nvSpPr>
        <p:spPr>
          <a:xfrm>
            <a:off x="552450" y="577334"/>
            <a:ext cx="6096000" cy="523220"/>
          </a:xfrm>
          <a:prstGeom prst="rect">
            <a:avLst/>
          </a:prstGeom>
          <a:noFill/>
        </p:spPr>
        <p:txBody>
          <a:bodyPr wrap="square">
            <a:spAutoFit/>
          </a:bodyPr>
          <a:lstStyle/>
          <a:p>
            <a:r>
              <a:rPr lang="es-PE" sz="2800" b="1" dirty="0">
                <a:solidFill>
                  <a:srgbClr val="002060"/>
                </a:solidFill>
              </a:rPr>
              <a:t>DIAGRAMA DE ARQUITECTURA.</a:t>
            </a:r>
          </a:p>
        </p:txBody>
      </p:sp>
      <p:sp>
        <p:nvSpPr>
          <p:cNvPr id="8" name="Diagrama de flujo: proceso 7">
            <a:extLst>
              <a:ext uri="{FF2B5EF4-FFF2-40B4-BE49-F238E27FC236}">
                <a16:creationId xmlns:a16="http://schemas.microsoft.com/office/drawing/2014/main" id="{FFAECB81-33C5-409D-A48B-2B19F0310ABC}"/>
              </a:ext>
            </a:extLst>
          </p:cNvPr>
          <p:cNvSpPr/>
          <p:nvPr/>
        </p:nvSpPr>
        <p:spPr>
          <a:xfrm>
            <a:off x="1381125" y="1343680"/>
            <a:ext cx="4238625" cy="13144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Diagrama de flujo: proceso 9">
            <a:extLst>
              <a:ext uri="{FF2B5EF4-FFF2-40B4-BE49-F238E27FC236}">
                <a16:creationId xmlns:a16="http://schemas.microsoft.com/office/drawing/2014/main" id="{1DEE1BDB-7929-4D94-93CB-4B98BF5CC874}"/>
              </a:ext>
            </a:extLst>
          </p:cNvPr>
          <p:cNvSpPr/>
          <p:nvPr/>
        </p:nvSpPr>
        <p:spPr>
          <a:xfrm>
            <a:off x="1381125" y="3191530"/>
            <a:ext cx="4238625" cy="13144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Diagrama de flujo: proceso 10">
            <a:extLst>
              <a:ext uri="{FF2B5EF4-FFF2-40B4-BE49-F238E27FC236}">
                <a16:creationId xmlns:a16="http://schemas.microsoft.com/office/drawing/2014/main" id="{44CE7A0B-17CF-45C1-AADD-EA735DA21BCF}"/>
              </a:ext>
            </a:extLst>
          </p:cNvPr>
          <p:cNvSpPr/>
          <p:nvPr/>
        </p:nvSpPr>
        <p:spPr>
          <a:xfrm>
            <a:off x="1381125" y="4857095"/>
            <a:ext cx="4238625" cy="13144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28" name="Picture 4" descr="Vector - Iconos gratis de computadora">
            <a:extLst>
              <a:ext uri="{FF2B5EF4-FFF2-40B4-BE49-F238E27FC236}">
                <a16:creationId xmlns:a16="http://schemas.microsoft.com/office/drawing/2014/main" id="{0D25D873-A2D3-4FD6-8C57-467B8F8EF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77030"/>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Vector - Iconos gratis de computadora">
            <a:extLst>
              <a:ext uri="{FF2B5EF4-FFF2-40B4-BE49-F238E27FC236}">
                <a16:creationId xmlns:a16="http://schemas.microsoft.com/office/drawing/2014/main" id="{599FB8C7-D374-4869-8FC3-C15051A5E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2" y="1477030"/>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Vector - Iconos gratis de computadora">
            <a:extLst>
              <a:ext uri="{FF2B5EF4-FFF2-40B4-BE49-F238E27FC236}">
                <a16:creationId xmlns:a16="http://schemas.microsoft.com/office/drawing/2014/main" id="{FFEBC011-751A-43CF-BC0D-7F32381D9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4" y="1456432"/>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rvidor de red - Iconos gratis de computadora">
            <a:extLst>
              <a:ext uri="{FF2B5EF4-FFF2-40B4-BE49-F238E27FC236}">
                <a16:creationId xmlns:a16="http://schemas.microsoft.com/office/drawing/2014/main" id="{D08B28EB-3648-4056-BEBD-E8D449A04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3353455"/>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os Firebase - Descarga gratuita, PNG y SVG">
            <a:extLst>
              <a:ext uri="{FF2B5EF4-FFF2-40B4-BE49-F238E27FC236}">
                <a16:creationId xmlns:a16="http://schemas.microsoft.com/office/drawing/2014/main" id="{D0EC0AE9-5BB7-47B2-BAD7-BAF140F28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244" y="5000937"/>
            <a:ext cx="1055310" cy="1055310"/>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esquinas redondeadas 13">
            <a:extLst>
              <a:ext uri="{FF2B5EF4-FFF2-40B4-BE49-F238E27FC236}">
                <a16:creationId xmlns:a16="http://schemas.microsoft.com/office/drawing/2014/main" id="{66F71D37-9BDF-42CC-9977-968B63C568AA}"/>
              </a:ext>
            </a:extLst>
          </p:cNvPr>
          <p:cNvSpPr/>
          <p:nvPr/>
        </p:nvSpPr>
        <p:spPr>
          <a:xfrm>
            <a:off x="6648450" y="1718697"/>
            <a:ext cx="3486150" cy="52322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1. Capa de presentación</a:t>
            </a:r>
            <a:endParaRPr lang="es-PE" sz="2400" dirty="0">
              <a:solidFill>
                <a:schemeClr val="tx1"/>
              </a:solidFill>
            </a:endParaRPr>
          </a:p>
        </p:txBody>
      </p:sp>
      <p:sp>
        <p:nvSpPr>
          <p:cNvPr id="20" name="Rectángulo: esquinas redondeadas 19">
            <a:extLst>
              <a:ext uri="{FF2B5EF4-FFF2-40B4-BE49-F238E27FC236}">
                <a16:creationId xmlns:a16="http://schemas.microsoft.com/office/drawing/2014/main" id="{B453270D-6367-4D44-B7FF-890DA55B10DB}"/>
              </a:ext>
            </a:extLst>
          </p:cNvPr>
          <p:cNvSpPr/>
          <p:nvPr/>
        </p:nvSpPr>
        <p:spPr>
          <a:xfrm>
            <a:off x="6648450" y="3585628"/>
            <a:ext cx="3486150" cy="52322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2. Capa de negocio</a:t>
            </a:r>
            <a:endParaRPr lang="es-PE" sz="2400" dirty="0">
              <a:solidFill>
                <a:schemeClr val="tx1"/>
              </a:solidFill>
            </a:endParaRPr>
          </a:p>
        </p:txBody>
      </p:sp>
      <p:sp>
        <p:nvSpPr>
          <p:cNvPr id="21" name="Rectángulo: esquinas redondeadas 20">
            <a:extLst>
              <a:ext uri="{FF2B5EF4-FFF2-40B4-BE49-F238E27FC236}">
                <a16:creationId xmlns:a16="http://schemas.microsoft.com/office/drawing/2014/main" id="{533D9826-EFE4-4FBA-B4B7-87FD15198C76}"/>
              </a:ext>
            </a:extLst>
          </p:cNvPr>
          <p:cNvSpPr/>
          <p:nvPr/>
        </p:nvSpPr>
        <p:spPr>
          <a:xfrm>
            <a:off x="6648450" y="5190949"/>
            <a:ext cx="3486150" cy="52322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3. Capa de datos</a:t>
            </a:r>
            <a:endParaRPr lang="es-PE" sz="2400" dirty="0">
              <a:solidFill>
                <a:schemeClr val="tx1"/>
              </a:solidFill>
            </a:endParaRPr>
          </a:p>
        </p:txBody>
      </p:sp>
      <p:sp>
        <p:nvSpPr>
          <p:cNvPr id="17" name="Nube 16">
            <a:extLst>
              <a:ext uri="{FF2B5EF4-FFF2-40B4-BE49-F238E27FC236}">
                <a16:creationId xmlns:a16="http://schemas.microsoft.com/office/drawing/2014/main" id="{4BD9E16E-1A94-4056-948A-07C150BDD1A5}"/>
              </a:ext>
            </a:extLst>
          </p:cNvPr>
          <p:cNvSpPr/>
          <p:nvPr/>
        </p:nvSpPr>
        <p:spPr>
          <a:xfrm>
            <a:off x="2143125" y="2647445"/>
            <a:ext cx="2495548" cy="598498"/>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INTERNET</a:t>
            </a:r>
            <a:endParaRPr lang="es-PE" dirty="0">
              <a:solidFill>
                <a:schemeClr val="tx1"/>
              </a:solidFill>
            </a:endParaRPr>
          </a:p>
        </p:txBody>
      </p:sp>
      <p:cxnSp>
        <p:nvCxnSpPr>
          <p:cNvPr id="23" name="Conector recto 22">
            <a:extLst>
              <a:ext uri="{FF2B5EF4-FFF2-40B4-BE49-F238E27FC236}">
                <a16:creationId xmlns:a16="http://schemas.microsoft.com/office/drawing/2014/main" id="{C48615A9-8915-427D-85F0-559405A44058}"/>
              </a:ext>
            </a:extLst>
          </p:cNvPr>
          <p:cNvCxnSpPr>
            <a:stCxn id="17" idx="3"/>
            <a:endCxn id="1028" idx="2"/>
          </p:cNvCxnSpPr>
          <p:nvPr/>
        </p:nvCxnSpPr>
        <p:spPr>
          <a:xfrm flipH="1" flipV="1">
            <a:off x="2143125" y="2524780"/>
            <a:ext cx="1247774" cy="1568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CC3BDAF-3B7F-49F7-B6AC-C92A582D8B37}"/>
              </a:ext>
            </a:extLst>
          </p:cNvPr>
          <p:cNvCxnSpPr>
            <a:stCxn id="17" idx="3"/>
            <a:endCxn id="15" idx="2"/>
          </p:cNvCxnSpPr>
          <p:nvPr/>
        </p:nvCxnSpPr>
        <p:spPr>
          <a:xfrm flipV="1">
            <a:off x="3390899" y="2524780"/>
            <a:ext cx="109538" cy="1568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69518386-9DDA-4C32-B2A7-01D80DA1D58D}"/>
              </a:ext>
            </a:extLst>
          </p:cNvPr>
          <p:cNvCxnSpPr>
            <a:stCxn id="17" idx="3"/>
            <a:endCxn id="16" idx="2"/>
          </p:cNvCxnSpPr>
          <p:nvPr/>
        </p:nvCxnSpPr>
        <p:spPr>
          <a:xfrm flipV="1">
            <a:off x="3390899" y="2504182"/>
            <a:ext cx="1466850" cy="1774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1170D08D-2235-4829-8A99-5BAE203465CA}"/>
              </a:ext>
            </a:extLst>
          </p:cNvPr>
          <p:cNvCxnSpPr>
            <a:stCxn id="17" idx="1"/>
            <a:endCxn id="1030" idx="0"/>
          </p:cNvCxnSpPr>
          <p:nvPr/>
        </p:nvCxnSpPr>
        <p:spPr>
          <a:xfrm>
            <a:off x="3390899" y="3245306"/>
            <a:ext cx="0" cy="1081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642FE8E8-CCB2-4AAC-A511-897556752974}"/>
              </a:ext>
            </a:extLst>
          </p:cNvPr>
          <p:cNvCxnSpPr>
            <a:stCxn id="1030" idx="2"/>
            <a:endCxn id="1032" idx="0"/>
          </p:cNvCxnSpPr>
          <p:nvPr/>
        </p:nvCxnSpPr>
        <p:spPr>
          <a:xfrm>
            <a:off x="3390899" y="4344055"/>
            <a:ext cx="0" cy="6568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Flecha: a la derecha 34">
            <a:extLst>
              <a:ext uri="{FF2B5EF4-FFF2-40B4-BE49-F238E27FC236}">
                <a16:creationId xmlns:a16="http://schemas.microsoft.com/office/drawing/2014/main" id="{D4287232-7334-4788-8696-898CDA27FCBF}"/>
              </a:ext>
            </a:extLst>
          </p:cNvPr>
          <p:cNvSpPr/>
          <p:nvPr/>
        </p:nvSpPr>
        <p:spPr>
          <a:xfrm>
            <a:off x="5753100" y="1718697"/>
            <a:ext cx="657224"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Flecha: a la derecha 38">
            <a:extLst>
              <a:ext uri="{FF2B5EF4-FFF2-40B4-BE49-F238E27FC236}">
                <a16:creationId xmlns:a16="http://schemas.microsoft.com/office/drawing/2014/main" id="{7F968C09-62E0-48C4-AAF4-9756F2089AF8}"/>
              </a:ext>
            </a:extLst>
          </p:cNvPr>
          <p:cNvSpPr/>
          <p:nvPr/>
        </p:nvSpPr>
        <p:spPr>
          <a:xfrm>
            <a:off x="5829301" y="3585628"/>
            <a:ext cx="657224"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Flecha: a la derecha 39">
            <a:extLst>
              <a:ext uri="{FF2B5EF4-FFF2-40B4-BE49-F238E27FC236}">
                <a16:creationId xmlns:a16="http://schemas.microsoft.com/office/drawing/2014/main" id="{5118FDCD-383C-4E59-80A3-BC97F8688C7D}"/>
              </a:ext>
            </a:extLst>
          </p:cNvPr>
          <p:cNvSpPr/>
          <p:nvPr/>
        </p:nvSpPr>
        <p:spPr>
          <a:xfrm>
            <a:off x="5829301" y="5266982"/>
            <a:ext cx="657224"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6" name="CuadroTexto 35">
            <a:extLst>
              <a:ext uri="{FF2B5EF4-FFF2-40B4-BE49-F238E27FC236}">
                <a16:creationId xmlns:a16="http://schemas.microsoft.com/office/drawing/2014/main" id="{9921C571-4152-40B6-A755-9AC605452753}"/>
              </a:ext>
            </a:extLst>
          </p:cNvPr>
          <p:cNvSpPr txBox="1"/>
          <p:nvPr/>
        </p:nvSpPr>
        <p:spPr>
          <a:xfrm>
            <a:off x="2003026" y="5714169"/>
            <a:ext cx="973536" cy="369332"/>
          </a:xfrm>
          <a:prstGeom prst="rect">
            <a:avLst/>
          </a:prstGeom>
          <a:noFill/>
        </p:spPr>
        <p:txBody>
          <a:bodyPr wrap="none" rtlCol="0">
            <a:spAutoFit/>
          </a:bodyPr>
          <a:lstStyle/>
          <a:p>
            <a:r>
              <a:rPr lang="es-ES" dirty="0"/>
              <a:t>Firebase</a:t>
            </a:r>
            <a:endParaRPr lang="es-PE" dirty="0"/>
          </a:p>
        </p:txBody>
      </p:sp>
      <p:sp>
        <p:nvSpPr>
          <p:cNvPr id="42" name="Diagrama de flujo: proceso 41">
            <a:extLst>
              <a:ext uri="{FF2B5EF4-FFF2-40B4-BE49-F238E27FC236}">
                <a16:creationId xmlns:a16="http://schemas.microsoft.com/office/drawing/2014/main" id="{62FA58AF-5F02-4602-BF92-D3FD0F503971}"/>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61744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7816924-F0C0-4FE5-BE0B-A9213F20B4D5}"/>
              </a:ext>
            </a:extLst>
          </p:cNvPr>
          <p:cNvSpPr txBox="1"/>
          <p:nvPr/>
        </p:nvSpPr>
        <p:spPr>
          <a:xfrm>
            <a:off x="590550" y="729734"/>
            <a:ext cx="6096000" cy="461665"/>
          </a:xfrm>
          <a:prstGeom prst="rect">
            <a:avLst/>
          </a:prstGeom>
          <a:noFill/>
        </p:spPr>
        <p:txBody>
          <a:bodyPr wrap="square">
            <a:spAutoFit/>
          </a:bodyPr>
          <a:lstStyle/>
          <a:p>
            <a:r>
              <a:rPr lang="es-PE" sz="2400" b="1" dirty="0">
                <a:solidFill>
                  <a:srgbClr val="002060"/>
                </a:solidFill>
              </a:rPr>
              <a:t>DICCIONARIO DE DATOS.</a:t>
            </a:r>
          </a:p>
        </p:txBody>
      </p:sp>
      <p:pic>
        <p:nvPicPr>
          <p:cNvPr id="6" name="Imagen 5">
            <a:extLst>
              <a:ext uri="{FF2B5EF4-FFF2-40B4-BE49-F238E27FC236}">
                <a16:creationId xmlns:a16="http://schemas.microsoft.com/office/drawing/2014/main" id="{F7D17B4F-07A6-4CD5-ACEE-A4815034A04B}"/>
              </a:ext>
            </a:extLst>
          </p:cNvPr>
          <p:cNvPicPr>
            <a:picLocks noChangeAspect="1"/>
          </p:cNvPicPr>
          <p:nvPr/>
        </p:nvPicPr>
        <p:blipFill>
          <a:blip r:embed="rId2"/>
          <a:stretch>
            <a:fillRect/>
          </a:stretch>
        </p:blipFill>
        <p:spPr>
          <a:xfrm>
            <a:off x="597366" y="1676400"/>
            <a:ext cx="5893267" cy="4242316"/>
          </a:xfrm>
          <a:prstGeom prst="rect">
            <a:avLst/>
          </a:prstGeom>
        </p:spPr>
      </p:pic>
      <p:pic>
        <p:nvPicPr>
          <p:cNvPr id="7" name="Imagen 6">
            <a:extLst>
              <a:ext uri="{FF2B5EF4-FFF2-40B4-BE49-F238E27FC236}">
                <a16:creationId xmlns:a16="http://schemas.microsoft.com/office/drawing/2014/main" id="{2B2DB1EC-D983-4B7D-B3B2-73CEA7F65D49}"/>
              </a:ext>
            </a:extLst>
          </p:cNvPr>
          <p:cNvPicPr>
            <a:picLocks noChangeAspect="1"/>
          </p:cNvPicPr>
          <p:nvPr/>
        </p:nvPicPr>
        <p:blipFill>
          <a:blip r:embed="rId3"/>
          <a:stretch>
            <a:fillRect/>
          </a:stretch>
        </p:blipFill>
        <p:spPr>
          <a:xfrm>
            <a:off x="6490633" y="2289691"/>
            <a:ext cx="5362575" cy="3838575"/>
          </a:xfrm>
          <a:prstGeom prst="rect">
            <a:avLst/>
          </a:prstGeom>
        </p:spPr>
      </p:pic>
      <p:sp>
        <p:nvSpPr>
          <p:cNvPr id="8" name="Diagrama de flujo: proceso 7">
            <a:extLst>
              <a:ext uri="{FF2B5EF4-FFF2-40B4-BE49-F238E27FC236}">
                <a16:creationId xmlns:a16="http://schemas.microsoft.com/office/drawing/2014/main" id="{105F9B79-C3F5-4938-A923-4B35880793D7}"/>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218" name="Picture 2" descr="Diccionario icono vectorial gratis diseñado por Freepik | Iconos, Disenos  de unas, Diccionario">
            <a:extLst>
              <a:ext uri="{FF2B5EF4-FFF2-40B4-BE49-F238E27FC236}">
                <a16:creationId xmlns:a16="http://schemas.microsoft.com/office/drawing/2014/main" id="{4E2A8A67-D4D4-49B0-818F-9A2AC6B048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061" y="493551"/>
            <a:ext cx="1779104" cy="93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6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B61635-5972-4BCC-A197-14DDBA21CEF2}"/>
              </a:ext>
            </a:extLst>
          </p:cNvPr>
          <p:cNvPicPr>
            <a:picLocks noChangeAspect="1"/>
          </p:cNvPicPr>
          <p:nvPr/>
        </p:nvPicPr>
        <p:blipFill>
          <a:blip r:embed="rId2"/>
          <a:stretch>
            <a:fillRect/>
          </a:stretch>
        </p:blipFill>
        <p:spPr>
          <a:xfrm>
            <a:off x="5829300" y="1369674"/>
            <a:ext cx="5834174" cy="1817041"/>
          </a:xfrm>
          <a:prstGeom prst="rect">
            <a:avLst/>
          </a:prstGeom>
        </p:spPr>
      </p:pic>
      <p:pic>
        <p:nvPicPr>
          <p:cNvPr id="3" name="Imagen 2">
            <a:extLst>
              <a:ext uri="{FF2B5EF4-FFF2-40B4-BE49-F238E27FC236}">
                <a16:creationId xmlns:a16="http://schemas.microsoft.com/office/drawing/2014/main" id="{A53D4DED-57F7-42FD-BE31-8360FFD88A91}"/>
              </a:ext>
            </a:extLst>
          </p:cNvPr>
          <p:cNvPicPr>
            <a:picLocks noChangeAspect="1"/>
          </p:cNvPicPr>
          <p:nvPr/>
        </p:nvPicPr>
        <p:blipFill>
          <a:blip r:embed="rId3"/>
          <a:stretch>
            <a:fillRect/>
          </a:stretch>
        </p:blipFill>
        <p:spPr>
          <a:xfrm>
            <a:off x="261826" y="2247319"/>
            <a:ext cx="5834174" cy="2144183"/>
          </a:xfrm>
          <a:prstGeom prst="rect">
            <a:avLst/>
          </a:prstGeom>
        </p:spPr>
      </p:pic>
      <p:pic>
        <p:nvPicPr>
          <p:cNvPr id="4" name="Imagen 3">
            <a:extLst>
              <a:ext uri="{FF2B5EF4-FFF2-40B4-BE49-F238E27FC236}">
                <a16:creationId xmlns:a16="http://schemas.microsoft.com/office/drawing/2014/main" id="{2A3D7976-0664-4CA9-8E80-77E802C0015A}"/>
              </a:ext>
            </a:extLst>
          </p:cNvPr>
          <p:cNvPicPr>
            <a:picLocks noChangeAspect="1"/>
          </p:cNvPicPr>
          <p:nvPr/>
        </p:nvPicPr>
        <p:blipFill>
          <a:blip r:embed="rId4"/>
          <a:stretch>
            <a:fillRect/>
          </a:stretch>
        </p:blipFill>
        <p:spPr>
          <a:xfrm>
            <a:off x="5586300" y="4039295"/>
            <a:ext cx="5972175" cy="2167910"/>
          </a:xfrm>
          <a:prstGeom prst="rect">
            <a:avLst/>
          </a:prstGeom>
        </p:spPr>
      </p:pic>
      <p:sp>
        <p:nvSpPr>
          <p:cNvPr id="5" name="CuadroTexto 4">
            <a:extLst>
              <a:ext uri="{FF2B5EF4-FFF2-40B4-BE49-F238E27FC236}">
                <a16:creationId xmlns:a16="http://schemas.microsoft.com/office/drawing/2014/main" id="{913A07B0-0E2C-4CA9-A017-DC41DED35D0E}"/>
              </a:ext>
            </a:extLst>
          </p:cNvPr>
          <p:cNvSpPr txBox="1"/>
          <p:nvPr/>
        </p:nvSpPr>
        <p:spPr>
          <a:xfrm>
            <a:off x="590550" y="729734"/>
            <a:ext cx="6096000" cy="461665"/>
          </a:xfrm>
          <a:prstGeom prst="rect">
            <a:avLst/>
          </a:prstGeom>
          <a:noFill/>
        </p:spPr>
        <p:txBody>
          <a:bodyPr wrap="square">
            <a:spAutoFit/>
          </a:bodyPr>
          <a:lstStyle/>
          <a:p>
            <a:r>
              <a:rPr lang="es-PE" sz="2400" b="1" dirty="0">
                <a:solidFill>
                  <a:srgbClr val="002060"/>
                </a:solidFill>
              </a:rPr>
              <a:t>DICCIONARIO DE DATOS.</a:t>
            </a:r>
          </a:p>
        </p:txBody>
      </p:sp>
      <p:sp>
        <p:nvSpPr>
          <p:cNvPr id="6" name="Diagrama de flujo: proceso 5">
            <a:extLst>
              <a:ext uri="{FF2B5EF4-FFF2-40B4-BE49-F238E27FC236}">
                <a16:creationId xmlns:a16="http://schemas.microsoft.com/office/drawing/2014/main" id="{16B9D0C0-5852-4439-B75D-050B3E5BA8CD}"/>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Picture 2" descr="Diccionario icono vectorial gratis diseñado por Freepik | Iconos, Disenos  de unas, Diccionario">
            <a:extLst>
              <a:ext uri="{FF2B5EF4-FFF2-40B4-BE49-F238E27FC236}">
                <a16:creationId xmlns:a16="http://schemas.microsoft.com/office/drawing/2014/main" id="{E9DEF93E-9CC7-4CA5-BEFB-AA3D86CFD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2896" y="398809"/>
            <a:ext cx="1779104" cy="93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070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3E2737E-25AE-4E76-990C-949ED21D55A6}"/>
              </a:ext>
            </a:extLst>
          </p:cNvPr>
          <p:cNvPicPr>
            <a:picLocks noChangeAspect="1"/>
          </p:cNvPicPr>
          <p:nvPr/>
        </p:nvPicPr>
        <p:blipFill>
          <a:blip r:embed="rId2"/>
          <a:stretch>
            <a:fillRect/>
          </a:stretch>
        </p:blipFill>
        <p:spPr>
          <a:xfrm>
            <a:off x="2975320" y="994291"/>
            <a:ext cx="6029325" cy="5133975"/>
          </a:xfrm>
          <a:prstGeom prst="rect">
            <a:avLst/>
          </a:prstGeom>
        </p:spPr>
      </p:pic>
      <p:sp>
        <p:nvSpPr>
          <p:cNvPr id="5" name="CuadroTexto 4">
            <a:extLst>
              <a:ext uri="{FF2B5EF4-FFF2-40B4-BE49-F238E27FC236}">
                <a16:creationId xmlns:a16="http://schemas.microsoft.com/office/drawing/2014/main" id="{E5781C5D-D7D3-4697-9971-F29749BFA968}"/>
              </a:ext>
            </a:extLst>
          </p:cNvPr>
          <p:cNvSpPr txBox="1"/>
          <p:nvPr/>
        </p:nvSpPr>
        <p:spPr>
          <a:xfrm>
            <a:off x="590550" y="532626"/>
            <a:ext cx="6096000" cy="461665"/>
          </a:xfrm>
          <a:prstGeom prst="rect">
            <a:avLst/>
          </a:prstGeom>
          <a:noFill/>
        </p:spPr>
        <p:txBody>
          <a:bodyPr wrap="square">
            <a:spAutoFit/>
          </a:bodyPr>
          <a:lstStyle/>
          <a:p>
            <a:r>
              <a:rPr lang="es-PE" sz="2400" b="1" dirty="0">
                <a:solidFill>
                  <a:srgbClr val="002060"/>
                </a:solidFill>
              </a:rPr>
              <a:t>EJEMPLO</a:t>
            </a:r>
          </a:p>
        </p:txBody>
      </p:sp>
      <p:sp>
        <p:nvSpPr>
          <p:cNvPr id="6" name="Diagrama de flujo: proceso 5">
            <a:extLst>
              <a:ext uri="{FF2B5EF4-FFF2-40B4-BE49-F238E27FC236}">
                <a16:creationId xmlns:a16="http://schemas.microsoft.com/office/drawing/2014/main" id="{78E37D23-5149-49A5-8457-93D3246048E9}"/>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38149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DC999F8-335F-4986-92C3-7BD53AA4CB5C}"/>
              </a:ext>
            </a:extLst>
          </p:cNvPr>
          <p:cNvPicPr>
            <a:picLocks noChangeAspect="1"/>
          </p:cNvPicPr>
          <p:nvPr/>
        </p:nvPicPr>
        <p:blipFill>
          <a:blip r:embed="rId2"/>
          <a:stretch>
            <a:fillRect/>
          </a:stretch>
        </p:blipFill>
        <p:spPr>
          <a:xfrm>
            <a:off x="1126385" y="1303794"/>
            <a:ext cx="9686925" cy="3143250"/>
          </a:xfrm>
          <a:prstGeom prst="rect">
            <a:avLst/>
          </a:prstGeom>
        </p:spPr>
      </p:pic>
      <p:sp>
        <p:nvSpPr>
          <p:cNvPr id="6" name="Diagrama de flujo: proceso 5">
            <a:extLst>
              <a:ext uri="{FF2B5EF4-FFF2-40B4-BE49-F238E27FC236}">
                <a16:creationId xmlns:a16="http://schemas.microsoft.com/office/drawing/2014/main" id="{EBB0A5C4-A9CE-44E3-8ABA-B1730B74D51B}"/>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76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DB3AF11-1160-47C0-9BBF-D2DF209CAD3E}"/>
              </a:ext>
            </a:extLst>
          </p:cNvPr>
          <p:cNvSpPr txBox="1"/>
          <p:nvPr/>
        </p:nvSpPr>
        <p:spPr>
          <a:xfrm>
            <a:off x="742950" y="817658"/>
            <a:ext cx="6093068" cy="584775"/>
          </a:xfrm>
          <a:prstGeom prst="rect">
            <a:avLst/>
          </a:prstGeom>
          <a:noFill/>
        </p:spPr>
        <p:txBody>
          <a:bodyPr wrap="square">
            <a:spAutoFit/>
          </a:bodyPr>
          <a:lstStyle/>
          <a:p>
            <a:r>
              <a:rPr lang="es-PE" sz="3200" b="1" dirty="0"/>
              <a:t>Resumen</a:t>
            </a:r>
          </a:p>
        </p:txBody>
      </p:sp>
      <p:sp>
        <p:nvSpPr>
          <p:cNvPr id="9" name="CuadroTexto 8">
            <a:extLst>
              <a:ext uri="{FF2B5EF4-FFF2-40B4-BE49-F238E27FC236}">
                <a16:creationId xmlns:a16="http://schemas.microsoft.com/office/drawing/2014/main" id="{E6F43728-C085-4E5A-8273-B14352260585}"/>
              </a:ext>
            </a:extLst>
          </p:cNvPr>
          <p:cNvSpPr txBox="1"/>
          <p:nvPr/>
        </p:nvSpPr>
        <p:spPr>
          <a:xfrm>
            <a:off x="1244844" y="1720840"/>
            <a:ext cx="9702311" cy="3416320"/>
          </a:xfrm>
          <a:prstGeom prst="rect">
            <a:avLst/>
          </a:prstGeom>
          <a:noFill/>
        </p:spPr>
        <p:txBody>
          <a:bodyPr wrap="square">
            <a:spAutoFit/>
          </a:bodyPr>
          <a:lstStyle/>
          <a:p>
            <a:r>
              <a:rPr lang="es-ES" dirty="0"/>
              <a:t>Un sistema de software de Escritorio basado en gestionar datos importantes de la empresa</a:t>
            </a:r>
          </a:p>
          <a:p>
            <a:r>
              <a:rPr lang="es-ES" dirty="0"/>
              <a:t>en las cuales podrá registrar el cliente y derivadamente a su mascota con la aplicación por parte del cliente, y por medio de la empresa podrá ver sus clientes, el registro de empleados, las</a:t>
            </a:r>
          </a:p>
          <a:p>
            <a:r>
              <a:rPr lang="es-ES" dirty="0"/>
              <a:t>ventas de medicamentos en las cuales se realizara de una forma concisa y clara a las necesidades de la empresa, y así la veterinaria podría obtener un espacio de registro más sencillo y eficaz.</a:t>
            </a:r>
          </a:p>
          <a:p>
            <a:endParaRPr lang="es-ES" dirty="0"/>
          </a:p>
          <a:p>
            <a:r>
              <a:rPr lang="es-ES" dirty="0"/>
              <a:t>El software esta basado en escritorio como antes mencionado, en un lenguaje de aplicación</a:t>
            </a:r>
          </a:p>
          <a:p>
            <a:r>
              <a:rPr lang="es-ES" dirty="0"/>
              <a:t>llamada “(C Sharp)” con la finalidad de adaptarse al sistema operativo Windows desde W7</a:t>
            </a:r>
          </a:p>
          <a:p>
            <a:r>
              <a:rPr lang="es-ES" dirty="0"/>
              <a:t>hacia adelante, la aplicación esta plenamente desarrollado para el uso dentro de la Empresa,</a:t>
            </a:r>
          </a:p>
          <a:p>
            <a:r>
              <a:rPr lang="es-ES" dirty="0"/>
              <a:t>mas no de los clientes. A su vez al desarrollar este programa puede ser que haya determinadas</a:t>
            </a:r>
          </a:p>
          <a:p>
            <a:r>
              <a:rPr lang="es-ES" dirty="0"/>
              <a:t>fallas del software en las cuales utilizaremos la aplicación SonarQube para el mejoramiento de</a:t>
            </a:r>
          </a:p>
          <a:p>
            <a:r>
              <a:rPr lang="es-ES" dirty="0"/>
              <a:t>dicha aplicación, con una base de datos no </a:t>
            </a:r>
            <a:r>
              <a:rPr lang="es-ES" dirty="0" err="1"/>
              <a:t>relacional,NoSQL</a:t>
            </a:r>
            <a:r>
              <a:rPr lang="es-ES" dirty="0"/>
              <a:t>.</a:t>
            </a:r>
            <a:endParaRPr lang="es-PE" dirty="0"/>
          </a:p>
        </p:txBody>
      </p:sp>
      <p:sp>
        <p:nvSpPr>
          <p:cNvPr id="10" name="Diagrama de flujo: proceso 9">
            <a:extLst>
              <a:ext uri="{FF2B5EF4-FFF2-40B4-BE49-F238E27FC236}">
                <a16:creationId xmlns:a16="http://schemas.microsoft.com/office/drawing/2014/main" id="{8A5E3714-AA48-45E0-8C6C-D52BBC683A4F}"/>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80188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9B68F4C-63F2-4C6D-9058-3CCC38565F60}"/>
              </a:ext>
            </a:extLst>
          </p:cNvPr>
          <p:cNvPicPr>
            <a:picLocks noChangeAspect="1"/>
          </p:cNvPicPr>
          <p:nvPr/>
        </p:nvPicPr>
        <p:blipFill>
          <a:blip r:embed="rId2"/>
          <a:stretch>
            <a:fillRect/>
          </a:stretch>
        </p:blipFill>
        <p:spPr>
          <a:xfrm>
            <a:off x="6096000" y="3032980"/>
            <a:ext cx="5867400" cy="3324225"/>
          </a:xfrm>
          <a:prstGeom prst="rect">
            <a:avLst/>
          </a:prstGeom>
        </p:spPr>
      </p:pic>
      <p:sp>
        <p:nvSpPr>
          <p:cNvPr id="6" name="Diagrama de flujo: proceso 5">
            <a:extLst>
              <a:ext uri="{FF2B5EF4-FFF2-40B4-BE49-F238E27FC236}">
                <a16:creationId xmlns:a16="http://schemas.microsoft.com/office/drawing/2014/main" id="{3B8C3EB2-FD67-40F0-B2CF-E6DCA3BC966A}"/>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E1AADCF3-5EEA-447F-8598-DF2D2DD028A5}"/>
              </a:ext>
            </a:extLst>
          </p:cNvPr>
          <p:cNvPicPr>
            <a:picLocks noChangeAspect="1"/>
          </p:cNvPicPr>
          <p:nvPr/>
        </p:nvPicPr>
        <p:blipFill>
          <a:blip r:embed="rId3"/>
          <a:stretch>
            <a:fillRect/>
          </a:stretch>
        </p:blipFill>
        <p:spPr>
          <a:xfrm>
            <a:off x="619125" y="500795"/>
            <a:ext cx="5476875" cy="3228975"/>
          </a:xfrm>
          <a:prstGeom prst="rect">
            <a:avLst/>
          </a:prstGeom>
        </p:spPr>
      </p:pic>
    </p:spTree>
    <p:extLst>
      <p:ext uri="{BB962C8B-B14F-4D97-AF65-F5344CB8AC3E}">
        <p14:creationId xmlns:p14="http://schemas.microsoft.com/office/powerpoint/2010/main" val="3886635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3FC86FA-14C6-4844-8DAC-3CEAEC25C0D0}"/>
              </a:ext>
            </a:extLst>
          </p:cNvPr>
          <p:cNvPicPr>
            <a:picLocks noChangeAspect="1"/>
          </p:cNvPicPr>
          <p:nvPr/>
        </p:nvPicPr>
        <p:blipFill>
          <a:blip r:embed="rId2"/>
          <a:stretch>
            <a:fillRect/>
          </a:stretch>
        </p:blipFill>
        <p:spPr>
          <a:xfrm>
            <a:off x="138845" y="0"/>
            <a:ext cx="8010525" cy="4905375"/>
          </a:xfrm>
          <a:prstGeom prst="rect">
            <a:avLst/>
          </a:prstGeom>
        </p:spPr>
      </p:pic>
      <p:pic>
        <p:nvPicPr>
          <p:cNvPr id="5" name="Imagen 4">
            <a:extLst>
              <a:ext uri="{FF2B5EF4-FFF2-40B4-BE49-F238E27FC236}">
                <a16:creationId xmlns:a16="http://schemas.microsoft.com/office/drawing/2014/main" id="{19B0B483-EDFF-4B2F-B8FD-212B27EC0250}"/>
              </a:ext>
            </a:extLst>
          </p:cNvPr>
          <p:cNvPicPr>
            <a:picLocks noChangeAspect="1"/>
          </p:cNvPicPr>
          <p:nvPr/>
        </p:nvPicPr>
        <p:blipFill>
          <a:blip r:embed="rId3"/>
          <a:stretch>
            <a:fillRect/>
          </a:stretch>
        </p:blipFill>
        <p:spPr>
          <a:xfrm>
            <a:off x="3425336" y="2686050"/>
            <a:ext cx="7943850" cy="4171950"/>
          </a:xfrm>
          <a:prstGeom prst="rect">
            <a:avLst/>
          </a:prstGeom>
        </p:spPr>
      </p:pic>
      <p:sp>
        <p:nvSpPr>
          <p:cNvPr id="6" name="Diagrama de flujo: proceso 5">
            <a:extLst>
              <a:ext uri="{FF2B5EF4-FFF2-40B4-BE49-F238E27FC236}">
                <a16:creationId xmlns:a16="http://schemas.microsoft.com/office/drawing/2014/main" id="{4004841F-A326-471E-BE39-191FDC440B8D}"/>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3593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8FEA690-F2D8-4DF5-BF6C-4F9AFA48B2D4}"/>
              </a:ext>
            </a:extLst>
          </p:cNvPr>
          <p:cNvPicPr>
            <a:picLocks noChangeAspect="1"/>
          </p:cNvPicPr>
          <p:nvPr/>
        </p:nvPicPr>
        <p:blipFill>
          <a:blip r:embed="rId2"/>
          <a:stretch>
            <a:fillRect/>
          </a:stretch>
        </p:blipFill>
        <p:spPr>
          <a:xfrm>
            <a:off x="1547447" y="952500"/>
            <a:ext cx="7620000" cy="4953000"/>
          </a:xfrm>
          <a:prstGeom prst="rect">
            <a:avLst/>
          </a:prstGeom>
        </p:spPr>
      </p:pic>
      <p:sp>
        <p:nvSpPr>
          <p:cNvPr id="7" name="Diagrama de flujo: proceso 6">
            <a:extLst>
              <a:ext uri="{FF2B5EF4-FFF2-40B4-BE49-F238E27FC236}">
                <a16:creationId xmlns:a16="http://schemas.microsoft.com/office/drawing/2014/main" id="{1817C795-63A8-4A4A-9CE3-11022A89B6C9}"/>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9934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D06D421-5F5E-49B8-9754-D62E1F4AA346}"/>
              </a:ext>
            </a:extLst>
          </p:cNvPr>
          <p:cNvPicPr>
            <a:picLocks noChangeAspect="1"/>
          </p:cNvPicPr>
          <p:nvPr/>
        </p:nvPicPr>
        <p:blipFill>
          <a:blip r:embed="rId2"/>
          <a:stretch>
            <a:fillRect/>
          </a:stretch>
        </p:blipFill>
        <p:spPr>
          <a:xfrm>
            <a:off x="707414" y="438883"/>
            <a:ext cx="4781454" cy="3236302"/>
          </a:xfrm>
          <a:prstGeom prst="rect">
            <a:avLst/>
          </a:prstGeom>
        </p:spPr>
      </p:pic>
      <p:pic>
        <p:nvPicPr>
          <p:cNvPr id="6" name="Imagen 5">
            <a:extLst>
              <a:ext uri="{FF2B5EF4-FFF2-40B4-BE49-F238E27FC236}">
                <a16:creationId xmlns:a16="http://schemas.microsoft.com/office/drawing/2014/main" id="{54C6C51A-A674-4568-9489-173177B9E45B}"/>
              </a:ext>
            </a:extLst>
          </p:cNvPr>
          <p:cNvPicPr>
            <a:picLocks noChangeAspect="1"/>
          </p:cNvPicPr>
          <p:nvPr/>
        </p:nvPicPr>
        <p:blipFill>
          <a:blip r:embed="rId3"/>
          <a:stretch>
            <a:fillRect/>
          </a:stretch>
        </p:blipFill>
        <p:spPr>
          <a:xfrm>
            <a:off x="4450739" y="2809875"/>
            <a:ext cx="7029450" cy="3590925"/>
          </a:xfrm>
          <a:prstGeom prst="rect">
            <a:avLst/>
          </a:prstGeom>
        </p:spPr>
      </p:pic>
      <p:sp>
        <p:nvSpPr>
          <p:cNvPr id="7" name="Diagrama de flujo: proceso 6">
            <a:extLst>
              <a:ext uri="{FF2B5EF4-FFF2-40B4-BE49-F238E27FC236}">
                <a16:creationId xmlns:a16="http://schemas.microsoft.com/office/drawing/2014/main" id="{8BDB1D47-7E1A-4A59-A617-DE6346FD242B}"/>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8190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19E2FA-D34A-40CE-8E66-4F6B0423543D}"/>
              </a:ext>
            </a:extLst>
          </p:cNvPr>
          <p:cNvPicPr>
            <a:picLocks noChangeAspect="1"/>
          </p:cNvPicPr>
          <p:nvPr/>
        </p:nvPicPr>
        <p:blipFill>
          <a:blip r:embed="rId2"/>
          <a:stretch>
            <a:fillRect/>
          </a:stretch>
        </p:blipFill>
        <p:spPr>
          <a:xfrm>
            <a:off x="249848" y="235927"/>
            <a:ext cx="5010150" cy="2552700"/>
          </a:xfrm>
          <a:prstGeom prst="rect">
            <a:avLst/>
          </a:prstGeom>
        </p:spPr>
      </p:pic>
      <p:pic>
        <p:nvPicPr>
          <p:cNvPr id="5" name="Imagen 4">
            <a:extLst>
              <a:ext uri="{FF2B5EF4-FFF2-40B4-BE49-F238E27FC236}">
                <a16:creationId xmlns:a16="http://schemas.microsoft.com/office/drawing/2014/main" id="{9B300C72-4CF7-402A-85D3-F7883A405F5E}"/>
              </a:ext>
            </a:extLst>
          </p:cNvPr>
          <p:cNvPicPr>
            <a:picLocks noChangeAspect="1"/>
          </p:cNvPicPr>
          <p:nvPr/>
        </p:nvPicPr>
        <p:blipFill>
          <a:blip r:embed="rId3"/>
          <a:stretch>
            <a:fillRect/>
          </a:stretch>
        </p:blipFill>
        <p:spPr>
          <a:xfrm>
            <a:off x="5057409" y="3429000"/>
            <a:ext cx="6657193" cy="3348770"/>
          </a:xfrm>
          <a:prstGeom prst="rect">
            <a:avLst/>
          </a:prstGeom>
        </p:spPr>
      </p:pic>
      <p:pic>
        <p:nvPicPr>
          <p:cNvPr id="6" name="Imagen 5">
            <a:extLst>
              <a:ext uri="{FF2B5EF4-FFF2-40B4-BE49-F238E27FC236}">
                <a16:creationId xmlns:a16="http://schemas.microsoft.com/office/drawing/2014/main" id="{B72A6A78-3598-41C2-8BC8-25D7D2FC9848}"/>
              </a:ext>
            </a:extLst>
          </p:cNvPr>
          <p:cNvPicPr>
            <a:picLocks noChangeAspect="1"/>
          </p:cNvPicPr>
          <p:nvPr/>
        </p:nvPicPr>
        <p:blipFill>
          <a:blip r:embed="rId4"/>
          <a:stretch>
            <a:fillRect/>
          </a:stretch>
        </p:blipFill>
        <p:spPr>
          <a:xfrm>
            <a:off x="218128" y="3903786"/>
            <a:ext cx="4839281" cy="1351818"/>
          </a:xfrm>
          <a:prstGeom prst="rect">
            <a:avLst/>
          </a:prstGeom>
        </p:spPr>
      </p:pic>
      <p:pic>
        <p:nvPicPr>
          <p:cNvPr id="7" name="Imagen 6">
            <a:extLst>
              <a:ext uri="{FF2B5EF4-FFF2-40B4-BE49-F238E27FC236}">
                <a16:creationId xmlns:a16="http://schemas.microsoft.com/office/drawing/2014/main" id="{65D4553B-37A1-4488-8B9A-DDBCA19717DF}"/>
              </a:ext>
            </a:extLst>
          </p:cNvPr>
          <p:cNvPicPr>
            <a:picLocks noChangeAspect="1"/>
          </p:cNvPicPr>
          <p:nvPr/>
        </p:nvPicPr>
        <p:blipFill>
          <a:blip r:embed="rId5"/>
          <a:stretch>
            <a:fillRect/>
          </a:stretch>
        </p:blipFill>
        <p:spPr>
          <a:xfrm>
            <a:off x="6523160" y="165589"/>
            <a:ext cx="4667250" cy="2895600"/>
          </a:xfrm>
          <a:prstGeom prst="rect">
            <a:avLst/>
          </a:prstGeom>
        </p:spPr>
      </p:pic>
      <p:sp>
        <p:nvSpPr>
          <p:cNvPr id="8" name="Diagrama de flujo: proceso 7">
            <a:extLst>
              <a:ext uri="{FF2B5EF4-FFF2-40B4-BE49-F238E27FC236}">
                <a16:creationId xmlns:a16="http://schemas.microsoft.com/office/drawing/2014/main" id="{B871279D-CA7F-464F-8BA3-30CA34E64511}"/>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378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9519D72-5EB1-4C90-A6E7-49095DFC3577}"/>
              </a:ext>
            </a:extLst>
          </p:cNvPr>
          <p:cNvSpPr txBox="1"/>
          <p:nvPr/>
        </p:nvSpPr>
        <p:spPr>
          <a:xfrm>
            <a:off x="3048000" y="3105834"/>
            <a:ext cx="6096000" cy="646331"/>
          </a:xfrm>
          <a:prstGeom prst="rect">
            <a:avLst/>
          </a:prstGeom>
          <a:noFill/>
        </p:spPr>
        <p:txBody>
          <a:bodyPr wrap="square">
            <a:spAutoFit/>
          </a:bodyPr>
          <a:lstStyle/>
          <a:p>
            <a:pPr algn="ctr"/>
            <a:r>
              <a:rPr lang="es-PE" sz="3600" b="1" dirty="0">
                <a:solidFill>
                  <a:srgbClr val="002060"/>
                </a:solidFill>
              </a:rPr>
              <a:t>FIN</a:t>
            </a:r>
            <a:endParaRPr lang="es-PE" sz="2400" b="1" dirty="0">
              <a:solidFill>
                <a:srgbClr val="002060"/>
              </a:solidFill>
            </a:endParaRPr>
          </a:p>
        </p:txBody>
      </p:sp>
      <p:sp>
        <p:nvSpPr>
          <p:cNvPr id="5" name="Diagrama de flujo: proceso 4">
            <a:extLst>
              <a:ext uri="{FF2B5EF4-FFF2-40B4-BE49-F238E27FC236}">
                <a16:creationId xmlns:a16="http://schemas.microsoft.com/office/drawing/2014/main" id="{7DFBF28F-108B-4E7C-9BF7-AF6935B5389F}"/>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4648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B0775E3-FC5A-40F0-9207-52B2F05ED667}"/>
              </a:ext>
            </a:extLst>
          </p:cNvPr>
          <p:cNvSpPr txBox="1"/>
          <p:nvPr/>
        </p:nvSpPr>
        <p:spPr>
          <a:xfrm>
            <a:off x="444011" y="782122"/>
            <a:ext cx="6093068" cy="523220"/>
          </a:xfrm>
          <a:prstGeom prst="rect">
            <a:avLst/>
          </a:prstGeom>
          <a:noFill/>
        </p:spPr>
        <p:txBody>
          <a:bodyPr wrap="square">
            <a:spAutoFit/>
          </a:bodyPr>
          <a:lstStyle/>
          <a:p>
            <a:r>
              <a:rPr lang="es-PE" sz="2800" b="1" dirty="0">
                <a:solidFill>
                  <a:srgbClr val="002060"/>
                </a:solidFill>
              </a:rPr>
              <a:t>INTRODUCCION</a:t>
            </a:r>
            <a:endParaRPr lang="es-PE" b="1" dirty="0">
              <a:solidFill>
                <a:srgbClr val="002060"/>
              </a:solidFill>
            </a:endParaRPr>
          </a:p>
        </p:txBody>
      </p:sp>
      <p:sp>
        <p:nvSpPr>
          <p:cNvPr id="7" name="CuadroTexto 6">
            <a:extLst>
              <a:ext uri="{FF2B5EF4-FFF2-40B4-BE49-F238E27FC236}">
                <a16:creationId xmlns:a16="http://schemas.microsoft.com/office/drawing/2014/main" id="{C1594EBF-19C8-41CF-8B64-954631BFE9DC}"/>
              </a:ext>
            </a:extLst>
          </p:cNvPr>
          <p:cNvSpPr txBox="1"/>
          <p:nvPr/>
        </p:nvSpPr>
        <p:spPr>
          <a:xfrm>
            <a:off x="1084385" y="1868049"/>
            <a:ext cx="10023230" cy="2862322"/>
          </a:xfrm>
          <a:prstGeom prst="rect">
            <a:avLst/>
          </a:prstGeom>
          <a:noFill/>
        </p:spPr>
        <p:txBody>
          <a:bodyPr wrap="square">
            <a:spAutoFit/>
          </a:bodyPr>
          <a:lstStyle/>
          <a:p>
            <a:r>
              <a:rPr lang="es-ES" sz="2000" dirty="0"/>
              <a:t>Una gran cantidad de empresas de nuestra región interactúan de forma directa con los clientes, no cuentan con un registro organizado ni automatizado, lo cual representa lentitud al momento de registrar algún pago o desbalance al momento de sacar las cuentas del día.</a:t>
            </a:r>
          </a:p>
          <a:p>
            <a:endParaRPr lang="es-ES" sz="2000" dirty="0"/>
          </a:p>
          <a:p>
            <a:r>
              <a:rPr lang="es-ES" sz="2000" dirty="0"/>
              <a:t>La investigación planteada en este trabajo esta relacionada con el proceso de veterinaria Pet’s Planet ubicada Gral. Varela 233, Tacna, para el desarrollo del sistema de veterinaria se tuvo que usar las herramientas y los instrumentos necesario para la obtención de información tales como la encuesta realizada al dueño de la empresa para así poder identificar los procesos de funcionamiento de la veterinaria Pet’s Planet.</a:t>
            </a:r>
          </a:p>
        </p:txBody>
      </p:sp>
      <p:sp>
        <p:nvSpPr>
          <p:cNvPr id="8" name="Diagrama de flujo: proceso 7">
            <a:extLst>
              <a:ext uri="{FF2B5EF4-FFF2-40B4-BE49-F238E27FC236}">
                <a16:creationId xmlns:a16="http://schemas.microsoft.com/office/drawing/2014/main" id="{E90EF858-128B-490F-B74B-26B91FEAAEF2}"/>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7633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C547FE2-144D-4368-956A-135B26E8174E}"/>
              </a:ext>
            </a:extLst>
          </p:cNvPr>
          <p:cNvSpPr txBox="1"/>
          <p:nvPr/>
        </p:nvSpPr>
        <p:spPr>
          <a:xfrm>
            <a:off x="444012" y="553888"/>
            <a:ext cx="6093068" cy="584775"/>
          </a:xfrm>
          <a:prstGeom prst="rect">
            <a:avLst/>
          </a:prstGeom>
          <a:noFill/>
        </p:spPr>
        <p:txBody>
          <a:bodyPr wrap="square">
            <a:spAutoFit/>
          </a:bodyPr>
          <a:lstStyle/>
          <a:p>
            <a:r>
              <a:rPr lang="es-PE" sz="3200" b="1" dirty="0">
                <a:solidFill>
                  <a:srgbClr val="002060"/>
                </a:solidFill>
              </a:rPr>
              <a:t>PLANTEAMIENTO DEL PROBLEMA.</a:t>
            </a:r>
          </a:p>
        </p:txBody>
      </p:sp>
      <p:sp>
        <p:nvSpPr>
          <p:cNvPr id="7" name="CuadroTexto 6">
            <a:extLst>
              <a:ext uri="{FF2B5EF4-FFF2-40B4-BE49-F238E27FC236}">
                <a16:creationId xmlns:a16="http://schemas.microsoft.com/office/drawing/2014/main" id="{4B143829-3DED-434B-B3A8-192F124415FC}"/>
              </a:ext>
            </a:extLst>
          </p:cNvPr>
          <p:cNvSpPr txBox="1"/>
          <p:nvPr/>
        </p:nvSpPr>
        <p:spPr>
          <a:xfrm>
            <a:off x="1358412" y="1485873"/>
            <a:ext cx="6093068" cy="584775"/>
          </a:xfrm>
          <a:prstGeom prst="rect">
            <a:avLst/>
          </a:prstGeom>
          <a:noFill/>
        </p:spPr>
        <p:txBody>
          <a:bodyPr wrap="square">
            <a:spAutoFit/>
          </a:bodyPr>
          <a:lstStyle/>
          <a:p>
            <a:r>
              <a:rPr lang="es-PE" sz="3200" b="1" dirty="0"/>
              <a:t>Problema</a:t>
            </a:r>
          </a:p>
        </p:txBody>
      </p:sp>
      <p:sp>
        <p:nvSpPr>
          <p:cNvPr id="12" name="Diagrama de flujo: proceso 11">
            <a:extLst>
              <a:ext uri="{FF2B5EF4-FFF2-40B4-BE49-F238E27FC236}">
                <a16:creationId xmlns:a16="http://schemas.microsoft.com/office/drawing/2014/main" id="{AD970D8F-6805-418D-9781-D1BC7ED699C9}"/>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Problema - Iconos gratis de usuario">
            <a:extLst>
              <a:ext uri="{FF2B5EF4-FFF2-40B4-BE49-F238E27FC236}">
                <a16:creationId xmlns:a16="http://schemas.microsoft.com/office/drawing/2014/main" id="{8AAF87DE-FC9D-44FA-B53B-F3B0F1924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148" y="2365863"/>
            <a:ext cx="2782957" cy="2782957"/>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DDAFB3F1-C2C1-44E5-BB93-EB76A4CAFD11}"/>
              </a:ext>
            </a:extLst>
          </p:cNvPr>
          <p:cNvSpPr txBox="1"/>
          <p:nvPr/>
        </p:nvSpPr>
        <p:spPr>
          <a:xfrm>
            <a:off x="2048545" y="2214175"/>
            <a:ext cx="6096000" cy="3416320"/>
          </a:xfrm>
          <a:prstGeom prst="rect">
            <a:avLst/>
          </a:prstGeom>
          <a:noFill/>
        </p:spPr>
        <p:txBody>
          <a:bodyPr wrap="square">
            <a:spAutoFit/>
          </a:bodyPr>
          <a:lstStyle/>
          <a:p>
            <a:r>
              <a:rPr lang="es-ES" sz="1800" dirty="0"/>
              <a:t>El problema de todo estudiante del cual empieza con el desarrollo de software de una manera principiante, es el no uso de métricas que pueden ayudar a la calidad del código al cual nosotros queremos implementar, es por eso que el programa actual del cual ya esta desarrollado no cuenta con un uso correcto de métricas, por lo tanto, este código siempre puede optar por mejorar.</a:t>
            </a:r>
          </a:p>
          <a:p>
            <a:endParaRPr lang="es-ES" sz="1800" dirty="0"/>
          </a:p>
          <a:p>
            <a:r>
              <a:rPr lang="es-ES" sz="1800" dirty="0"/>
              <a:t>La actualización de este código no debe afectar al funcionamiento del programa, pero sí a su rendimiento. Dicho esto, el código fuente actual puede ser</a:t>
            </a:r>
          </a:p>
          <a:p>
            <a:r>
              <a:rPr lang="es-ES" sz="1800" dirty="0"/>
              <a:t>mejorable.</a:t>
            </a:r>
          </a:p>
        </p:txBody>
      </p:sp>
    </p:spTree>
    <p:extLst>
      <p:ext uri="{BB962C8B-B14F-4D97-AF65-F5344CB8AC3E}">
        <p14:creationId xmlns:p14="http://schemas.microsoft.com/office/powerpoint/2010/main" val="266618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C547FE2-144D-4368-956A-135B26E8174E}"/>
              </a:ext>
            </a:extLst>
          </p:cNvPr>
          <p:cNvSpPr txBox="1"/>
          <p:nvPr/>
        </p:nvSpPr>
        <p:spPr>
          <a:xfrm>
            <a:off x="444012" y="553888"/>
            <a:ext cx="6093068" cy="584775"/>
          </a:xfrm>
          <a:prstGeom prst="rect">
            <a:avLst/>
          </a:prstGeom>
          <a:noFill/>
        </p:spPr>
        <p:txBody>
          <a:bodyPr wrap="square">
            <a:spAutoFit/>
          </a:bodyPr>
          <a:lstStyle/>
          <a:p>
            <a:r>
              <a:rPr lang="es-PE" sz="3200" b="1" dirty="0">
                <a:solidFill>
                  <a:srgbClr val="002060"/>
                </a:solidFill>
              </a:rPr>
              <a:t>PLANTEAMIENTO DEL PROBLEMA.</a:t>
            </a:r>
          </a:p>
        </p:txBody>
      </p:sp>
      <p:sp>
        <p:nvSpPr>
          <p:cNvPr id="7" name="CuadroTexto 6">
            <a:extLst>
              <a:ext uri="{FF2B5EF4-FFF2-40B4-BE49-F238E27FC236}">
                <a16:creationId xmlns:a16="http://schemas.microsoft.com/office/drawing/2014/main" id="{4B143829-3DED-434B-B3A8-192F124415FC}"/>
              </a:ext>
            </a:extLst>
          </p:cNvPr>
          <p:cNvSpPr txBox="1"/>
          <p:nvPr/>
        </p:nvSpPr>
        <p:spPr>
          <a:xfrm>
            <a:off x="1358412" y="1485873"/>
            <a:ext cx="6093068" cy="584775"/>
          </a:xfrm>
          <a:prstGeom prst="rect">
            <a:avLst/>
          </a:prstGeom>
          <a:noFill/>
        </p:spPr>
        <p:txBody>
          <a:bodyPr wrap="square">
            <a:spAutoFit/>
          </a:bodyPr>
          <a:lstStyle/>
          <a:p>
            <a:r>
              <a:rPr lang="es-PE" sz="3200" b="1" dirty="0"/>
              <a:t>JUSTIFICACIÓN</a:t>
            </a:r>
          </a:p>
        </p:txBody>
      </p:sp>
      <p:sp>
        <p:nvSpPr>
          <p:cNvPr id="11" name="CuadroTexto 10">
            <a:extLst>
              <a:ext uri="{FF2B5EF4-FFF2-40B4-BE49-F238E27FC236}">
                <a16:creationId xmlns:a16="http://schemas.microsoft.com/office/drawing/2014/main" id="{15B8691E-D81C-4665-997A-D53A43DCB8B7}"/>
              </a:ext>
            </a:extLst>
          </p:cNvPr>
          <p:cNvSpPr txBox="1"/>
          <p:nvPr/>
        </p:nvSpPr>
        <p:spPr>
          <a:xfrm>
            <a:off x="2009042" y="2070648"/>
            <a:ext cx="9860573" cy="707886"/>
          </a:xfrm>
          <a:prstGeom prst="rect">
            <a:avLst/>
          </a:prstGeom>
          <a:noFill/>
        </p:spPr>
        <p:txBody>
          <a:bodyPr wrap="square">
            <a:spAutoFit/>
          </a:bodyPr>
          <a:lstStyle/>
          <a:p>
            <a:r>
              <a:rPr lang="es-ES" sz="2000" dirty="0"/>
              <a:t>Con el fin de mejorar la calidad del software” Veterinaria PET’S PLANET”, estos serían nuestros planteamientos que nos haremos:</a:t>
            </a:r>
          </a:p>
        </p:txBody>
      </p:sp>
      <p:sp>
        <p:nvSpPr>
          <p:cNvPr id="6" name="CuadroTexto 5">
            <a:extLst>
              <a:ext uri="{FF2B5EF4-FFF2-40B4-BE49-F238E27FC236}">
                <a16:creationId xmlns:a16="http://schemas.microsoft.com/office/drawing/2014/main" id="{3553AA83-33CC-4D61-ABB8-6974B10C3CBF}"/>
              </a:ext>
            </a:extLst>
          </p:cNvPr>
          <p:cNvSpPr txBox="1"/>
          <p:nvPr/>
        </p:nvSpPr>
        <p:spPr>
          <a:xfrm>
            <a:off x="637442" y="3228945"/>
            <a:ext cx="3741127" cy="400110"/>
          </a:xfrm>
          <a:prstGeom prst="rect">
            <a:avLst/>
          </a:prstGeom>
          <a:noFill/>
        </p:spPr>
        <p:txBody>
          <a:bodyPr wrap="square">
            <a:spAutoFit/>
          </a:bodyPr>
          <a:lstStyle/>
          <a:p>
            <a:r>
              <a:rPr lang="es-ES" sz="2000" b="1" i="1" dirty="0"/>
              <a:t>¿Que es lo que vamos de hacer?</a:t>
            </a:r>
            <a:endParaRPr lang="es-PE" sz="2000" b="1" i="1" dirty="0"/>
          </a:p>
        </p:txBody>
      </p:sp>
      <p:sp>
        <p:nvSpPr>
          <p:cNvPr id="10" name="CuadroTexto 9">
            <a:extLst>
              <a:ext uri="{FF2B5EF4-FFF2-40B4-BE49-F238E27FC236}">
                <a16:creationId xmlns:a16="http://schemas.microsoft.com/office/drawing/2014/main" id="{A25B4370-2016-46BB-8499-CEAF540DDB0A}"/>
              </a:ext>
            </a:extLst>
          </p:cNvPr>
          <p:cNvSpPr txBox="1"/>
          <p:nvPr/>
        </p:nvSpPr>
        <p:spPr>
          <a:xfrm>
            <a:off x="786910" y="3587023"/>
            <a:ext cx="3178420" cy="1200329"/>
          </a:xfrm>
          <a:prstGeom prst="rect">
            <a:avLst/>
          </a:prstGeom>
          <a:noFill/>
        </p:spPr>
        <p:txBody>
          <a:bodyPr wrap="square">
            <a:spAutoFit/>
          </a:bodyPr>
          <a:lstStyle/>
          <a:p>
            <a:r>
              <a:rPr lang="es-ES" dirty="0"/>
              <a:t>Una mejora al código fuente del sistema Veterinaria PET’S PLANET con la herramienta SonarQube.</a:t>
            </a:r>
          </a:p>
        </p:txBody>
      </p:sp>
      <p:sp>
        <p:nvSpPr>
          <p:cNvPr id="14" name="CuadroTexto 13">
            <a:extLst>
              <a:ext uri="{FF2B5EF4-FFF2-40B4-BE49-F238E27FC236}">
                <a16:creationId xmlns:a16="http://schemas.microsoft.com/office/drawing/2014/main" id="{12DC590B-5F99-4B29-9826-DCA60672E273}"/>
              </a:ext>
            </a:extLst>
          </p:cNvPr>
          <p:cNvSpPr txBox="1"/>
          <p:nvPr/>
        </p:nvSpPr>
        <p:spPr>
          <a:xfrm>
            <a:off x="4378569" y="4171890"/>
            <a:ext cx="3046534" cy="400110"/>
          </a:xfrm>
          <a:prstGeom prst="rect">
            <a:avLst/>
          </a:prstGeom>
          <a:noFill/>
        </p:spPr>
        <p:txBody>
          <a:bodyPr wrap="square">
            <a:spAutoFit/>
          </a:bodyPr>
          <a:lstStyle/>
          <a:p>
            <a:r>
              <a:rPr lang="es-ES" sz="2000" b="1" i="1" dirty="0"/>
              <a:t>¿Por que se va hacer?</a:t>
            </a:r>
            <a:endParaRPr lang="es-PE" sz="2000" b="1" i="1" dirty="0"/>
          </a:p>
        </p:txBody>
      </p:sp>
      <p:sp>
        <p:nvSpPr>
          <p:cNvPr id="18" name="CuadroTexto 17">
            <a:extLst>
              <a:ext uri="{FF2B5EF4-FFF2-40B4-BE49-F238E27FC236}">
                <a16:creationId xmlns:a16="http://schemas.microsoft.com/office/drawing/2014/main" id="{8BA8649B-B252-47E0-848B-7CE0754C6BCF}"/>
              </a:ext>
            </a:extLst>
          </p:cNvPr>
          <p:cNvSpPr txBox="1"/>
          <p:nvPr/>
        </p:nvSpPr>
        <p:spPr>
          <a:xfrm>
            <a:off x="4378569" y="4560746"/>
            <a:ext cx="2910254" cy="923330"/>
          </a:xfrm>
          <a:prstGeom prst="rect">
            <a:avLst/>
          </a:prstGeom>
          <a:noFill/>
        </p:spPr>
        <p:txBody>
          <a:bodyPr wrap="square">
            <a:spAutoFit/>
          </a:bodyPr>
          <a:lstStyle/>
          <a:p>
            <a:r>
              <a:rPr lang="es-ES" dirty="0"/>
              <a:t>Para lograr la mejora del código actual, sin modificar el proyecto.</a:t>
            </a:r>
          </a:p>
        </p:txBody>
      </p:sp>
      <p:sp>
        <p:nvSpPr>
          <p:cNvPr id="22" name="CuadroTexto 21">
            <a:extLst>
              <a:ext uri="{FF2B5EF4-FFF2-40B4-BE49-F238E27FC236}">
                <a16:creationId xmlns:a16="http://schemas.microsoft.com/office/drawing/2014/main" id="{46B43121-CE95-4B83-80F8-036A029B525E}"/>
              </a:ext>
            </a:extLst>
          </p:cNvPr>
          <p:cNvSpPr txBox="1"/>
          <p:nvPr/>
        </p:nvSpPr>
        <p:spPr>
          <a:xfrm>
            <a:off x="7288823" y="3121314"/>
            <a:ext cx="2661138" cy="400110"/>
          </a:xfrm>
          <a:prstGeom prst="rect">
            <a:avLst/>
          </a:prstGeom>
          <a:noFill/>
        </p:spPr>
        <p:txBody>
          <a:bodyPr wrap="square">
            <a:spAutoFit/>
          </a:bodyPr>
          <a:lstStyle/>
          <a:p>
            <a:r>
              <a:rPr lang="es-ES" sz="2000" b="1" dirty="0"/>
              <a:t>¿Para qué se va hacer?</a:t>
            </a:r>
            <a:endParaRPr lang="es-PE" sz="2000" b="1" dirty="0"/>
          </a:p>
        </p:txBody>
      </p:sp>
      <p:sp>
        <p:nvSpPr>
          <p:cNvPr id="24" name="CuadroTexto 23">
            <a:extLst>
              <a:ext uri="{FF2B5EF4-FFF2-40B4-BE49-F238E27FC236}">
                <a16:creationId xmlns:a16="http://schemas.microsoft.com/office/drawing/2014/main" id="{691B273C-7A3F-474D-93F4-FB3CC6B255F5}"/>
              </a:ext>
            </a:extLst>
          </p:cNvPr>
          <p:cNvSpPr txBox="1"/>
          <p:nvPr/>
        </p:nvSpPr>
        <p:spPr>
          <a:xfrm>
            <a:off x="7451480" y="3629055"/>
            <a:ext cx="4576397" cy="1477328"/>
          </a:xfrm>
          <a:prstGeom prst="rect">
            <a:avLst/>
          </a:prstGeom>
          <a:noFill/>
        </p:spPr>
        <p:txBody>
          <a:bodyPr wrap="square">
            <a:spAutoFit/>
          </a:bodyPr>
          <a:lstStyle/>
          <a:p>
            <a:r>
              <a:rPr lang="es-ES" dirty="0"/>
              <a:t>Para tener un mejor rendimiento del programa, y utilizar la herramienta que aprendimos a lo largo de la unidad: SonarQube e implementar una base de datos no relacional para una mejora de flexibilidad.</a:t>
            </a:r>
            <a:endParaRPr lang="es-PE" dirty="0"/>
          </a:p>
        </p:txBody>
      </p:sp>
      <p:sp>
        <p:nvSpPr>
          <p:cNvPr id="25" name="Diagrama de flujo: proceso 24">
            <a:extLst>
              <a:ext uri="{FF2B5EF4-FFF2-40B4-BE49-F238E27FC236}">
                <a16:creationId xmlns:a16="http://schemas.microsoft.com/office/drawing/2014/main" id="{95A49002-7B0F-4572-AD02-A23EC88C1BBC}"/>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074" name="Picture 2" descr="Justificar - Iconos gratis de señales">
            <a:extLst>
              <a:ext uri="{FF2B5EF4-FFF2-40B4-BE49-F238E27FC236}">
                <a16:creationId xmlns:a16="http://schemas.microsoft.com/office/drawing/2014/main" id="{CBD1C96C-4A1E-4CB6-908F-40D0BFAD2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9150" y="322468"/>
            <a:ext cx="1405400" cy="14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95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C547FE2-144D-4368-956A-135B26E8174E}"/>
              </a:ext>
            </a:extLst>
          </p:cNvPr>
          <p:cNvSpPr txBox="1"/>
          <p:nvPr/>
        </p:nvSpPr>
        <p:spPr>
          <a:xfrm>
            <a:off x="444012" y="553888"/>
            <a:ext cx="6093068" cy="584775"/>
          </a:xfrm>
          <a:prstGeom prst="rect">
            <a:avLst/>
          </a:prstGeom>
          <a:noFill/>
        </p:spPr>
        <p:txBody>
          <a:bodyPr wrap="square">
            <a:spAutoFit/>
          </a:bodyPr>
          <a:lstStyle/>
          <a:p>
            <a:r>
              <a:rPr lang="es-PE" sz="3200" b="1" dirty="0">
                <a:solidFill>
                  <a:srgbClr val="002060"/>
                </a:solidFill>
              </a:rPr>
              <a:t>PLANTEAMIENTO DEL PROBLEMA.</a:t>
            </a:r>
          </a:p>
        </p:txBody>
      </p:sp>
      <p:sp>
        <p:nvSpPr>
          <p:cNvPr id="7" name="CuadroTexto 6">
            <a:extLst>
              <a:ext uri="{FF2B5EF4-FFF2-40B4-BE49-F238E27FC236}">
                <a16:creationId xmlns:a16="http://schemas.microsoft.com/office/drawing/2014/main" id="{4B143829-3DED-434B-B3A8-192F124415FC}"/>
              </a:ext>
            </a:extLst>
          </p:cNvPr>
          <p:cNvSpPr txBox="1"/>
          <p:nvPr/>
        </p:nvSpPr>
        <p:spPr>
          <a:xfrm>
            <a:off x="1358412" y="1485873"/>
            <a:ext cx="6093068" cy="584775"/>
          </a:xfrm>
          <a:prstGeom prst="rect">
            <a:avLst/>
          </a:prstGeom>
          <a:noFill/>
        </p:spPr>
        <p:txBody>
          <a:bodyPr wrap="square">
            <a:spAutoFit/>
          </a:bodyPr>
          <a:lstStyle/>
          <a:p>
            <a:r>
              <a:rPr lang="es-PE" sz="3200" b="1" dirty="0"/>
              <a:t>JUSTIFICACIÓN</a:t>
            </a:r>
          </a:p>
        </p:txBody>
      </p:sp>
      <p:sp>
        <p:nvSpPr>
          <p:cNvPr id="11" name="CuadroTexto 10">
            <a:extLst>
              <a:ext uri="{FF2B5EF4-FFF2-40B4-BE49-F238E27FC236}">
                <a16:creationId xmlns:a16="http://schemas.microsoft.com/office/drawing/2014/main" id="{15B8691E-D81C-4665-997A-D53A43DCB8B7}"/>
              </a:ext>
            </a:extLst>
          </p:cNvPr>
          <p:cNvSpPr txBox="1"/>
          <p:nvPr/>
        </p:nvSpPr>
        <p:spPr>
          <a:xfrm>
            <a:off x="2009042" y="2070648"/>
            <a:ext cx="9860573" cy="707886"/>
          </a:xfrm>
          <a:prstGeom prst="rect">
            <a:avLst/>
          </a:prstGeom>
          <a:noFill/>
        </p:spPr>
        <p:txBody>
          <a:bodyPr wrap="square">
            <a:spAutoFit/>
          </a:bodyPr>
          <a:lstStyle/>
          <a:p>
            <a:r>
              <a:rPr lang="es-ES" sz="2000" dirty="0"/>
              <a:t>Con el fin de mejorar la calidad del software” Veterinaria PET’S PLANET”, estos serían nuestros planteamientos que nos haremos:</a:t>
            </a:r>
          </a:p>
        </p:txBody>
      </p:sp>
      <p:sp>
        <p:nvSpPr>
          <p:cNvPr id="12" name="CuadroTexto 11">
            <a:extLst>
              <a:ext uri="{FF2B5EF4-FFF2-40B4-BE49-F238E27FC236}">
                <a16:creationId xmlns:a16="http://schemas.microsoft.com/office/drawing/2014/main" id="{F5EC4A22-6E17-45F7-B7DA-45989BB29777}"/>
              </a:ext>
            </a:extLst>
          </p:cNvPr>
          <p:cNvSpPr txBox="1"/>
          <p:nvPr/>
        </p:nvSpPr>
        <p:spPr>
          <a:xfrm>
            <a:off x="2888274" y="3382833"/>
            <a:ext cx="2442063" cy="400110"/>
          </a:xfrm>
          <a:prstGeom prst="rect">
            <a:avLst/>
          </a:prstGeom>
          <a:noFill/>
        </p:spPr>
        <p:txBody>
          <a:bodyPr wrap="square">
            <a:spAutoFit/>
          </a:bodyPr>
          <a:lstStyle/>
          <a:p>
            <a:r>
              <a:rPr lang="es-ES" sz="2000" b="1" i="1" dirty="0"/>
              <a:t>¿Cómo se va hacer? </a:t>
            </a:r>
            <a:endParaRPr lang="es-PE" sz="2000" b="1" i="1" dirty="0"/>
          </a:p>
        </p:txBody>
      </p:sp>
      <p:sp>
        <p:nvSpPr>
          <p:cNvPr id="16" name="CuadroTexto 15">
            <a:extLst>
              <a:ext uri="{FF2B5EF4-FFF2-40B4-BE49-F238E27FC236}">
                <a16:creationId xmlns:a16="http://schemas.microsoft.com/office/drawing/2014/main" id="{65A19321-5EF0-42D0-862D-DA4CE0C2E449}"/>
              </a:ext>
            </a:extLst>
          </p:cNvPr>
          <p:cNvSpPr txBox="1"/>
          <p:nvPr/>
        </p:nvSpPr>
        <p:spPr>
          <a:xfrm>
            <a:off x="2376121" y="4025029"/>
            <a:ext cx="3758711" cy="1477328"/>
          </a:xfrm>
          <a:prstGeom prst="rect">
            <a:avLst/>
          </a:prstGeom>
          <a:noFill/>
        </p:spPr>
        <p:txBody>
          <a:bodyPr wrap="square">
            <a:spAutoFit/>
          </a:bodyPr>
          <a:lstStyle/>
          <a:p>
            <a:r>
              <a:rPr lang="es-ES" dirty="0"/>
              <a:t>Utilizando la herramienta SonarQube, y en la cual utilizaremos nuestros conocimientos aprendidos en el transcurso del curso para la mejora del software.</a:t>
            </a:r>
          </a:p>
        </p:txBody>
      </p:sp>
      <p:sp>
        <p:nvSpPr>
          <p:cNvPr id="20" name="CuadroTexto 19">
            <a:extLst>
              <a:ext uri="{FF2B5EF4-FFF2-40B4-BE49-F238E27FC236}">
                <a16:creationId xmlns:a16="http://schemas.microsoft.com/office/drawing/2014/main" id="{922D5BD6-6A99-4F78-B3E1-5C3A23B08897}"/>
              </a:ext>
            </a:extLst>
          </p:cNvPr>
          <p:cNvSpPr txBox="1"/>
          <p:nvPr/>
        </p:nvSpPr>
        <p:spPr>
          <a:xfrm>
            <a:off x="6537080" y="3075057"/>
            <a:ext cx="3833447" cy="707886"/>
          </a:xfrm>
          <a:prstGeom prst="rect">
            <a:avLst/>
          </a:prstGeom>
          <a:noFill/>
        </p:spPr>
        <p:txBody>
          <a:bodyPr wrap="square">
            <a:spAutoFit/>
          </a:bodyPr>
          <a:lstStyle/>
          <a:p>
            <a:r>
              <a:rPr lang="es-ES" sz="2000" b="1" i="1" dirty="0"/>
              <a:t>¿Por que es importante este trabajo de unidad?</a:t>
            </a:r>
            <a:endParaRPr lang="es-PE" sz="2000" b="1" i="1" dirty="0"/>
          </a:p>
        </p:txBody>
      </p:sp>
      <p:sp>
        <p:nvSpPr>
          <p:cNvPr id="25" name="CuadroTexto 24">
            <a:extLst>
              <a:ext uri="{FF2B5EF4-FFF2-40B4-BE49-F238E27FC236}">
                <a16:creationId xmlns:a16="http://schemas.microsoft.com/office/drawing/2014/main" id="{95445BCF-EE9A-4F9C-9D88-19FC80FEE345}"/>
              </a:ext>
            </a:extLst>
          </p:cNvPr>
          <p:cNvSpPr txBox="1"/>
          <p:nvPr/>
        </p:nvSpPr>
        <p:spPr>
          <a:xfrm>
            <a:off x="6847010" y="3981094"/>
            <a:ext cx="2749793" cy="1200329"/>
          </a:xfrm>
          <a:prstGeom prst="rect">
            <a:avLst/>
          </a:prstGeom>
          <a:noFill/>
        </p:spPr>
        <p:txBody>
          <a:bodyPr wrap="square">
            <a:spAutoFit/>
          </a:bodyPr>
          <a:lstStyle/>
          <a:p>
            <a:r>
              <a:rPr lang="es-ES" dirty="0"/>
              <a:t>Porque mejora el actual código fuente y como consecuencia aumenta el rendimiento del sistema.</a:t>
            </a:r>
            <a:endParaRPr lang="es-PE" dirty="0"/>
          </a:p>
        </p:txBody>
      </p:sp>
      <p:sp>
        <p:nvSpPr>
          <p:cNvPr id="26" name="Diagrama de flujo: proceso 25">
            <a:extLst>
              <a:ext uri="{FF2B5EF4-FFF2-40B4-BE49-F238E27FC236}">
                <a16:creationId xmlns:a16="http://schemas.microsoft.com/office/drawing/2014/main" id="{AE1944FD-A092-41EC-B4C8-296CD81F74D9}"/>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Justificar - Iconos gratis de señales">
            <a:extLst>
              <a:ext uri="{FF2B5EF4-FFF2-40B4-BE49-F238E27FC236}">
                <a16:creationId xmlns:a16="http://schemas.microsoft.com/office/drawing/2014/main" id="{802DC25B-09BD-4952-B248-D924794B8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9150" y="322468"/>
            <a:ext cx="1405400" cy="14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70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74766C0-AC29-49AE-B6C6-50D78B7B7F1C}"/>
              </a:ext>
            </a:extLst>
          </p:cNvPr>
          <p:cNvSpPr txBox="1"/>
          <p:nvPr/>
        </p:nvSpPr>
        <p:spPr>
          <a:xfrm>
            <a:off x="549520" y="430795"/>
            <a:ext cx="6093068" cy="461665"/>
          </a:xfrm>
          <a:prstGeom prst="rect">
            <a:avLst/>
          </a:prstGeom>
          <a:noFill/>
        </p:spPr>
        <p:txBody>
          <a:bodyPr wrap="square">
            <a:spAutoFit/>
          </a:bodyPr>
          <a:lstStyle/>
          <a:p>
            <a:r>
              <a:rPr lang="es-PE" sz="2400" b="1" dirty="0">
                <a:solidFill>
                  <a:srgbClr val="002060"/>
                </a:solidFill>
              </a:rPr>
              <a:t>OBJETIVOS</a:t>
            </a:r>
          </a:p>
        </p:txBody>
      </p:sp>
      <p:sp>
        <p:nvSpPr>
          <p:cNvPr id="5" name="CuadroTexto 4">
            <a:extLst>
              <a:ext uri="{FF2B5EF4-FFF2-40B4-BE49-F238E27FC236}">
                <a16:creationId xmlns:a16="http://schemas.microsoft.com/office/drawing/2014/main" id="{3BC6C97D-686E-40E6-88E5-D604A8EE4683}"/>
              </a:ext>
            </a:extLst>
          </p:cNvPr>
          <p:cNvSpPr txBox="1"/>
          <p:nvPr/>
        </p:nvSpPr>
        <p:spPr>
          <a:xfrm>
            <a:off x="1085850" y="1191151"/>
            <a:ext cx="6093068" cy="523220"/>
          </a:xfrm>
          <a:prstGeom prst="rect">
            <a:avLst/>
          </a:prstGeom>
          <a:noFill/>
        </p:spPr>
        <p:txBody>
          <a:bodyPr wrap="square">
            <a:spAutoFit/>
          </a:bodyPr>
          <a:lstStyle/>
          <a:p>
            <a:r>
              <a:rPr lang="es-PE" sz="2800" b="1" dirty="0"/>
              <a:t>GENERAL</a:t>
            </a:r>
            <a:endParaRPr lang="es-PE" sz="2400" b="1" dirty="0"/>
          </a:p>
        </p:txBody>
      </p:sp>
      <p:sp>
        <p:nvSpPr>
          <p:cNvPr id="11" name="CuadroTexto 10">
            <a:extLst>
              <a:ext uri="{FF2B5EF4-FFF2-40B4-BE49-F238E27FC236}">
                <a16:creationId xmlns:a16="http://schemas.microsoft.com/office/drawing/2014/main" id="{0C29D4EB-C03F-4495-A641-878322065F85}"/>
              </a:ext>
            </a:extLst>
          </p:cNvPr>
          <p:cNvSpPr txBox="1"/>
          <p:nvPr/>
        </p:nvSpPr>
        <p:spPr>
          <a:xfrm>
            <a:off x="1799141" y="1858127"/>
            <a:ext cx="5582320" cy="1200329"/>
          </a:xfrm>
          <a:prstGeom prst="rect">
            <a:avLst/>
          </a:prstGeom>
          <a:noFill/>
        </p:spPr>
        <p:txBody>
          <a:bodyPr wrap="square">
            <a:spAutoFit/>
          </a:bodyPr>
          <a:lstStyle/>
          <a:p>
            <a:r>
              <a:rPr lang="es-ES" sz="2400" dirty="0"/>
              <a:t>Diseñar e implementar un software para mejorar de interacción entre los clientes y la clínica veterinaria.</a:t>
            </a:r>
          </a:p>
        </p:txBody>
      </p:sp>
      <p:sp>
        <p:nvSpPr>
          <p:cNvPr id="13" name="CuadroTexto 12">
            <a:extLst>
              <a:ext uri="{FF2B5EF4-FFF2-40B4-BE49-F238E27FC236}">
                <a16:creationId xmlns:a16="http://schemas.microsoft.com/office/drawing/2014/main" id="{13EEA764-6380-4DE7-80A4-DCCDEF7C410E}"/>
              </a:ext>
            </a:extLst>
          </p:cNvPr>
          <p:cNvSpPr txBox="1"/>
          <p:nvPr/>
        </p:nvSpPr>
        <p:spPr>
          <a:xfrm>
            <a:off x="1085850" y="3202212"/>
            <a:ext cx="6093068" cy="461665"/>
          </a:xfrm>
          <a:prstGeom prst="rect">
            <a:avLst/>
          </a:prstGeom>
          <a:noFill/>
        </p:spPr>
        <p:txBody>
          <a:bodyPr wrap="square">
            <a:spAutoFit/>
          </a:bodyPr>
          <a:lstStyle/>
          <a:p>
            <a:r>
              <a:rPr lang="es-PE" sz="2400" b="1" dirty="0"/>
              <a:t>ESPECÍFICOS</a:t>
            </a:r>
            <a:endParaRPr lang="es-PE" sz="2000" b="1" dirty="0"/>
          </a:p>
        </p:txBody>
      </p:sp>
      <p:sp>
        <p:nvSpPr>
          <p:cNvPr id="15" name="CuadroTexto 14">
            <a:extLst>
              <a:ext uri="{FF2B5EF4-FFF2-40B4-BE49-F238E27FC236}">
                <a16:creationId xmlns:a16="http://schemas.microsoft.com/office/drawing/2014/main" id="{CFE871EB-021F-4A5D-8750-314AD7FF6FA4}"/>
              </a:ext>
            </a:extLst>
          </p:cNvPr>
          <p:cNvSpPr txBox="1"/>
          <p:nvPr/>
        </p:nvSpPr>
        <p:spPr>
          <a:xfrm>
            <a:off x="1543050" y="3841936"/>
            <a:ext cx="9562272" cy="2246769"/>
          </a:xfrm>
          <a:prstGeom prst="rect">
            <a:avLst/>
          </a:prstGeom>
          <a:noFill/>
        </p:spPr>
        <p:txBody>
          <a:bodyPr wrap="square">
            <a:spAutoFit/>
          </a:bodyPr>
          <a:lstStyle/>
          <a:p>
            <a:pPr marL="342900" indent="-342900">
              <a:buAutoNum type="arabicParenR"/>
            </a:pPr>
            <a:r>
              <a:rPr lang="es-ES" sz="2000" dirty="0"/>
              <a:t>Generar una base de datos que maneje información de clientes, mascotas, productos y servicios para generar un análisis histórico. </a:t>
            </a:r>
          </a:p>
          <a:p>
            <a:pPr marL="342900" indent="-342900">
              <a:buAutoNum type="arabicParenR"/>
            </a:pPr>
            <a:r>
              <a:rPr lang="es-ES" sz="2000" dirty="0"/>
              <a:t>Proveer una interfaz práctica y amigable para facilitar el uso de la plataforma a usuarios y médicos veterinarios. </a:t>
            </a:r>
          </a:p>
          <a:p>
            <a:pPr marL="342900" indent="-342900">
              <a:buAutoNum type="arabicParenR"/>
            </a:pPr>
            <a:r>
              <a:rPr lang="es-ES" sz="2000" dirty="0"/>
              <a:t>Mostrar productos y servicios que ofrece la clínica. </a:t>
            </a:r>
          </a:p>
          <a:p>
            <a:pPr marL="342900" indent="-342900">
              <a:buAutoNum type="arabicParenR"/>
            </a:pPr>
            <a:r>
              <a:rPr lang="es-ES" sz="2000" dirty="0"/>
              <a:t>Generar reportes de atenciones de cada médico veterinario, así como de los clientes y mascotas. </a:t>
            </a:r>
            <a:endParaRPr lang="es-PE" sz="2000" dirty="0"/>
          </a:p>
        </p:txBody>
      </p:sp>
      <p:sp>
        <p:nvSpPr>
          <p:cNvPr id="16" name="Diagrama de flujo: proceso 15">
            <a:extLst>
              <a:ext uri="{FF2B5EF4-FFF2-40B4-BE49-F238E27FC236}">
                <a16:creationId xmlns:a16="http://schemas.microsoft.com/office/drawing/2014/main" id="{CD6BC265-9B9E-4EEE-A482-3794279154E9}"/>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122" name="Picture 2" descr="Icono Objetivo Gratis de Office Icons">
            <a:extLst>
              <a:ext uri="{FF2B5EF4-FFF2-40B4-BE49-F238E27FC236}">
                <a16:creationId xmlns:a16="http://schemas.microsoft.com/office/drawing/2014/main" id="{9041DBB0-0960-45D0-9C77-0D94E8C60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181" y="594243"/>
            <a:ext cx="2971633" cy="297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1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83909B-2C39-4D97-B77A-79BD785E8442}"/>
              </a:ext>
            </a:extLst>
          </p:cNvPr>
          <p:cNvSpPr txBox="1"/>
          <p:nvPr/>
        </p:nvSpPr>
        <p:spPr>
          <a:xfrm>
            <a:off x="744226" y="749451"/>
            <a:ext cx="6093068" cy="461665"/>
          </a:xfrm>
          <a:prstGeom prst="rect">
            <a:avLst/>
          </a:prstGeom>
          <a:noFill/>
        </p:spPr>
        <p:txBody>
          <a:bodyPr wrap="square">
            <a:spAutoFit/>
          </a:bodyPr>
          <a:lstStyle/>
          <a:p>
            <a:r>
              <a:rPr lang="es-PE" sz="2400" b="1" dirty="0">
                <a:solidFill>
                  <a:srgbClr val="002060"/>
                </a:solidFill>
              </a:rPr>
              <a:t>REFERENTES TEÓRICOS.</a:t>
            </a:r>
          </a:p>
        </p:txBody>
      </p:sp>
      <p:sp>
        <p:nvSpPr>
          <p:cNvPr id="9" name="CuadroTexto 8">
            <a:extLst>
              <a:ext uri="{FF2B5EF4-FFF2-40B4-BE49-F238E27FC236}">
                <a16:creationId xmlns:a16="http://schemas.microsoft.com/office/drawing/2014/main" id="{1C83E9BC-CB9E-4760-ADD1-98A33D8F4A3C}"/>
              </a:ext>
            </a:extLst>
          </p:cNvPr>
          <p:cNvSpPr txBox="1"/>
          <p:nvPr/>
        </p:nvSpPr>
        <p:spPr>
          <a:xfrm>
            <a:off x="1643524" y="1472607"/>
            <a:ext cx="8865450" cy="1631216"/>
          </a:xfrm>
          <a:prstGeom prst="rect">
            <a:avLst/>
          </a:prstGeom>
          <a:noFill/>
        </p:spPr>
        <p:txBody>
          <a:bodyPr wrap="square">
            <a:spAutoFit/>
          </a:bodyPr>
          <a:lstStyle/>
          <a:p>
            <a:r>
              <a:rPr lang="es-ES" sz="2000" dirty="0"/>
              <a:t>Un componente de software debe diseñarse e implementarse de modo que pueda volverse a usar en muchos programas diferentes. Los modernos componentes reutilizables incorporan tanto los datos como el procesamiento que se les aplica, lo que permite que el ingeniero de software cree nuevas aplicaciones a partir de partes susceptibles de volverse a usar .</a:t>
            </a:r>
          </a:p>
        </p:txBody>
      </p:sp>
      <p:sp>
        <p:nvSpPr>
          <p:cNvPr id="10" name="Diagrama de flujo: proceso 9">
            <a:extLst>
              <a:ext uri="{FF2B5EF4-FFF2-40B4-BE49-F238E27FC236}">
                <a16:creationId xmlns:a16="http://schemas.microsoft.com/office/drawing/2014/main" id="{56B5A63D-9509-4D7C-A60D-F630A2686075}"/>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146" name="Picture 2" descr="Estructura A - Marco Teórico">
            <a:extLst>
              <a:ext uri="{FF2B5EF4-FFF2-40B4-BE49-F238E27FC236}">
                <a16:creationId xmlns:a16="http://schemas.microsoft.com/office/drawing/2014/main" id="{A8073A17-BA29-44F2-91B4-91895602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81518" y="3103823"/>
            <a:ext cx="2690191" cy="2714886"/>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46C80795-1121-44F5-AC7A-425CD4C9371C}"/>
              </a:ext>
            </a:extLst>
          </p:cNvPr>
          <p:cNvSpPr txBox="1"/>
          <p:nvPr/>
        </p:nvSpPr>
        <p:spPr>
          <a:xfrm>
            <a:off x="1643524" y="3349806"/>
            <a:ext cx="5035571" cy="1631216"/>
          </a:xfrm>
          <a:prstGeom prst="rect">
            <a:avLst/>
          </a:prstGeom>
          <a:noFill/>
        </p:spPr>
        <p:txBody>
          <a:bodyPr wrap="square">
            <a:spAutoFit/>
          </a:bodyPr>
          <a:lstStyle/>
          <a:p>
            <a:r>
              <a:rPr lang="es-ES" sz="2000" dirty="0"/>
              <a:t>El mejoramiento del proceso de Software abarca un conjunto de actividades que conducirán a un mejor proceso de software y, en consecuencia, a software de mayor calidad y a su entrega en forma más oportuna.</a:t>
            </a:r>
            <a:endParaRPr lang="es-PE" sz="2000" dirty="0"/>
          </a:p>
        </p:txBody>
      </p:sp>
    </p:spTree>
    <p:extLst>
      <p:ext uri="{BB962C8B-B14F-4D97-AF65-F5344CB8AC3E}">
        <p14:creationId xmlns:p14="http://schemas.microsoft.com/office/powerpoint/2010/main" val="289540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9AC8C210-A279-4AC2-A8C2-73E8B9B96D91}"/>
              </a:ext>
            </a:extLst>
          </p:cNvPr>
          <p:cNvSpPr txBox="1"/>
          <p:nvPr/>
        </p:nvSpPr>
        <p:spPr>
          <a:xfrm>
            <a:off x="531935" y="553888"/>
            <a:ext cx="6093068" cy="461665"/>
          </a:xfrm>
          <a:prstGeom prst="rect">
            <a:avLst/>
          </a:prstGeom>
          <a:noFill/>
        </p:spPr>
        <p:txBody>
          <a:bodyPr wrap="square">
            <a:spAutoFit/>
          </a:bodyPr>
          <a:lstStyle/>
          <a:p>
            <a:r>
              <a:rPr lang="es-PE" sz="2400" b="1" dirty="0">
                <a:solidFill>
                  <a:srgbClr val="002060"/>
                </a:solidFill>
              </a:rPr>
              <a:t>DESARROLLO DE LA PROPUESTA.</a:t>
            </a:r>
          </a:p>
        </p:txBody>
      </p:sp>
      <p:sp>
        <p:nvSpPr>
          <p:cNvPr id="11" name="CuadroTexto 10">
            <a:extLst>
              <a:ext uri="{FF2B5EF4-FFF2-40B4-BE49-F238E27FC236}">
                <a16:creationId xmlns:a16="http://schemas.microsoft.com/office/drawing/2014/main" id="{2511F6C7-2A74-4764-B9A9-6BD9D8A36B89}"/>
              </a:ext>
            </a:extLst>
          </p:cNvPr>
          <p:cNvSpPr txBox="1"/>
          <p:nvPr/>
        </p:nvSpPr>
        <p:spPr>
          <a:xfrm>
            <a:off x="1006720" y="1397950"/>
            <a:ext cx="6093068" cy="461665"/>
          </a:xfrm>
          <a:prstGeom prst="rect">
            <a:avLst/>
          </a:prstGeom>
          <a:noFill/>
        </p:spPr>
        <p:txBody>
          <a:bodyPr wrap="square">
            <a:spAutoFit/>
          </a:bodyPr>
          <a:lstStyle/>
          <a:p>
            <a:r>
              <a:rPr lang="es-PE" sz="2400" b="1" dirty="0"/>
              <a:t>Tecnología de información</a:t>
            </a:r>
          </a:p>
        </p:txBody>
      </p:sp>
      <p:sp>
        <p:nvSpPr>
          <p:cNvPr id="13" name="CuadroTexto 12">
            <a:extLst>
              <a:ext uri="{FF2B5EF4-FFF2-40B4-BE49-F238E27FC236}">
                <a16:creationId xmlns:a16="http://schemas.microsoft.com/office/drawing/2014/main" id="{CC241FA5-FC47-4810-A175-8F7E6E4004AA}"/>
              </a:ext>
            </a:extLst>
          </p:cNvPr>
          <p:cNvSpPr txBox="1"/>
          <p:nvPr/>
        </p:nvSpPr>
        <p:spPr>
          <a:xfrm>
            <a:off x="1006719" y="2323182"/>
            <a:ext cx="1988271" cy="461665"/>
          </a:xfrm>
          <a:prstGeom prst="rect">
            <a:avLst/>
          </a:prstGeom>
          <a:noFill/>
        </p:spPr>
        <p:txBody>
          <a:bodyPr wrap="square">
            <a:spAutoFit/>
          </a:bodyPr>
          <a:lstStyle/>
          <a:p>
            <a:r>
              <a:rPr lang="es-PE" sz="2400" b="1" dirty="0"/>
              <a:t>Firebase</a:t>
            </a:r>
            <a:endParaRPr lang="es-PE" b="1" dirty="0"/>
          </a:p>
        </p:txBody>
      </p:sp>
      <p:sp>
        <p:nvSpPr>
          <p:cNvPr id="17" name="CuadroTexto 16">
            <a:extLst>
              <a:ext uri="{FF2B5EF4-FFF2-40B4-BE49-F238E27FC236}">
                <a16:creationId xmlns:a16="http://schemas.microsoft.com/office/drawing/2014/main" id="{76BB6EEF-9E9C-4C1E-970D-06770E09A923}"/>
              </a:ext>
            </a:extLst>
          </p:cNvPr>
          <p:cNvSpPr txBox="1"/>
          <p:nvPr/>
        </p:nvSpPr>
        <p:spPr>
          <a:xfrm>
            <a:off x="1521068" y="2918992"/>
            <a:ext cx="2417538" cy="2031325"/>
          </a:xfrm>
          <a:prstGeom prst="rect">
            <a:avLst/>
          </a:prstGeom>
          <a:noFill/>
        </p:spPr>
        <p:txBody>
          <a:bodyPr wrap="square">
            <a:spAutoFit/>
          </a:bodyPr>
          <a:lstStyle/>
          <a:p>
            <a:r>
              <a:rPr lang="es-ES" dirty="0"/>
              <a:t>Firebase es una herramienta en la nube que ofrece varias soluciones a trabajos muy típicos de desarrollo de aplicaciones.</a:t>
            </a:r>
            <a:endParaRPr lang="es-PE" dirty="0"/>
          </a:p>
        </p:txBody>
      </p:sp>
      <p:sp>
        <p:nvSpPr>
          <p:cNvPr id="21" name="CuadroTexto 20">
            <a:extLst>
              <a:ext uri="{FF2B5EF4-FFF2-40B4-BE49-F238E27FC236}">
                <a16:creationId xmlns:a16="http://schemas.microsoft.com/office/drawing/2014/main" id="{985EFA2F-2C2C-4214-993B-9B63EC6A5DB4}"/>
              </a:ext>
            </a:extLst>
          </p:cNvPr>
          <p:cNvSpPr txBox="1"/>
          <p:nvPr/>
        </p:nvSpPr>
        <p:spPr>
          <a:xfrm>
            <a:off x="6435239" y="2457327"/>
            <a:ext cx="1059474" cy="461665"/>
          </a:xfrm>
          <a:prstGeom prst="rect">
            <a:avLst/>
          </a:prstGeom>
          <a:noFill/>
        </p:spPr>
        <p:txBody>
          <a:bodyPr wrap="square">
            <a:spAutoFit/>
          </a:bodyPr>
          <a:lstStyle/>
          <a:p>
            <a:r>
              <a:rPr lang="es-PE" sz="2400" b="1" dirty="0"/>
              <a:t>C #</a:t>
            </a:r>
          </a:p>
        </p:txBody>
      </p:sp>
      <p:sp>
        <p:nvSpPr>
          <p:cNvPr id="25" name="CuadroTexto 24">
            <a:extLst>
              <a:ext uri="{FF2B5EF4-FFF2-40B4-BE49-F238E27FC236}">
                <a16:creationId xmlns:a16="http://schemas.microsoft.com/office/drawing/2014/main" id="{707579A7-A778-4620-B5E4-C03A2E83D9AC}"/>
              </a:ext>
            </a:extLst>
          </p:cNvPr>
          <p:cNvSpPr txBox="1"/>
          <p:nvPr/>
        </p:nvSpPr>
        <p:spPr>
          <a:xfrm>
            <a:off x="6964976" y="2969513"/>
            <a:ext cx="4670433" cy="1631216"/>
          </a:xfrm>
          <a:prstGeom prst="rect">
            <a:avLst/>
          </a:prstGeom>
          <a:noFill/>
        </p:spPr>
        <p:txBody>
          <a:bodyPr wrap="square">
            <a:spAutoFit/>
          </a:bodyPr>
          <a:lstStyle/>
          <a:p>
            <a:r>
              <a:rPr lang="es-ES" sz="2000" dirty="0"/>
              <a:t>Lenguaje de programación multiparadigma desarrollado y estandarizado por Microsoft. Es un lenguaje de programación creado para diseñar aplicaciones en la plataforma.NET.</a:t>
            </a:r>
          </a:p>
        </p:txBody>
      </p:sp>
      <p:sp>
        <p:nvSpPr>
          <p:cNvPr id="26" name="Diagrama de flujo: proceso 25">
            <a:extLst>
              <a:ext uri="{FF2B5EF4-FFF2-40B4-BE49-F238E27FC236}">
                <a16:creationId xmlns:a16="http://schemas.microsoft.com/office/drawing/2014/main" id="{52DDA636-F8D5-49E7-8DB1-DD0FCC745A63}"/>
              </a:ext>
            </a:extLst>
          </p:cNvPr>
          <p:cNvSpPr/>
          <p:nvPr/>
        </p:nvSpPr>
        <p:spPr>
          <a:xfrm>
            <a:off x="149835" y="151992"/>
            <a:ext cx="11892330" cy="6554016"/>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170" name="Picture 2" descr="Iconos Firebase - Descarga gratuita, PNG y SVG">
            <a:extLst>
              <a:ext uri="{FF2B5EF4-FFF2-40B4-BE49-F238E27FC236}">
                <a16:creationId xmlns:a16="http://schemas.microsoft.com/office/drawing/2014/main" id="{15ADF09D-F843-480B-8662-85EC8E679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206" y="3360659"/>
            <a:ext cx="2417538" cy="241753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onfiguración del entorno de desarrollo en Windows 10 | Microsoft Docs">
            <a:extLst>
              <a:ext uri="{FF2B5EF4-FFF2-40B4-BE49-F238E27FC236}">
                <a16:creationId xmlns:a16="http://schemas.microsoft.com/office/drawing/2014/main" id="{A599B032-08B0-4268-B25B-F5A615114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3394" y="4132341"/>
            <a:ext cx="2417538" cy="24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5602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1045</Words>
  <Application>Microsoft Office PowerPoint</Application>
  <PresentationFormat>Panorámica</PresentationFormat>
  <Paragraphs>94</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PIERO LIMACHE VICTORIO</dc:creator>
  <cp:lastModifiedBy>VICTOR PIERO LIMACHE VICTORIO</cp:lastModifiedBy>
  <cp:revision>10</cp:revision>
  <dcterms:created xsi:type="dcterms:W3CDTF">2020-12-14T14:34:43Z</dcterms:created>
  <dcterms:modified xsi:type="dcterms:W3CDTF">2020-12-14T16:30:44Z</dcterms:modified>
</cp:coreProperties>
</file>