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sldIdLst>
    <p:sldId id="276" r:id="rId2"/>
    <p:sldId id="257" r:id="rId3"/>
    <p:sldId id="258" r:id="rId4"/>
    <p:sldId id="259" r:id="rId5"/>
    <p:sldId id="260" r:id="rId6"/>
    <p:sldId id="261" r:id="rId7"/>
    <p:sldId id="284" r:id="rId8"/>
    <p:sldId id="262" r:id="rId9"/>
    <p:sldId id="277" r:id="rId10"/>
    <p:sldId id="278" r:id="rId11"/>
    <p:sldId id="279" r:id="rId12"/>
    <p:sldId id="280" r:id="rId13"/>
    <p:sldId id="281" r:id="rId14"/>
    <p:sldId id="282" r:id="rId15"/>
    <p:sldId id="283" r:id="rId16"/>
    <p:sldId id="263" r:id="rId17"/>
    <p:sldId id="274" r:id="rId18"/>
    <p:sldId id="265"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81197-7E8B-7416-9EF8-61757FBE5B3F}" v="29" dt="2020-12-02T23:41:08.190"/>
    <p1510:client id="{7DB70A1A-3439-D45F-4D02-C20F8195C476}" v="27" dt="2020-12-02T23:45:37.719"/>
    <p1510:client id="{80719AFC-6C55-A045-EB11-5F07D571863A}" v="4" dt="2020-12-02T23:18:17.228"/>
    <p1510:client id="{87F21CFA-D501-4B76-E70F-D76A282E041E}" v="117" dt="2020-12-02T23:26:11.871"/>
    <p1510:client id="{D9B498FC-EDDB-4FA8-B6B7-E2538552D4A3}" v="18" dt="2020-12-02T23:47:16.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BF623-2874-4E08-B551-93A9FA4E4277}" type="datetimeFigureOut">
              <a:rPr lang="es-PE" smtClean="0"/>
              <a:t>2/12/2020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F52EA-6E60-419F-8124-BCA1B86B63C3}" type="slidenum">
              <a:rPr lang="es-PE" smtClean="0"/>
              <a:t>‹#›</a:t>
            </a:fld>
            <a:endParaRPr lang="es-PE"/>
          </a:p>
        </p:txBody>
      </p:sp>
    </p:spTree>
    <p:extLst>
      <p:ext uri="{BB962C8B-B14F-4D97-AF65-F5344CB8AC3E}">
        <p14:creationId xmlns:p14="http://schemas.microsoft.com/office/powerpoint/2010/main" val="293761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12/2/2020</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02481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9289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12/2/2020</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52145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92207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5643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5771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348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512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6158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056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12/2/2020</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775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12/2/2020</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93515477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F0AC9-35CA-4926-8678-D702145E253C}"/>
              </a:ext>
            </a:extLst>
          </p:cNvPr>
          <p:cNvSpPr>
            <a:spLocks noGrp="1"/>
          </p:cNvSpPr>
          <p:nvPr>
            <p:ph type="title"/>
          </p:nvPr>
        </p:nvSpPr>
        <p:spPr>
          <a:xfrm>
            <a:off x="393715" y="445572"/>
            <a:ext cx="8566404" cy="3136392"/>
          </a:xfrm>
        </p:spPr>
        <p:txBody>
          <a:bodyPr>
            <a:noAutofit/>
          </a:bodyPr>
          <a:lstStyle/>
          <a:p>
            <a:r>
              <a:rPr lang="es-ES" sz="4800" dirty="0"/>
              <a:t>Comparativa de la estructura de datos de gestores de base de datos no relacionales y relacionales</a:t>
            </a:r>
            <a:endParaRPr lang="es-PE" sz="4800" dirty="0"/>
          </a:p>
        </p:txBody>
      </p:sp>
      <p:sp>
        <p:nvSpPr>
          <p:cNvPr id="3" name="Marcador de texto 2">
            <a:extLst>
              <a:ext uri="{FF2B5EF4-FFF2-40B4-BE49-F238E27FC236}">
                <a16:creationId xmlns:a16="http://schemas.microsoft.com/office/drawing/2014/main" id="{4E0684EC-583F-452A-8132-E55D31008D65}"/>
              </a:ext>
            </a:extLst>
          </p:cNvPr>
          <p:cNvSpPr>
            <a:spLocks noGrp="1"/>
          </p:cNvSpPr>
          <p:nvPr>
            <p:ph type="body" idx="1"/>
          </p:nvPr>
        </p:nvSpPr>
        <p:spPr>
          <a:xfrm>
            <a:off x="255270" y="4392168"/>
            <a:ext cx="5402580" cy="2313432"/>
          </a:xfrm>
        </p:spPr>
        <p:txBody>
          <a:bodyPr>
            <a:normAutofit fontScale="32500" lnSpcReduction="20000"/>
          </a:bodyPr>
          <a:lstStyle/>
          <a:p>
            <a:r>
              <a:rPr lang="es-PE" sz="8000" b="1" dirty="0">
                <a:latin typeface="Calibri" panose="020F0502020204030204" pitchFamily="34" charset="0"/>
                <a:cs typeface="Calibri" panose="020F0502020204030204" pitchFamily="34" charset="0"/>
              </a:rPr>
              <a:t>INTEGRANTES</a:t>
            </a:r>
          </a:p>
          <a:p>
            <a:pPr lvl="1"/>
            <a:r>
              <a:rPr lang="es-PE" sz="6400" dirty="0">
                <a:solidFill>
                  <a:schemeClr val="tx1"/>
                </a:solidFill>
                <a:latin typeface="Calibri" panose="020F0502020204030204" pitchFamily="34" charset="0"/>
                <a:cs typeface="Calibri" panose="020F0502020204030204" pitchFamily="34" charset="0"/>
              </a:rPr>
              <a:t>Limache Victorio, Víctor Piero 	</a:t>
            </a:r>
          </a:p>
          <a:p>
            <a:pPr lvl="1"/>
            <a:r>
              <a:rPr lang="es-PE" sz="6400" dirty="0">
                <a:solidFill>
                  <a:schemeClr val="tx1"/>
                </a:solidFill>
                <a:latin typeface="Calibri" panose="020F0502020204030204" pitchFamily="34" charset="0"/>
                <a:cs typeface="Calibri" panose="020F0502020204030204" pitchFamily="34" charset="0"/>
              </a:rPr>
              <a:t>Callata Flores, Rafael</a:t>
            </a:r>
          </a:p>
          <a:p>
            <a:pPr lvl="1"/>
            <a:r>
              <a:rPr lang="es-PE" sz="6400" dirty="0">
                <a:solidFill>
                  <a:schemeClr val="tx1"/>
                </a:solidFill>
                <a:latin typeface="Calibri" panose="020F0502020204030204" pitchFamily="34" charset="0"/>
                <a:cs typeface="Calibri" panose="020F0502020204030204" pitchFamily="34" charset="0"/>
              </a:rPr>
              <a:t>Sánchez Rodríguez, Bayron	</a:t>
            </a:r>
          </a:p>
          <a:p>
            <a:pPr lvl="1"/>
            <a:r>
              <a:rPr lang="es-PE" sz="6400" dirty="0">
                <a:solidFill>
                  <a:schemeClr val="tx1"/>
                </a:solidFill>
                <a:latin typeface="Calibri" panose="020F0502020204030204" pitchFamily="34" charset="0"/>
                <a:cs typeface="Calibri" panose="020F0502020204030204" pitchFamily="34" charset="0"/>
              </a:rPr>
              <a:t>Liendo Velasquez, Joaquín</a:t>
            </a:r>
          </a:p>
          <a:p>
            <a:pPr lvl="1"/>
            <a:r>
              <a:rPr lang="es-PE" sz="6400" dirty="0">
                <a:solidFill>
                  <a:schemeClr val="tx1"/>
                </a:solidFill>
                <a:latin typeface="Calibri" panose="020F0502020204030204" pitchFamily="34" charset="0"/>
                <a:cs typeface="Calibri" panose="020F0502020204030204" pitchFamily="34" charset="0"/>
              </a:rPr>
              <a:t>Tarqui Montalico, Risther</a:t>
            </a:r>
          </a:p>
          <a:p>
            <a:endParaRPr lang="es-PE" dirty="0"/>
          </a:p>
        </p:txBody>
      </p:sp>
      <p:sp>
        <p:nvSpPr>
          <p:cNvPr id="4" name="Marcador de texto 2">
            <a:extLst>
              <a:ext uri="{FF2B5EF4-FFF2-40B4-BE49-F238E27FC236}">
                <a16:creationId xmlns:a16="http://schemas.microsoft.com/office/drawing/2014/main" id="{23C1AC42-D07C-4887-B6E0-A55CF935E7FF}"/>
              </a:ext>
            </a:extLst>
          </p:cNvPr>
          <p:cNvSpPr txBox="1">
            <a:spLocks/>
          </p:cNvSpPr>
          <p:nvPr/>
        </p:nvSpPr>
        <p:spPr>
          <a:xfrm>
            <a:off x="5826252" y="4392168"/>
            <a:ext cx="5402580" cy="107518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3600" kern="1200" spc="50" baseline="0">
                <a:solidFill>
                  <a:schemeClr val="tx1"/>
                </a:solidFill>
                <a:latin typeface="+mn-lt"/>
                <a:ea typeface="+mn-ea"/>
                <a:cs typeface="+mn-cs"/>
              </a:defRPr>
            </a:lvl1pPr>
            <a:lvl2pPr marL="457200" indent="0" algn="l" defTabSz="914400" rtl="0" eaLnBrk="1" latinLnBrk="0" hangingPunct="1">
              <a:lnSpc>
                <a:spcPct val="101000"/>
              </a:lnSpc>
              <a:spcBef>
                <a:spcPts val="400"/>
              </a:spcBef>
              <a:spcAft>
                <a:spcPts val="400"/>
              </a:spcAft>
              <a:buClrTx/>
              <a:buFont typeface="Wingdings" panose="05000000000000000000" pitchFamily="2" charset="2"/>
              <a:buNone/>
              <a:defRPr sz="2000" kern="1200" spc="50" baseline="0">
                <a:solidFill>
                  <a:schemeClr val="tx1">
                    <a:tint val="75000"/>
                  </a:schemeClr>
                </a:solidFill>
                <a:latin typeface="+mn-lt"/>
                <a:ea typeface="+mn-ea"/>
                <a:cs typeface="+mn-cs"/>
              </a:defRPr>
            </a:lvl2pPr>
            <a:lvl3pPr marL="91440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tint val="75000"/>
                  </a:schemeClr>
                </a:solidFill>
                <a:latin typeface="+mn-lt"/>
                <a:ea typeface="+mn-ea"/>
                <a:cs typeface="+mn-cs"/>
              </a:defRPr>
            </a:lvl3pPr>
            <a:lvl4pPr marL="1371600" indent="0" algn="l" defTabSz="914400" rtl="0" eaLnBrk="1" latinLnBrk="0" hangingPunct="1">
              <a:lnSpc>
                <a:spcPct val="101000"/>
              </a:lnSpc>
              <a:spcBef>
                <a:spcPts val="400"/>
              </a:spcBef>
              <a:spcAft>
                <a:spcPts val="400"/>
              </a:spcAft>
              <a:buClrTx/>
              <a:buFont typeface="Wingdings" panose="05000000000000000000" pitchFamily="2" charset="2"/>
              <a:buNone/>
              <a:defRPr sz="1600" kern="1200" spc="50" baseline="0">
                <a:solidFill>
                  <a:schemeClr val="tx1">
                    <a:tint val="75000"/>
                  </a:schemeClr>
                </a:solidFill>
                <a:latin typeface="+mn-lt"/>
                <a:ea typeface="+mn-ea"/>
                <a:cs typeface="+mn-cs"/>
              </a:defRPr>
            </a:lvl4pPr>
            <a:lvl5pPr marL="1828800" indent="0" algn="l" defTabSz="914400" rtl="0" eaLnBrk="1" latinLnBrk="0" hangingPunct="1">
              <a:lnSpc>
                <a:spcPct val="101000"/>
              </a:lnSpc>
              <a:spcBef>
                <a:spcPts val="400"/>
              </a:spcBef>
              <a:spcAft>
                <a:spcPts val="400"/>
              </a:spcAft>
              <a:buFont typeface="Arial" panose="020B0604020202020204" pitchFamily="34" charset="0"/>
              <a:buNone/>
              <a:defRPr sz="1600" b="1" kern="1200" spc="50" baseline="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PE" sz="2400" b="1" dirty="0">
                <a:latin typeface="Calibri" panose="020F0502020204030204" pitchFamily="34" charset="0"/>
                <a:cs typeface="Calibri" panose="020F0502020204030204" pitchFamily="34" charset="0"/>
              </a:rPr>
              <a:t>DOCENTE</a:t>
            </a:r>
          </a:p>
          <a:p>
            <a:pPr lvl="1"/>
            <a:r>
              <a:rPr lang="es-PE" sz="1800" dirty="0">
                <a:solidFill>
                  <a:schemeClr val="tx1"/>
                </a:solidFill>
                <a:latin typeface="Calibri" panose="020F0502020204030204" pitchFamily="34" charset="0"/>
                <a:cs typeface="Calibri" panose="020F0502020204030204" pitchFamily="34" charset="0"/>
              </a:rPr>
              <a:t>Mag. Ing. Patrick Cuadros Quiroga</a:t>
            </a:r>
          </a:p>
          <a:p>
            <a:pPr lvl="1"/>
            <a:endParaRPr lang="es-PE" sz="6400" dirty="0">
              <a:solidFill>
                <a:schemeClr val="tx1"/>
              </a:solidFill>
              <a:latin typeface="Calibri" panose="020F0502020204030204" pitchFamily="34" charset="0"/>
              <a:cs typeface="Calibri" panose="020F0502020204030204" pitchFamily="34" charset="0"/>
            </a:endParaRPr>
          </a:p>
          <a:p>
            <a:endParaRPr lang="es-PE" dirty="0"/>
          </a:p>
        </p:txBody>
      </p:sp>
      <p:sp>
        <p:nvSpPr>
          <p:cNvPr id="5" name="Marcador de texto 2">
            <a:extLst>
              <a:ext uri="{FF2B5EF4-FFF2-40B4-BE49-F238E27FC236}">
                <a16:creationId xmlns:a16="http://schemas.microsoft.com/office/drawing/2014/main" id="{448EC0F9-B688-4BD9-8129-34791BD56BA4}"/>
              </a:ext>
            </a:extLst>
          </p:cNvPr>
          <p:cNvSpPr txBox="1">
            <a:spLocks/>
          </p:cNvSpPr>
          <p:nvPr/>
        </p:nvSpPr>
        <p:spPr>
          <a:xfrm>
            <a:off x="5994654" y="5261086"/>
            <a:ext cx="5402580" cy="107518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3600" kern="1200" spc="50" baseline="0">
                <a:solidFill>
                  <a:schemeClr val="tx1"/>
                </a:solidFill>
                <a:latin typeface="+mn-lt"/>
                <a:ea typeface="+mn-ea"/>
                <a:cs typeface="+mn-cs"/>
              </a:defRPr>
            </a:lvl1pPr>
            <a:lvl2pPr marL="457200" indent="0" algn="l" defTabSz="914400" rtl="0" eaLnBrk="1" latinLnBrk="0" hangingPunct="1">
              <a:lnSpc>
                <a:spcPct val="101000"/>
              </a:lnSpc>
              <a:spcBef>
                <a:spcPts val="400"/>
              </a:spcBef>
              <a:spcAft>
                <a:spcPts val="400"/>
              </a:spcAft>
              <a:buClrTx/>
              <a:buFont typeface="Wingdings" panose="05000000000000000000" pitchFamily="2" charset="2"/>
              <a:buNone/>
              <a:defRPr sz="2000" kern="1200" spc="50" baseline="0">
                <a:solidFill>
                  <a:schemeClr val="tx1">
                    <a:tint val="75000"/>
                  </a:schemeClr>
                </a:solidFill>
                <a:latin typeface="+mn-lt"/>
                <a:ea typeface="+mn-ea"/>
                <a:cs typeface="+mn-cs"/>
              </a:defRPr>
            </a:lvl2pPr>
            <a:lvl3pPr marL="91440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tint val="75000"/>
                  </a:schemeClr>
                </a:solidFill>
                <a:latin typeface="+mn-lt"/>
                <a:ea typeface="+mn-ea"/>
                <a:cs typeface="+mn-cs"/>
              </a:defRPr>
            </a:lvl3pPr>
            <a:lvl4pPr marL="1371600" indent="0" algn="l" defTabSz="914400" rtl="0" eaLnBrk="1" latinLnBrk="0" hangingPunct="1">
              <a:lnSpc>
                <a:spcPct val="101000"/>
              </a:lnSpc>
              <a:spcBef>
                <a:spcPts val="400"/>
              </a:spcBef>
              <a:spcAft>
                <a:spcPts val="400"/>
              </a:spcAft>
              <a:buClrTx/>
              <a:buFont typeface="Wingdings" panose="05000000000000000000" pitchFamily="2" charset="2"/>
              <a:buNone/>
              <a:defRPr sz="1600" kern="1200" spc="50" baseline="0">
                <a:solidFill>
                  <a:schemeClr val="tx1">
                    <a:tint val="75000"/>
                  </a:schemeClr>
                </a:solidFill>
                <a:latin typeface="+mn-lt"/>
                <a:ea typeface="+mn-ea"/>
                <a:cs typeface="+mn-cs"/>
              </a:defRPr>
            </a:lvl4pPr>
            <a:lvl5pPr marL="1828800" indent="0" algn="l" defTabSz="914400" rtl="0" eaLnBrk="1" latinLnBrk="0" hangingPunct="1">
              <a:lnSpc>
                <a:spcPct val="101000"/>
              </a:lnSpc>
              <a:spcBef>
                <a:spcPts val="400"/>
              </a:spcBef>
              <a:spcAft>
                <a:spcPts val="400"/>
              </a:spcAft>
              <a:buFont typeface="Arial" panose="020B0604020202020204" pitchFamily="34" charset="0"/>
              <a:buNone/>
              <a:defRPr sz="1600" b="1" kern="1200" spc="50" baseline="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PE" sz="2400" b="1" dirty="0">
                <a:latin typeface="Calibri" panose="020F0502020204030204" pitchFamily="34" charset="0"/>
                <a:cs typeface="Calibri" panose="020F0502020204030204" pitchFamily="34" charset="0"/>
              </a:rPr>
              <a:t>CURSO</a:t>
            </a:r>
          </a:p>
          <a:p>
            <a:pPr lvl="1"/>
            <a:r>
              <a:rPr lang="es-PE" sz="1800" dirty="0">
                <a:solidFill>
                  <a:schemeClr val="tx1"/>
                </a:solidFill>
                <a:latin typeface="Calibri" panose="020F0502020204030204" pitchFamily="34" charset="0"/>
                <a:cs typeface="Calibri" panose="020F0502020204030204" pitchFamily="34" charset="0"/>
              </a:rPr>
              <a:t>Base de Datos II ( SI-771 )</a:t>
            </a:r>
          </a:p>
          <a:p>
            <a:pPr lvl="1"/>
            <a:endParaRPr lang="es-PE" sz="6400" dirty="0">
              <a:solidFill>
                <a:schemeClr val="tx1"/>
              </a:solidFill>
              <a:latin typeface="Calibri" panose="020F0502020204030204" pitchFamily="34" charset="0"/>
              <a:cs typeface="Calibri" panose="020F0502020204030204" pitchFamily="34" charset="0"/>
            </a:endParaRPr>
          </a:p>
          <a:p>
            <a:endParaRPr lang="es-PE" dirty="0"/>
          </a:p>
        </p:txBody>
      </p:sp>
      <p:sp>
        <p:nvSpPr>
          <p:cNvPr id="7" name="CuadroTexto 6">
            <a:extLst>
              <a:ext uri="{FF2B5EF4-FFF2-40B4-BE49-F238E27FC236}">
                <a16:creationId xmlns:a16="http://schemas.microsoft.com/office/drawing/2014/main" id="{BA16F17B-BC35-4504-954E-A005800AC8A0}"/>
              </a:ext>
            </a:extLst>
          </p:cNvPr>
          <p:cNvSpPr txBox="1"/>
          <p:nvPr/>
        </p:nvSpPr>
        <p:spPr>
          <a:xfrm>
            <a:off x="7781544" y="6336268"/>
            <a:ext cx="6096000" cy="369332"/>
          </a:xfrm>
          <a:prstGeom prst="rect">
            <a:avLst/>
          </a:prstGeom>
          <a:noFill/>
        </p:spPr>
        <p:txBody>
          <a:bodyPr wrap="square">
            <a:spAutoFit/>
          </a:bodyPr>
          <a:lstStyle/>
          <a:p>
            <a:r>
              <a:rPr lang="es-ES" b="1">
                <a:latin typeface="Calibri" panose="020F0502020204030204" pitchFamily="34" charset="0"/>
                <a:cs typeface="Calibri" panose="020F0502020204030204" pitchFamily="34" charset="0"/>
              </a:rPr>
              <a:t>T</a:t>
            </a:r>
            <a:r>
              <a:rPr lang="es-PE" b="1">
                <a:latin typeface="Calibri" panose="020F0502020204030204" pitchFamily="34" charset="0"/>
                <a:cs typeface="Calibri" panose="020F0502020204030204" pitchFamily="34" charset="0"/>
              </a:rPr>
              <a:t>ACNA-2020</a:t>
            </a:r>
            <a:endParaRPr lang="es-PE"/>
          </a:p>
        </p:txBody>
      </p:sp>
      <p:pic>
        <p:nvPicPr>
          <p:cNvPr id="8" name="Imagen 7">
            <a:extLst>
              <a:ext uri="{FF2B5EF4-FFF2-40B4-BE49-F238E27FC236}">
                <a16:creationId xmlns:a16="http://schemas.microsoft.com/office/drawing/2014/main" id="{2558346B-67CD-4CF2-89B2-D2517F05BC00}"/>
              </a:ext>
            </a:extLst>
          </p:cNvPr>
          <p:cNvPicPr>
            <a:picLocks noChangeAspect="1"/>
          </p:cNvPicPr>
          <p:nvPr/>
        </p:nvPicPr>
        <p:blipFill>
          <a:blip r:embed="rId2"/>
          <a:stretch>
            <a:fillRect/>
          </a:stretch>
        </p:blipFill>
        <p:spPr>
          <a:xfrm>
            <a:off x="11020548" y="279940"/>
            <a:ext cx="959112" cy="1075183"/>
          </a:xfrm>
          <a:prstGeom prst="rect">
            <a:avLst/>
          </a:prstGeom>
          <a:ln>
            <a:noFill/>
          </a:ln>
          <a:effectLst>
            <a:outerShdw blurRad="292100" dist="139700" dir="2700000" algn="tl" rotWithShape="0">
              <a:srgbClr val="333333">
                <a:alpha val="65000"/>
              </a:srgbClr>
            </a:outerShdw>
          </a:effectLst>
        </p:spPr>
      </p:pic>
      <p:pic>
        <p:nvPicPr>
          <p:cNvPr id="1026" name="Picture 2" descr="base de datos | Portadas de historia, Pack de iconos, Iconos">
            <a:extLst>
              <a:ext uri="{FF2B5EF4-FFF2-40B4-BE49-F238E27FC236}">
                <a16:creationId xmlns:a16="http://schemas.microsoft.com/office/drawing/2014/main" id="{B72C9015-1F89-4C93-8FC0-167C7FA36FED}"/>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451848" y="1746386"/>
            <a:ext cx="2048256" cy="204825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E947B8A-67D7-46EE-88BA-8C655C05E3DF}"/>
              </a:ext>
            </a:extLst>
          </p:cNvPr>
          <p:cNvPicPr>
            <a:picLocks noChangeAspect="1"/>
          </p:cNvPicPr>
          <p:nvPr/>
        </p:nvPicPr>
        <p:blipFill>
          <a:blip r:embed="rId4"/>
          <a:stretch>
            <a:fillRect/>
          </a:stretch>
        </p:blipFill>
        <p:spPr>
          <a:xfrm>
            <a:off x="8468391" y="567297"/>
            <a:ext cx="983457" cy="983457"/>
          </a:xfrm>
          <a:prstGeom prst="rect">
            <a:avLst/>
          </a:prstGeom>
        </p:spPr>
      </p:pic>
    </p:spTree>
    <p:extLst>
      <p:ext uri="{BB962C8B-B14F-4D97-AF65-F5344CB8AC3E}">
        <p14:creationId xmlns:p14="http://schemas.microsoft.com/office/powerpoint/2010/main" val="370153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B863-D330-4D27-833B-5D6269849896}"/>
              </a:ext>
            </a:extLst>
          </p:cNvPr>
          <p:cNvSpPr>
            <a:spLocks noGrp="1"/>
          </p:cNvSpPr>
          <p:nvPr>
            <p:ph type="title"/>
          </p:nvPr>
        </p:nvSpPr>
        <p:spPr/>
        <p:txBody>
          <a:bodyPr/>
          <a:lstStyle/>
          <a:p>
            <a:r>
              <a:rPr lang="es-ES"/>
              <a:t>Base de datos Oracle</a:t>
            </a:r>
          </a:p>
        </p:txBody>
      </p:sp>
      <p:sp>
        <p:nvSpPr>
          <p:cNvPr id="3" name="Marcador de contenido 2">
            <a:extLst>
              <a:ext uri="{FF2B5EF4-FFF2-40B4-BE49-F238E27FC236}">
                <a16:creationId xmlns:a16="http://schemas.microsoft.com/office/drawing/2014/main" id="{2E6E6CC5-2644-4DEC-8A8B-B4499E140860}"/>
              </a:ext>
            </a:extLst>
          </p:cNvPr>
          <p:cNvSpPr>
            <a:spLocks noGrp="1"/>
          </p:cNvSpPr>
          <p:nvPr>
            <p:ph idx="1"/>
          </p:nvPr>
        </p:nvSpPr>
        <p:spPr>
          <a:xfrm>
            <a:off x="774590" y="2455231"/>
            <a:ext cx="2763740" cy="380734"/>
          </a:xfrm>
        </p:spPr>
        <p:txBody>
          <a:bodyPr>
            <a:normAutofit fontScale="85000" lnSpcReduction="20000"/>
          </a:bodyPr>
          <a:lstStyle/>
          <a:p>
            <a:r>
              <a:rPr lang="es-ES"/>
              <a:t>Capa Física</a:t>
            </a:r>
          </a:p>
        </p:txBody>
      </p:sp>
      <p:sp>
        <p:nvSpPr>
          <p:cNvPr id="5" name="Marcador de contenido 2">
            <a:extLst>
              <a:ext uri="{FF2B5EF4-FFF2-40B4-BE49-F238E27FC236}">
                <a16:creationId xmlns:a16="http://schemas.microsoft.com/office/drawing/2014/main" id="{DA12B7DF-9846-4E2E-87B2-C69A1BA7D82D}"/>
              </a:ext>
            </a:extLst>
          </p:cNvPr>
          <p:cNvSpPr txBox="1">
            <a:spLocks/>
          </p:cNvSpPr>
          <p:nvPr/>
        </p:nvSpPr>
        <p:spPr>
          <a:xfrm>
            <a:off x="7486816" y="2455231"/>
            <a:ext cx="2763740" cy="38073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Capa Lógica</a:t>
            </a:r>
          </a:p>
        </p:txBody>
      </p:sp>
      <p:pic>
        <p:nvPicPr>
          <p:cNvPr id="6" name="Imagen 5">
            <a:extLst>
              <a:ext uri="{FF2B5EF4-FFF2-40B4-BE49-F238E27FC236}">
                <a16:creationId xmlns:a16="http://schemas.microsoft.com/office/drawing/2014/main" id="{EC77E861-9473-49D2-B3AC-E8BCC21B90F1}"/>
              </a:ext>
            </a:extLst>
          </p:cNvPr>
          <p:cNvPicPr/>
          <p:nvPr/>
        </p:nvPicPr>
        <p:blipFill>
          <a:blip r:embed="rId2"/>
          <a:stretch>
            <a:fillRect/>
          </a:stretch>
        </p:blipFill>
        <p:spPr>
          <a:xfrm>
            <a:off x="551497" y="3272598"/>
            <a:ext cx="3209925" cy="3086100"/>
          </a:xfrm>
          <a:prstGeom prst="rect">
            <a:avLst/>
          </a:prstGeom>
        </p:spPr>
      </p:pic>
      <p:pic>
        <p:nvPicPr>
          <p:cNvPr id="7" name="Imagen 6">
            <a:extLst>
              <a:ext uri="{FF2B5EF4-FFF2-40B4-BE49-F238E27FC236}">
                <a16:creationId xmlns:a16="http://schemas.microsoft.com/office/drawing/2014/main" id="{8F25EF1B-F846-40E5-8ADC-0E6FE8F46FC6}"/>
              </a:ext>
            </a:extLst>
          </p:cNvPr>
          <p:cNvPicPr/>
          <p:nvPr/>
        </p:nvPicPr>
        <p:blipFill>
          <a:blip r:embed="rId3"/>
          <a:stretch>
            <a:fillRect/>
          </a:stretch>
        </p:blipFill>
        <p:spPr>
          <a:xfrm>
            <a:off x="6094476" y="2986848"/>
            <a:ext cx="3849624" cy="3553338"/>
          </a:xfrm>
          <a:prstGeom prst="rect">
            <a:avLst/>
          </a:prstGeom>
        </p:spPr>
      </p:pic>
    </p:spTree>
    <p:extLst>
      <p:ext uri="{BB962C8B-B14F-4D97-AF65-F5344CB8AC3E}">
        <p14:creationId xmlns:p14="http://schemas.microsoft.com/office/powerpoint/2010/main" val="271562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7465F-04A2-4A1B-93A9-930575AF890F}"/>
              </a:ext>
            </a:extLst>
          </p:cNvPr>
          <p:cNvSpPr>
            <a:spLocks noGrp="1"/>
          </p:cNvSpPr>
          <p:nvPr>
            <p:ph type="title"/>
          </p:nvPr>
        </p:nvSpPr>
        <p:spPr/>
        <p:txBody>
          <a:bodyPr/>
          <a:lstStyle/>
          <a:p>
            <a:r>
              <a:rPr lang="es-ES"/>
              <a:t>Base de datos </a:t>
            </a:r>
            <a:r>
              <a:rPr lang="es-ES" err="1"/>
              <a:t>oracle</a:t>
            </a:r>
            <a:endParaRPr lang="es-ES"/>
          </a:p>
        </p:txBody>
      </p:sp>
      <p:sp>
        <p:nvSpPr>
          <p:cNvPr id="3" name="Marcador de contenido 2">
            <a:extLst>
              <a:ext uri="{FF2B5EF4-FFF2-40B4-BE49-F238E27FC236}">
                <a16:creationId xmlns:a16="http://schemas.microsoft.com/office/drawing/2014/main" id="{75FA76A4-D990-40C7-A166-F1D3983B389E}"/>
              </a:ext>
            </a:extLst>
          </p:cNvPr>
          <p:cNvSpPr>
            <a:spLocks noGrp="1"/>
          </p:cNvSpPr>
          <p:nvPr>
            <p:ph idx="1"/>
          </p:nvPr>
        </p:nvSpPr>
        <p:spPr/>
        <p:txBody>
          <a:bodyPr>
            <a:normAutofit fontScale="55000" lnSpcReduction="20000"/>
          </a:bodyPr>
          <a:lstStyle/>
          <a:p>
            <a:r>
              <a:rPr lang="es-ES" b="1"/>
              <a:t>Ventajas de Oracle </a:t>
            </a:r>
          </a:p>
          <a:p>
            <a:pPr marL="457200" indent="-457200">
              <a:buFont typeface="Arial" panose="020B0604020202020204" pitchFamily="34" charset="0"/>
              <a:buChar char="•"/>
            </a:pPr>
            <a:r>
              <a:rPr lang="es-ES"/>
              <a:t>Oracle es el motor de base de datos relacional mas usado a nivel mundial.</a:t>
            </a:r>
          </a:p>
          <a:p>
            <a:pPr marL="457200" indent="-457200">
              <a:buFont typeface="Arial" panose="020B0604020202020204" pitchFamily="34" charset="0"/>
              <a:buChar char="•"/>
            </a:pPr>
            <a:r>
              <a:rPr lang="es-ES"/>
              <a:t>Oracle se puede ejecutar en todas las plataformas.</a:t>
            </a:r>
          </a:p>
          <a:p>
            <a:pPr marL="457200" indent="-457200">
              <a:buFont typeface="Arial" panose="020B0604020202020204" pitchFamily="34" charset="0"/>
              <a:buChar char="•"/>
            </a:pPr>
            <a:r>
              <a:rPr lang="es-ES"/>
              <a:t>Oracle nos permite el uso de particiones para una mejor eficiencia en el momento de realizar una replicación de la base de datos para que no pierda su integridad en sus datos.</a:t>
            </a:r>
          </a:p>
          <a:p>
            <a:pPr marL="457200" indent="-457200">
              <a:buFont typeface="Arial" panose="020B0604020202020204" pitchFamily="34" charset="0"/>
              <a:buChar char="•"/>
            </a:pPr>
            <a:r>
              <a:rPr lang="es-ES"/>
              <a:t>Es una base de datos con más orientación a Internet.</a:t>
            </a:r>
          </a:p>
          <a:p>
            <a:r>
              <a:rPr lang="es-ES" b="1"/>
              <a:t>Desventajas de Oracle</a:t>
            </a:r>
          </a:p>
          <a:p>
            <a:pPr marL="457200" indent="-457200">
              <a:buFont typeface="Arial" panose="020B0604020202020204" pitchFamily="34" charset="0"/>
              <a:buChar char="•"/>
            </a:pPr>
            <a:r>
              <a:rPr lang="es-ES"/>
              <a:t>La mayor desventaja de Oracle es su precio, ya que algunas de sus licencias son demasiadamente caras.</a:t>
            </a:r>
          </a:p>
          <a:p>
            <a:pPr marL="457200" indent="-457200">
              <a:buFont typeface="Arial" panose="020B0604020202020204" pitchFamily="34" charset="0"/>
              <a:buChar char="•"/>
            </a:pPr>
            <a:r>
              <a:rPr lang="es-ES"/>
              <a:t>No tiene licencias libres.</a:t>
            </a:r>
          </a:p>
          <a:p>
            <a:pPr marL="457200" indent="-457200">
              <a:buFont typeface="Arial" panose="020B0604020202020204" pitchFamily="34" charset="0"/>
              <a:buChar char="•"/>
            </a:pPr>
            <a:r>
              <a:rPr lang="es-ES"/>
              <a:t>El costo en la información ya que su material, libros sobre los asuntos técnicos sobre su instalación y administración son difíciles de encontrar libremente.</a:t>
            </a:r>
          </a:p>
          <a:p>
            <a:endParaRPr lang="es-ES"/>
          </a:p>
        </p:txBody>
      </p:sp>
    </p:spTree>
    <p:extLst>
      <p:ext uri="{BB962C8B-B14F-4D97-AF65-F5344CB8AC3E}">
        <p14:creationId xmlns:p14="http://schemas.microsoft.com/office/powerpoint/2010/main" val="272873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9F56F-4EF5-4AFE-AE26-F11DFD9CC506}"/>
              </a:ext>
            </a:extLst>
          </p:cNvPr>
          <p:cNvSpPr>
            <a:spLocks noGrp="1"/>
          </p:cNvSpPr>
          <p:nvPr>
            <p:ph type="title"/>
          </p:nvPr>
        </p:nvSpPr>
        <p:spPr/>
        <p:txBody>
          <a:bodyPr>
            <a:normAutofit fontScale="90000"/>
          </a:bodyPr>
          <a:lstStyle/>
          <a:p>
            <a:r>
              <a:rPr lang="es-ES"/>
              <a:t>Base de datos código abierto</a:t>
            </a:r>
          </a:p>
        </p:txBody>
      </p:sp>
      <p:sp>
        <p:nvSpPr>
          <p:cNvPr id="3" name="Marcador de contenido 2">
            <a:extLst>
              <a:ext uri="{FF2B5EF4-FFF2-40B4-BE49-F238E27FC236}">
                <a16:creationId xmlns:a16="http://schemas.microsoft.com/office/drawing/2014/main" id="{8CD08B98-2702-4E3B-853B-70D2A8F97878}"/>
              </a:ext>
            </a:extLst>
          </p:cNvPr>
          <p:cNvSpPr>
            <a:spLocks noGrp="1"/>
          </p:cNvSpPr>
          <p:nvPr>
            <p:ph idx="1"/>
          </p:nvPr>
        </p:nvSpPr>
        <p:spPr/>
        <p:txBody>
          <a:bodyPr/>
          <a:lstStyle/>
          <a:p>
            <a:pPr>
              <a:lnSpc>
                <a:spcPct val="107000"/>
              </a:lnSpc>
              <a:spcAft>
                <a:spcPts val="800"/>
              </a:spcAft>
            </a:pPr>
            <a:r>
              <a:rPr lang="es-ES" sz="1800">
                <a:effectLst/>
                <a:latin typeface="Calibri" panose="020F0502020204030204" pitchFamily="34" charset="0"/>
                <a:ea typeface="Calibri" panose="020F0502020204030204" pitchFamily="34" charset="0"/>
                <a:cs typeface="Times New Roman" panose="02020603050405020304" pitchFamily="18" charset="0"/>
              </a:rPr>
              <a:t>Base de Datos MySQL</a:t>
            </a:r>
          </a:p>
          <a:p>
            <a:pPr>
              <a:lnSpc>
                <a:spcPct val="107000"/>
              </a:lnSpc>
              <a:spcAft>
                <a:spcPts val="800"/>
              </a:spcAft>
            </a:pPr>
            <a:r>
              <a:rPr lang="es-ES" sz="1800">
                <a:effectLst/>
                <a:latin typeface="Calibri" panose="020F0502020204030204" pitchFamily="34" charset="0"/>
                <a:ea typeface="Calibri" panose="020F0502020204030204" pitchFamily="34" charset="0"/>
                <a:cs typeface="Times New Roman" panose="02020603050405020304" pitchFamily="18" charset="0"/>
              </a:rPr>
              <a:t>Es una base de datos entre las más usadas en el mundo. Gracias a su arquitectura, es rápida, fácil de personalizar o configurar, su reutilización de código dentro del software ha logrado un sistema de administración con mayor velocidad, compactación, estabilidad y facilidad de despliegue, tiene una compañía comercial llamada MySQL AB, desarrollada por los fundadores de MySQL.</a:t>
            </a:r>
          </a:p>
          <a:p>
            <a:pPr>
              <a:lnSpc>
                <a:spcPct val="107000"/>
              </a:lnSpc>
              <a:spcAft>
                <a:spcPts val="800"/>
              </a:spcAft>
              <a:tabLst>
                <a:tab pos="4981575" algn="l"/>
              </a:tabLst>
            </a:pPr>
            <a:r>
              <a:rPr lang="es-ES" sz="1800">
                <a:effectLst/>
                <a:latin typeface="Calibri" panose="020F0502020204030204" pitchFamily="34" charset="0"/>
                <a:ea typeface="Calibri" panose="020F0502020204030204" pitchFamily="34" charset="0"/>
                <a:cs typeface="Times New Roman" panose="02020603050405020304" pitchFamily="18" charset="0"/>
              </a:rPr>
              <a:t>Es una base de datos relacional cuya función es de archivar los datos en tablas separadas en vez de colocar en solo archivo. Las mismas tablas están conectadas por relaciones que hacen posible combinar datos de diferentes tablas; con el fin de obtener mayor velocidad y flexibilidad.</a:t>
            </a:r>
          </a:p>
        </p:txBody>
      </p:sp>
    </p:spTree>
    <p:extLst>
      <p:ext uri="{BB962C8B-B14F-4D97-AF65-F5344CB8AC3E}">
        <p14:creationId xmlns:p14="http://schemas.microsoft.com/office/powerpoint/2010/main" val="368114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61CEF-6679-4C3C-910E-DE586D13D201}"/>
              </a:ext>
            </a:extLst>
          </p:cNvPr>
          <p:cNvSpPr>
            <a:spLocks noGrp="1"/>
          </p:cNvSpPr>
          <p:nvPr>
            <p:ph type="title"/>
          </p:nvPr>
        </p:nvSpPr>
        <p:spPr/>
        <p:txBody>
          <a:bodyPr/>
          <a:lstStyle/>
          <a:p>
            <a:r>
              <a:rPr lang="es-ES"/>
              <a:t>Base de datos MySQL</a:t>
            </a:r>
          </a:p>
        </p:txBody>
      </p:sp>
      <p:sp>
        <p:nvSpPr>
          <p:cNvPr id="3" name="Marcador de contenido 2">
            <a:extLst>
              <a:ext uri="{FF2B5EF4-FFF2-40B4-BE49-F238E27FC236}">
                <a16:creationId xmlns:a16="http://schemas.microsoft.com/office/drawing/2014/main" id="{4AAE5960-8776-46C4-ADEB-A9A193C1849F}"/>
              </a:ext>
            </a:extLst>
          </p:cNvPr>
          <p:cNvSpPr>
            <a:spLocks noGrp="1"/>
          </p:cNvSpPr>
          <p:nvPr>
            <p:ph idx="1"/>
          </p:nvPr>
        </p:nvSpPr>
        <p:spPr>
          <a:xfrm>
            <a:off x="960120" y="2335960"/>
            <a:ext cx="3508595" cy="354231"/>
          </a:xfrm>
        </p:spPr>
        <p:txBody>
          <a:bodyPr>
            <a:normAutofit fontScale="77500" lnSpcReduction="20000"/>
          </a:bodyPr>
          <a:lstStyle/>
          <a:p>
            <a:r>
              <a:rPr lang="es-ES"/>
              <a:t>Arquitectura de MySQL</a:t>
            </a:r>
          </a:p>
        </p:txBody>
      </p:sp>
      <p:pic>
        <p:nvPicPr>
          <p:cNvPr id="4" name="Imagen 3">
            <a:extLst>
              <a:ext uri="{FF2B5EF4-FFF2-40B4-BE49-F238E27FC236}">
                <a16:creationId xmlns:a16="http://schemas.microsoft.com/office/drawing/2014/main" id="{5B6DEC3A-375B-4FDC-9FDD-0725B3E470A1}"/>
              </a:ext>
            </a:extLst>
          </p:cNvPr>
          <p:cNvPicPr/>
          <p:nvPr/>
        </p:nvPicPr>
        <p:blipFill>
          <a:blip r:embed="rId2"/>
          <a:stretch>
            <a:fillRect/>
          </a:stretch>
        </p:blipFill>
        <p:spPr>
          <a:xfrm>
            <a:off x="4249391" y="2335959"/>
            <a:ext cx="5000626" cy="4522041"/>
          </a:xfrm>
          <a:prstGeom prst="rect">
            <a:avLst/>
          </a:prstGeom>
        </p:spPr>
      </p:pic>
    </p:spTree>
    <p:extLst>
      <p:ext uri="{BB962C8B-B14F-4D97-AF65-F5344CB8AC3E}">
        <p14:creationId xmlns:p14="http://schemas.microsoft.com/office/powerpoint/2010/main" val="64871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9694B-B82D-4F40-A23C-29626E8A0341}"/>
              </a:ext>
            </a:extLst>
          </p:cNvPr>
          <p:cNvSpPr>
            <a:spLocks noGrp="1"/>
          </p:cNvSpPr>
          <p:nvPr>
            <p:ph type="title"/>
          </p:nvPr>
        </p:nvSpPr>
        <p:spPr/>
        <p:txBody>
          <a:bodyPr/>
          <a:lstStyle/>
          <a:p>
            <a:r>
              <a:rPr lang="es-ES"/>
              <a:t>Base de datos </a:t>
            </a:r>
            <a:r>
              <a:rPr lang="es-ES" err="1"/>
              <a:t>mysql</a:t>
            </a:r>
            <a:endParaRPr lang="es-ES"/>
          </a:p>
        </p:txBody>
      </p:sp>
      <p:sp>
        <p:nvSpPr>
          <p:cNvPr id="3" name="Marcador de contenido 2">
            <a:extLst>
              <a:ext uri="{FF2B5EF4-FFF2-40B4-BE49-F238E27FC236}">
                <a16:creationId xmlns:a16="http://schemas.microsoft.com/office/drawing/2014/main" id="{33CF4937-4A00-493D-9808-CCFF488AE0B6}"/>
              </a:ext>
            </a:extLst>
          </p:cNvPr>
          <p:cNvSpPr>
            <a:spLocks noGrp="1"/>
          </p:cNvSpPr>
          <p:nvPr>
            <p:ph idx="1"/>
          </p:nvPr>
        </p:nvSpPr>
        <p:spPr/>
        <p:txBody>
          <a:bodyPr>
            <a:normAutofit fontScale="92500" lnSpcReduction="20000"/>
          </a:bodyPr>
          <a:lstStyle/>
          <a:p>
            <a:pPr>
              <a:lnSpc>
                <a:spcPct val="107000"/>
              </a:lnSpc>
              <a:spcAft>
                <a:spcPts val="800"/>
              </a:spcAft>
              <a:tabLst>
                <a:tab pos="4981575" algn="l"/>
              </a:tabLst>
            </a:pPr>
            <a:r>
              <a:rPr lang="es-ES" sz="1800" b="1">
                <a:effectLst/>
                <a:latin typeface="Calibri" panose="020F0502020204030204" pitchFamily="34" charset="0"/>
                <a:ea typeface="Calibri" panose="020F0502020204030204" pitchFamily="34" charset="0"/>
                <a:cs typeface="Times New Roman" panose="02020603050405020304" pitchFamily="18" charset="0"/>
              </a:rPr>
              <a:t>Estructura de MySQL</a:t>
            </a:r>
          </a:p>
          <a:p>
            <a:pPr>
              <a:lnSpc>
                <a:spcPct val="107000"/>
              </a:lnSpc>
              <a:spcAft>
                <a:spcPts val="800"/>
              </a:spcAft>
              <a:tabLst>
                <a:tab pos="4981575" algn="l"/>
              </a:tabLst>
            </a:pPr>
            <a:r>
              <a:rPr lang="es-ES" sz="1800">
                <a:effectLst/>
                <a:latin typeface="Calibri" panose="020F0502020204030204" pitchFamily="34" charset="0"/>
                <a:ea typeface="Calibri" panose="020F0502020204030204" pitchFamily="34" charset="0"/>
                <a:cs typeface="Times New Roman" panose="02020603050405020304" pitchFamily="18" charset="0"/>
              </a:rPr>
              <a:t>La estructura de MySQL va a depender en gran medida del tipo de motor de almacenamiento seleccionado, entre estos tenemos: </a:t>
            </a:r>
            <a:r>
              <a:rPr lang="es-ES" sz="1800" err="1">
                <a:effectLst/>
                <a:latin typeface="Calibri" panose="020F0502020204030204" pitchFamily="34" charset="0"/>
                <a:ea typeface="Calibri" panose="020F0502020204030204" pitchFamily="34" charset="0"/>
                <a:cs typeface="Times New Roman" panose="02020603050405020304" pitchFamily="18" charset="0"/>
              </a:rPr>
              <a:t>MylSAM</a:t>
            </a:r>
            <a:r>
              <a:rPr lang="es-ES" sz="1800">
                <a:effectLst/>
                <a:latin typeface="Calibri" panose="020F0502020204030204" pitchFamily="34" charset="0"/>
                <a:ea typeface="Calibri" panose="020F0502020204030204" pitchFamily="34" charset="0"/>
                <a:cs typeface="Times New Roman" panose="02020603050405020304" pitchFamily="18" charset="0"/>
              </a:rPr>
              <a:t>, </a:t>
            </a:r>
            <a:r>
              <a:rPr lang="es-ES" sz="1800" err="1">
                <a:effectLst/>
                <a:latin typeface="Calibri" panose="020F0502020204030204" pitchFamily="34" charset="0"/>
                <a:ea typeface="Calibri" panose="020F0502020204030204" pitchFamily="34" charset="0"/>
                <a:cs typeface="Times New Roman" panose="02020603050405020304" pitchFamily="18" charset="0"/>
              </a:rPr>
              <a:t>lnnoDB</a:t>
            </a:r>
            <a:r>
              <a:rPr lang="es-ES" sz="18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4981575" algn="l"/>
              </a:tabLst>
            </a:pPr>
            <a:r>
              <a:rPr lang="es-ES" sz="1800">
                <a:effectLst/>
                <a:latin typeface="Calibri" panose="020F0502020204030204" pitchFamily="34" charset="0"/>
                <a:ea typeface="Calibri" panose="020F0502020204030204" pitchFamily="34" charset="0"/>
                <a:cs typeface="Times New Roman" panose="02020603050405020304" pitchFamily="18" charset="0"/>
              </a:rPr>
              <a:t>Cuando se utiliza un motor de almacenamiento </a:t>
            </a:r>
            <a:r>
              <a:rPr lang="es-ES" sz="1800" err="1">
                <a:effectLst/>
                <a:latin typeface="Calibri" panose="020F0502020204030204" pitchFamily="34" charset="0"/>
                <a:ea typeface="Calibri" panose="020F0502020204030204" pitchFamily="34" charset="0"/>
                <a:cs typeface="Times New Roman" panose="02020603050405020304" pitchFamily="18" charset="0"/>
              </a:rPr>
              <a:t>lnnoDB</a:t>
            </a:r>
            <a:r>
              <a:rPr lang="es-ES" sz="1800">
                <a:effectLst/>
                <a:latin typeface="Calibri" panose="020F0502020204030204" pitchFamily="34" charset="0"/>
                <a:ea typeface="Calibri" panose="020F0502020204030204" pitchFamily="34" charset="0"/>
                <a:cs typeface="Times New Roman" panose="02020603050405020304" pitchFamily="18" charset="0"/>
              </a:rPr>
              <a:t>, todas las tablas de la base de datos a implementar se almacenan en un único archivo, permitiendo realizar transacciones, logrando tener claves foráneas, con lo que nos da una característica muy importante en cuando a la fiabilidad, en comparación con otros motores de </a:t>
            </a:r>
            <a:r>
              <a:rPr lang="es-ES" sz="1800" err="1">
                <a:effectLst/>
                <a:latin typeface="Calibri" panose="020F0502020204030204" pitchFamily="34" charset="0"/>
                <a:ea typeface="Calibri" panose="020F0502020204030204" pitchFamily="34" charset="0"/>
                <a:cs typeface="Times New Roman" panose="02020603050405020304" pitchFamily="18" charset="0"/>
              </a:rPr>
              <a:t>almacenanüento</a:t>
            </a:r>
            <a:r>
              <a:rPr lang="es-ES"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4981575" algn="l"/>
              </a:tabLst>
            </a:pPr>
            <a:r>
              <a:rPr lang="es-ES" sz="1800" err="1">
                <a:effectLst/>
                <a:latin typeface="Calibri" panose="020F0502020204030204" pitchFamily="34" charset="0"/>
                <a:ea typeface="Calibri" panose="020F0502020204030204" pitchFamily="34" charset="0"/>
                <a:cs typeface="Times New Roman" panose="02020603050405020304" pitchFamily="18" charset="0"/>
              </a:rPr>
              <a:t>InnoDB</a:t>
            </a:r>
            <a:r>
              <a:rPr lang="es-ES" sz="1800">
                <a:effectLst/>
                <a:latin typeface="Calibri" panose="020F0502020204030204" pitchFamily="34" charset="0"/>
                <a:ea typeface="Calibri" panose="020F0502020204030204" pitchFamily="34" charset="0"/>
                <a:cs typeface="Times New Roman" panose="02020603050405020304" pitchFamily="18" charset="0"/>
              </a:rPr>
              <a:t> mantiene un cache de datos e índices en la memoria principal, mediante un espacio de tablas, el cual puede consistir de varios archivos o particiones de disco.</a:t>
            </a:r>
          </a:p>
          <a:p>
            <a:pPr>
              <a:lnSpc>
                <a:spcPct val="107000"/>
              </a:lnSpc>
              <a:spcAft>
                <a:spcPts val="800"/>
              </a:spcAft>
              <a:tabLst>
                <a:tab pos="4981575" algn="l"/>
              </a:tabLst>
            </a:pPr>
            <a:r>
              <a:rPr lang="es-ES" sz="1800">
                <a:effectLst/>
                <a:latin typeface="Calibri" panose="020F0502020204030204" pitchFamily="34" charset="0"/>
                <a:ea typeface="Calibri" panose="020F0502020204030204" pitchFamily="34" charset="0"/>
                <a:cs typeface="Times New Roman" panose="02020603050405020304" pitchFamily="18" charset="0"/>
              </a:rPr>
              <a:t>No obstante, cuando utilizamos un motor MYISAM su forma de almacenar las tablas de nuestra base de datos lo hace en tres archivos.</a:t>
            </a:r>
          </a:p>
          <a:p>
            <a:endParaRPr lang="es-ES"/>
          </a:p>
        </p:txBody>
      </p:sp>
    </p:spTree>
    <p:extLst>
      <p:ext uri="{BB962C8B-B14F-4D97-AF65-F5344CB8AC3E}">
        <p14:creationId xmlns:p14="http://schemas.microsoft.com/office/powerpoint/2010/main" val="47001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7156B-215C-4E66-AB71-8D84B1E6FBF0}"/>
              </a:ext>
            </a:extLst>
          </p:cNvPr>
          <p:cNvSpPr>
            <a:spLocks noGrp="1"/>
          </p:cNvSpPr>
          <p:nvPr>
            <p:ph type="title"/>
          </p:nvPr>
        </p:nvSpPr>
        <p:spPr/>
        <p:txBody>
          <a:bodyPr/>
          <a:lstStyle/>
          <a:p>
            <a:r>
              <a:rPr lang="es-ES"/>
              <a:t>Base de datos </a:t>
            </a:r>
            <a:r>
              <a:rPr lang="es-ES" err="1"/>
              <a:t>mysql</a:t>
            </a:r>
            <a:endParaRPr lang="es-ES"/>
          </a:p>
        </p:txBody>
      </p:sp>
      <p:sp>
        <p:nvSpPr>
          <p:cNvPr id="3" name="Marcador de contenido 2">
            <a:extLst>
              <a:ext uri="{FF2B5EF4-FFF2-40B4-BE49-F238E27FC236}">
                <a16:creationId xmlns:a16="http://schemas.microsoft.com/office/drawing/2014/main" id="{D2B75827-1E21-41DB-8A3E-9322E98D4A5B}"/>
              </a:ext>
            </a:extLst>
          </p:cNvPr>
          <p:cNvSpPr>
            <a:spLocks noGrp="1"/>
          </p:cNvSpPr>
          <p:nvPr>
            <p:ph idx="1"/>
          </p:nvPr>
        </p:nvSpPr>
        <p:spPr/>
        <p:txBody>
          <a:bodyPr>
            <a:normAutofit fontScale="55000" lnSpcReduction="20000"/>
          </a:bodyPr>
          <a:lstStyle/>
          <a:p>
            <a:r>
              <a:rPr lang="es-ES" b="1"/>
              <a:t>Ventajas de MySQL</a:t>
            </a:r>
          </a:p>
          <a:p>
            <a:pPr marL="457200" indent="-457200">
              <a:buFont typeface="Arial" panose="020B0604020202020204" pitchFamily="34" charset="0"/>
              <a:buChar char="•"/>
            </a:pPr>
            <a:r>
              <a:rPr lang="es-ES"/>
              <a:t>MySQL es compatible con la mayoría de platafom1as debido a su estabilidad general del uso de bibliotecas de subprocesos.</a:t>
            </a:r>
          </a:p>
          <a:p>
            <a:pPr marL="457200" indent="-457200">
              <a:buFont typeface="Arial" panose="020B0604020202020204" pitchFamily="34" charset="0"/>
              <a:buChar char="•"/>
            </a:pPr>
            <a:r>
              <a:rPr lang="es-ES"/>
              <a:t>Capacidad del núcleo del S.O para administrar procesos o subprocesos en diferentes </a:t>
            </a:r>
            <a:r>
              <a:rPr lang="es-ES" err="1"/>
              <a:t>CPU's</a:t>
            </a:r>
            <a:r>
              <a:rPr lang="es-ES"/>
              <a:t>, permitiendo ejecutar procesos que bloqueen y liberen procesos en una región critica.</a:t>
            </a:r>
          </a:p>
          <a:p>
            <a:pPr marL="457200" indent="-457200">
              <a:buFont typeface="Arial" panose="020B0604020202020204" pitchFamily="34" charset="0"/>
              <a:buChar char="•"/>
            </a:pPr>
            <a:r>
              <a:rPr lang="es-ES"/>
              <a:t>Rendimiento y estabilidad general del sistema de archivos.</a:t>
            </a:r>
          </a:p>
          <a:p>
            <a:pPr marL="457200" indent="-457200">
              <a:buFont typeface="Arial" panose="020B0604020202020204" pitchFamily="34" charset="0"/>
              <a:buChar char="•"/>
            </a:pPr>
            <a:r>
              <a:rPr lang="es-ES"/>
              <a:t>Escalabilidad y límites con respecto a grandes bases de datos.</a:t>
            </a:r>
          </a:p>
          <a:p>
            <a:pPr marL="457200" indent="-457200">
              <a:buFont typeface="Arial" panose="020B0604020202020204" pitchFamily="34" charset="0"/>
              <a:buChar char="•"/>
            </a:pPr>
            <a:r>
              <a:rPr lang="es-ES"/>
              <a:t>Tiene una gran comunidad para soporte con cualquiera de nuestras dudas, problemas o inconvenientes que se puede tener al momento de desarrollar una aplicación para el cliente final.</a:t>
            </a:r>
          </a:p>
          <a:p>
            <a:r>
              <a:rPr lang="es-ES" b="1"/>
              <a:t>Desventaja de MySQL</a:t>
            </a:r>
          </a:p>
          <a:p>
            <a:pPr marL="457200" indent="-457200">
              <a:buFont typeface="Arial" panose="020B0604020202020204" pitchFamily="34" charset="0"/>
              <a:buChar char="•"/>
            </a:pPr>
            <a:r>
              <a:rPr lang="es-ES"/>
              <a:t>MySQL carece de procedimientos almacenados, en la parte técnica.</a:t>
            </a:r>
          </a:p>
          <a:p>
            <a:endParaRPr lang="es-ES"/>
          </a:p>
        </p:txBody>
      </p:sp>
    </p:spTree>
    <p:extLst>
      <p:ext uri="{BB962C8B-B14F-4D97-AF65-F5344CB8AC3E}">
        <p14:creationId xmlns:p14="http://schemas.microsoft.com/office/powerpoint/2010/main" val="89219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0801BAB-8F26-4BFE-A347-969BC24E9E94}"/>
              </a:ext>
            </a:extLst>
          </p:cNvPr>
          <p:cNvPicPr>
            <a:picLocks noGrp="1" noChangeAspect="1"/>
          </p:cNvPicPr>
          <p:nvPr>
            <p:ph idx="1"/>
          </p:nvPr>
        </p:nvPicPr>
        <p:blipFill>
          <a:blip r:embed="rId2"/>
          <a:stretch>
            <a:fillRect/>
          </a:stretch>
        </p:blipFill>
        <p:spPr>
          <a:xfrm>
            <a:off x="490563" y="2314121"/>
            <a:ext cx="5734113" cy="3781005"/>
          </a:xfrm>
          <a:prstGeom prst="rect">
            <a:avLst/>
          </a:prstGeom>
        </p:spPr>
      </p:pic>
      <p:pic>
        <p:nvPicPr>
          <p:cNvPr id="5" name="Imagen 4">
            <a:extLst>
              <a:ext uri="{FF2B5EF4-FFF2-40B4-BE49-F238E27FC236}">
                <a16:creationId xmlns:a16="http://schemas.microsoft.com/office/drawing/2014/main" id="{F3917A8D-849E-4E8B-8434-4697D4DB0B31}"/>
              </a:ext>
            </a:extLst>
          </p:cNvPr>
          <p:cNvPicPr>
            <a:picLocks noChangeAspect="1"/>
          </p:cNvPicPr>
          <p:nvPr/>
        </p:nvPicPr>
        <p:blipFill>
          <a:blip r:embed="rId3"/>
          <a:stretch>
            <a:fillRect/>
          </a:stretch>
        </p:blipFill>
        <p:spPr>
          <a:xfrm>
            <a:off x="6527096" y="2314525"/>
            <a:ext cx="4915549" cy="3420762"/>
          </a:xfrm>
          <a:prstGeom prst="rect">
            <a:avLst/>
          </a:prstGeom>
        </p:spPr>
      </p:pic>
      <p:sp>
        <p:nvSpPr>
          <p:cNvPr id="6" name="Título 5">
            <a:extLst>
              <a:ext uri="{FF2B5EF4-FFF2-40B4-BE49-F238E27FC236}">
                <a16:creationId xmlns:a16="http://schemas.microsoft.com/office/drawing/2014/main" id="{0E7FDA55-65E0-4CA3-82A0-F42E8A473BBD}"/>
              </a:ext>
            </a:extLst>
          </p:cNvPr>
          <p:cNvSpPr>
            <a:spLocks noGrp="1"/>
          </p:cNvSpPr>
          <p:nvPr>
            <p:ph type="title"/>
          </p:nvPr>
        </p:nvSpPr>
        <p:spPr/>
        <p:txBody>
          <a:bodyPr>
            <a:normAutofit fontScale="90000"/>
          </a:bodyPr>
          <a:lstStyle/>
          <a:p>
            <a:r>
              <a:rPr lang="es-ES"/>
              <a:t>Comparativa de SQL y NoSQL</a:t>
            </a:r>
            <a:endParaRPr lang="es-PE"/>
          </a:p>
        </p:txBody>
      </p:sp>
    </p:spTree>
    <p:extLst>
      <p:ext uri="{BB962C8B-B14F-4D97-AF65-F5344CB8AC3E}">
        <p14:creationId xmlns:p14="http://schemas.microsoft.com/office/powerpoint/2010/main" val="112743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75200-3255-42A3-A4C6-346A9BB27EAB}"/>
              </a:ext>
            </a:extLst>
          </p:cNvPr>
          <p:cNvSpPr>
            <a:spLocks noGrp="1"/>
          </p:cNvSpPr>
          <p:nvPr>
            <p:ph type="title"/>
          </p:nvPr>
        </p:nvSpPr>
        <p:spPr/>
        <p:txBody>
          <a:bodyPr>
            <a:normAutofit fontScale="90000"/>
          </a:bodyPr>
          <a:lstStyle/>
          <a:p>
            <a:r>
              <a:rPr lang="es-ES"/>
              <a:t>Comparativa de SQL y NoSQL</a:t>
            </a:r>
            <a:endParaRPr lang="es-PE"/>
          </a:p>
        </p:txBody>
      </p:sp>
      <p:pic>
        <p:nvPicPr>
          <p:cNvPr id="4" name="Marcador de contenido 4">
            <a:extLst>
              <a:ext uri="{FF2B5EF4-FFF2-40B4-BE49-F238E27FC236}">
                <a16:creationId xmlns:a16="http://schemas.microsoft.com/office/drawing/2014/main" id="{6243A0CD-7C12-41FF-A4F8-C54499D6818F}"/>
              </a:ext>
            </a:extLst>
          </p:cNvPr>
          <p:cNvPicPr>
            <a:picLocks noChangeAspect="1"/>
          </p:cNvPicPr>
          <p:nvPr/>
        </p:nvPicPr>
        <p:blipFill>
          <a:blip r:embed="rId2"/>
          <a:stretch>
            <a:fillRect/>
          </a:stretch>
        </p:blipFill>
        <p:spPr>
          <a:xfrm>
            <a:off x="453392" y="2719430"/>
            <a:ext cx="5387235" cy="3594100"/>
          </a:xfrm>
          <a:prstGeom prst="rect">
            <a:avLst/>
          </a:prstGeom>
        </p:spPr>
      </p:pic>
      <p:pic>
        <p:nvPicPr>
          <p:cNvPr id="5" name="Imagen 4">
            <a:extLst>
              <a:ext uri="{FF2B5EF4-FFF2-40B4-BE49-F238E27FC236}">
                <a16:creationId xmlns:a16="http://schemas.microsoft.com/office/drawing/2014/main" id="{DBBE2455-1E15-48E0-88F3-44C4D70737D2}"/>
              </a:ext>
            </a:extLst>
          </p:cNvPr>
          <p:cNvPicPr>
            <a:picLocks noChangeAspect="1"/>
          </p:cNvPicPr>
          <p:nvPr/>
        </p:nvPicPr>
        <p:blipFill>
          <a:blip r:embed="rId3"/>
          <a:stretch>
            <a:fillRect/>
          </a:stretch>
        </p:blipFill>
        <p:spPr>
          <a:xfrm>
            <a:off x="5840627" y="3230238"/>
            <a:ext cx="6167718" cy="2913529"/>
          </a:xfrm>
          <a:prstGeom prst="rect">
            <a:avLst/>
          </a:prstGeom>
        </p:spPr>
      </p:pic>
    </p:spTree>
    <p:extLst>
      <p:ext uri="{BB962C8B-B14F-4D97-AF65-F5344CB8AC3E}">
        <p14:creationId xmlns:p14="http://schemas.microsoft.com/office/powerpoint/2010/main" val="340508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A433ED-5E8E-4577-B691-8F7D61740020}"/>
              </a:ext>
            </a:extLst>
          </p:cNvPr>
          <p:cNvSpPr>
            <a:spLocks noGrp="1"/>
          </p:cNvSpPr>
          <p:nvPr>
            <p:ph idx="1"/>
          </p:nvPr>
        </p:nvSpPr>
        <p:spPr/>
        <p:txBody>
          <a:bodyPr vert="horz" lIns="91440" tIns="45720" rIns="91440" bIns="45720" rtlCol="0" anchor="t">
            <a:normAutofit fontScale="85000" lnSpcReduction="10000"/>
          </a:bodyPr>
          <a:lstStyle/>
          <a:p>
            <a:pPr algn="l"/>
            <a:r>
              <a:rPr lang="es-ES" sz="1800">
                <a:latin typeface="Century Gothic"/>
              </a:rPr>
              <a:t>1</a:t>
            </a:r>
            <a:r>
              <a:rPr lang="es-ES" sz="1800" b="0" i="0" u="none" strike="noStrike" baseline="0">
                <a:latin typeface="Century Gothic"/>
              </a:rPr>
              <a:t>) Las </a:t>
            </a:r>
            <a:r>
              <a:rPr lang="es-ES" sz="1800">
                <a:latin typeface="Century Gothic"/>
              </a:rPr>
              <a:t>bases</a:t>
            </a:r>
            <a:r>
              <a:rPr lang="es-ES" sz="1800" b="0" i="0" u="none" strike="noStrike" baseline="0">
                <a:latin typeface="Century Gothic"/>
              </a:rPr>
              <a:t> de datos NoSQL suelen ser mucho </a:t>
            </a:r>
            <a:r>
              <a:rPr lang="es-ES" sz="1800">
                <a:latin typeface="Century Gothic"/>
              </a:rPr>
              <a:t>más</a:t>
            </a:r>
            <a:r>
              <a:rPr lang="es-ES" sz="1800" b="0" i="0" u="none" strike="noStrike" baseline="0">
                <a:latin typeface="Century Gothic"/>
              </a:rPr>
              <a:t> abiertas y flexibles. Permiten adaptarse a necesidades de proyectos mucho </a:t>
            </a:r>
            <a:r>
              <a:rPr lang="es-ES" sz="1800">
                <a:latin typeface="Century Gothic"/>
              </a:rPr>
              <a:t>más</a:t>
            </a:r>
            <a:r>
              <a:rPr lang="es-ES" sz="1800" b="0" i="0" u="none" strike="noStrike" baseline="0">
                <a:latin typeface="Century Gothic"/>
              </a:rPr>
              <a:t> fácilmente que los modelos de Entidad Relación de SQL</a:t>
            </a:r>
          </a:p>
          <a:p>
            <a:pPr algn="l"/>
            <a:r>
              <a:rPr lang="es-ES" sz="1800">
                <a:latin typeface="Century Gothic"/>
              </a:rPr>
              <a:t>2</a:t>
            </a:r>
            <a:r>
              <a:rPr lang="es-ES" sz="1800" b="0" i="0" u="none" strike="noStrike" baseline="0">
                <a:latin typeface="Century Gothic"/>
              </a:rPr>
              <a:t>) Las </a:t>
            </a:r>
            <a:r>
              <a:rPr lang="es-ES" sz="1800">
                <a:latin typeface="Century Gothic"/>
              </a:rPr>
              <a:t>bases</a:t>
            </a:r>
            <a:r>
              <a:rPr lang="es-ES" sz="1800" b="0" i="0" u="none" strike="noStrike" baseline="0">
                <a:latin typeface="Century Gothic"/>
              </a:rPr>
              <a:t> de datos NoSQL surgieron después de las SQL, por necesidades especifica</a:t>
            </a:r>
            <a:r>
              <a:rPr lang="es-PE" sz="1800" b="0" i="0" u="none" strike="noStrike" baseline="0">
                <a:latin typeface="Century Gothic"/>
              </a:rPr>
              <a:t>s de algunas empresas.</a:t>
            </a:r>
          </a:p>
          <a:p>
            <a:pPr algn="l"/>
            <a:r>
              <a:rPr lang="es-ES" sz="1800">
                <a:latin typeface="Century Gothic"/>
              </a:rPr>
              <a:t>3</a:t>
            </a:r>
            <a:r>
              <a:rPr lang="es-ES" sz="1800" b="0" i="0" u="none" strike="noStrike" baseline="0">
                <a:latin typeface="Century Gothic"/>
              </a:rPr>
              <a:t>) Las bases de datos NoSQL generalmente procesan los datos </a:t>
            </a:r>
            <a:r>
              <a:rPr lang="es-ES" sz="1800">
                <a:latin typeface="Century Gothic"/>
              </a:rPr>
              <a:t>más</a:t>
            </a:r>
            <a:r>
              <a:rPr lang="es-ES" sz="1800" b="0" i="0" u="none" strike="noStrike" baseline="0">
                <a:latin typeface="Century Gothic"/>
              </a:rPr>
              <a:t> rápido que las bases de datos relacionales, se pueden hacer cambios de los esquemas sin tener que parar bases de datos y lo mejor de todo optimizan las consultas en base de datos para grandes cantidades de datos.</a:t>
            </a:r>
          </a:p>
          <a:p>
            <a:pPr algn="l"/>
            <a:r>
              <a:rPr lang="es-ES" sz="1800">
                <a:latin typeface="Century Gothic" panose="020B0502020202020204" pitchFamily="34" charset="0"/>
              </a:rPr>
              <a:t>4</a:t>
            </a:r>
            <a:r>
              <a:rPr lang="es-ES" sz="1800" b="0" i="0" u="none" strike="noStrike" baseline="0">
                <a:latin typeface="Century Gothic" panose="020B0502020202020204" pitchFamily="34" charset="0"/>
              </a:rPr>
              <a:t>) SQL y NoSQL han sido grandes inventos a lo largo del tiempo para mantener el almacenamiento y la recuperación de datos optimizados y sin problemas. Criticar a cualquiera de ellos no ayudara a la causa. Si hay un zumbido de NoSQL en estos das, no significa que sea una bala de plata para todas sus necesidades. Ambas tecnologías son las mejores en lo que hacen. Corresponde </a:t>
            </a:r>
            <a:r>
              <a:rPr lang="es-PE" sz="1800" b="0" i="0" u="none" strike="noStrike" baseline="0">
                <a:latin typeface="Century Gothic" panose="020B0502020202020204" pitchFamily="34" charset="0"/>
              </a:rPr>
              <a:t>11 </a:t>
            </a:r>
            <a:r>
              <a:rPr lang="es-ES" sz="1800" b="0" i="0" u="none" strike="noStrike" baseline="0">
                <a:latin typeface="Century Gothic" panose="020B0502020202020204" pitchFamily="34" charset="0"/>
              </a:rPr>
              <a:t>al promotor hacer un mejor uso de ellos en función de las situaciones y necesidades</a:t>
            </a:r>
            <a:r>
              <a:rPr lang="es-ES" sz="1800" b="0" i="0" u="none" strike="noStrike" baseline="0">
                <a:latin typeface="CMR12"/>
              </a:rPr>
              <a:t>.</a:t>
            </a:r>
            <a:endParaRPr lang="es-PE"/>
          </a:p>
        </p:txBody>
      </p:sp>
      <p:sp>
        <p:nvSpPr>
          <p:cNvPr id="5" name="Título 4">
            <a:extLst>
              <a:ext uri="{FF2B5EF4-FFF2-40B4-BE49-F238E27FC236}">
                <a16:creationId xmlns:a16="http://schemas.microsoft.com/office/drawing/2014/main" id="{BD29C388-E407-4177-951F-2A1CFD2B2E2C}"/>
              </a:ext>
            </a:extLst>
          </p:cNvPr>
          <p:cNvSpPr>
            <a:spLocks noGrp="1"/>
          </p:cNvSpPr>
          <p:nvPr>
            <p:ph type="title"/>
          </p:nvPr>
        </p:nvSpPr>
        <p:spPr/>
        <p:txBody>
          <a:bodyPr/>
          <a:lstStyle/>
          <a:p>
            <a:r>
              <a:rPr lang="es-PE"/>
              <a:t>Conclusiones</a:t>
            </a:r>
          </a:p>
        </p:txBody>
      </p:sp>
    </p:spTree>
    <p:extLst>
      <p:ext uri="{BB962C8B-B14F-4D97-AF65-F5344CB8AC3E}">
        <p14:creationId xmlns:p14="http://schemas.microsoft.com/office/powerpoint/2010/main" val="5742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099B5F-411A-4895-BC06-E0B92F356187}"/>
              </a:ext>
            </a:extLst>
          </p:cNvPr>
          <p:cNvSpPr>
            <a:spLocks noGrp="1"/>
          </p:cNvSpPr>
          <p:nvPr>
            <p:ph idx="1"/>
          </p:nvPr>
        </p:nvSpPr>
        <p:spPr>
          <a:xfrm>
            <a:off x="377571" y="2587752"/>
            <a:ext cx="5716905" cy="3593592"/>
          </a:xfrm>
        </p:spPr>
        <p:txBody>
          <a:bodyPr>
            <a:normAutofit/>
          </a:bodyPr>
          <a:lstStyle/>
          <a:p>
            <a:pPr algn="just"/>
            <a:r>
              <a:rPr lang="es-ES" sz="1800" b="0" i="0" u="none" strike="noStrike" baseline="0">
                <a:latin typeface="Century Gothic" panose="020B0502020202020204" pitchFamily="34" charset="0"/>
              </a:rPr>
              <a:t>Son muchas las aplicaciones web que utilizan algún tipo de bases de datos para funcionar.</a:t>
            </a:r>
          </a:p>
          <a:p>
            <a:pPr algn="just"/>
            <a:r>
              <a:rPr lang="es-ES" sz="1800" b="0" i="0" u="none" strike="noStrike" baseline="0">
                <a:latin typeface="Century Gothic" panose="020B0502020202020204" pitchFamily="34" charset="0"/>
              </a:rPr>
              <a:t>Hasta ahora estábamos acostumbrados a utilizar bases de datos SQL como son MySQL, Oracle o MS SQL, pero desde hace ya algún tiempo han aparecido otras que reciben el nombre de NoSQL (</a:t>
            </a:r>
            <a:r>
              <a:rPr lang="es-ES" sz="1800" b="0" i="0" u="none" strike="noStrike" baseline="0" err="1">
                <a:latin typeface="Century Gothic" panose="020B0502020202020204" pitchFamily="34" charset="0"/>
              </a:rPr>
              <a:t>Not</a:t>
            </a:r>
            <a:r>
              <a:rPr lang="es-ES" sz="1800" b="0" i="0" u="none" strike="noStrike" baseline="0">
                <a:latin typeface="Century Gothic" panose="020B0502020202020204" pitchFamily="34" charset="0"/>
              </a:rPr>
              <a:t> </a:t>
            </a:r>
            <a:r>
              <a:rPr lang="es-ES" sz="1800" b="0" i="0" u="none" strike="noStrike" baseline="0" err="1">
                <a:latin typeface="Century Gothic" panose="020B0502020202020204" pitchFamily="34" charset="0"/>
              </a:rPr>
              <a:t>only</a:t>
            </a:r>
            <a:r>
              <a:rPr lang="es-ES" sz="1800" b="0" i="0" u="none" strike="noStrike" baseline="0">
                <a:latin typeface="Century Gothic" panose="020B0502020202020204" pitchFamily="34" charset="0"/>
              </a:rPr>
              <a:t> SQL - No solo SQL) y que han llegado con la intención de hacer frente a las bases relacionales utilizadas por la </a:t>
            </a:r>
            <a:r>
              <a:rPr lang="es-PE" sz="1800" b="0" i="0" u="none" strike="noStrike" baseline="0">
                <a:latin typeface="Century Gothic" panose="020B0502020202020204" pitchFamily="34" charset="0"/>
              </a:rPr>
              <a:t>mayoría de los usuarios.</a:t>
            </a:r>
            <a:endParaRPr lang="es-PE">
              <a:latin typeface="Century Gothic" panose="020B0502020202020204" pitchFamily="34" charset="0"/>
            </a:endParaRPr>
          </a:p>
        </p:txBody>
      </p:sp>
      <p:sp>
        <p:nvSpPr>
          <p:cNvPr id="4" name="Marcador de contenido 2">
            <a:extLst>
              <a:ext uri="{FF2B5EF4-FFF2-40B4-BE49-F238E27FC236}">
                <a16:creationId xmlns:a16="http://schemas.microsoft.com/office/drawing/2014/main" id="{13AE09E8-604B-4B37-A239-D49004A6DD63}"/>
              </a:ext>
            </a:extLst>
          </p:cNvPr>
          <p:cNvSpPr txBox="1">
            <a:spLocks/>
          </p:cNvSpPr>
          <p:nvPr/>
        </p:nvSpPr>
        <p:spPr>
          <a:xfrm>
            <a:off x="6677025" y="2587752"/>
            <a:ext cx="5305425" cy="3952434"/>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0" i="0" u="none" strike="noStrike" baseline="0">
                <a:latin typeface="Century Gothic" panose="020B0502020202020204" pitchFamily="34" charset="0"/>
              </a:rPr>
              <a:t>Para empezar con un poco de historia, las bases de datos relacionales se comenzaron a utilizar en los años 80; a diferencia de las no relacionales que se están empezando a usar y tuvieron un importante crecimiento entre 2012 y 2015. Sin embargo, hoy sigue siendo mas popular la primera opción.</a:t>
            </a:r>
            <a:endParaRPr lang="es-PE">
              <a:latin typeface="Century Gothic" panose="020B0502020202020204" pitchFamily="34" charset="0"/>
            </a:endParaRPr>
          </a:p>
        </p:txBody>
      </p:sp>
      <p:pic>
        <p:nvPicPr>
          <p:cNvPr id="1028" name="Picture 4" descr="Cómo hacer copia de seguridad de bases de datos MySQL desde la línea de  comandos?">
            <a:extLst>
              <a:ext uri="{FF2B5EF4-FFF2-40B4-BE49-F238E27FC236}">
                <a16:creationId xmlns:a16="http://schemas.microsoft.com/office/drawing/2014/main" id="{E51A79B0-007A-46A3-94ED-EDD925690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707" y="5204977"/>
            <a:ext cx="2525762" cy="15804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acle corrige 284 vulnerabilidades en su actualización de seguridad de  enero — Una al Día">
            <a:extLst>
              <a:ext uri="{FF2B5EF4-FFF2-40B4-BE49-F238E27FC236}">
                <a16:creationId xmlns:a16="http://schemas.microsoft.com/office/drawing/2014/main" id="{9FA9DB04-416A-45DD-BC9E-258AF01A2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857" y="5536025"/>
            <a:ext cx="2363400" cy="1290638"/>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08D5C77F-FA33-4C8E-BBCA-3E5A9D8DCB47}"/>
              </a:ext>
            </a:extLst>
          </p:cNvPr>
          <p:cNvSpPr>
            <a:spLocks noGrp="1"/>
          </p:cNvSpPr>
          <p:nvPr>
            <p:ph type="title"/>
          </p:nvPr>
        </p:nvSpPr>
        <p:spPr>
          <a:xfrm>
            <a:off x="377571" y="240633"/>
            <a:ext cx="10267950" cy="1701800"/>
          </a:xfrm>
        </p:spPr>
        <p:txBody>
          <a:bodyPr/>
          <a:lstStyle/>
          <a:p>
            <a:r>
              <a:rPr lang="es-ES"/>
              <a:t>INTRODUCCIÓN</a:t>
            </a:r>
            <a:endParaRPr lang="es-PE"/>
          </a:p>
        </p:txBody>
      </p:sp>
    </p:spTree>
    <p:extLst>
      <p:ext uri="{BB962C8B-B14F-4D97-AF65-F5344CB8AC3E}">
        <p14:creationId xmlns:p14="http://schemas.microsoft.com/office/powerpoint/2010/main" val="128178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F4C2CE-4952-4585-81C1-97610E98CC85}"/>
              </a:ext>
            </a:extLst>
          </p:cNvPr>
          <p:cNvSpPr>
            <a:spLocks noGrp="1"/>
          </p:cNvSpPr>
          <p:nvPr>
            <p:ph idx="1"/>
          </p:nvPr>
        </p:nvSpPr>
        <p:spPr>
          <a:xfrm>
            <a:off x="602311" y="2614257"/>
            <a:ext cx="8501932" cy="2301311"/>
          </a:xfrm>
        </p:spPr>
        <p:txBody>
          <a:bodyPr vert="horz" lIns="91440" tIns="45720" rIns="91440" bIns="45720" rtlCol="0" anchor="t">
            <a:normAutofit/>
          </a:bodyPr>
          <a:lstStyle/>
          <a:p>
            <a:pPr algn="l"/>
            <a:r>
              <a:rPr lang="es-ES" sz="1800" b="1">
                <a:latin typeface="Century Gothic"/>
              </a:rPr>
              <a:t>¿</a:t>
            </a:r>
            <a:r>
              <a:rPr lang="es-ES" sz="1800" b="1" i="0" u="none" strike="noStrike" baseline="0">
                <a:latin typeface="Century Gothic"/>
              </a:rPr>
              <a:t>Que son las bases de datos NoSQL?</a:t>
            </a:r>
          </a:p>
          <a:p>
            <a:pPr algn="just"/>
            <a:r>
              <a:rPr lang="es-ES" sz="1800" b="0" i="0" u="none" strike="noStrike" baseline="0">
                <a:latin typeface="Century Gothic"/>
              </a:rPr>
              <a:t>Se puede decir que la aparición del </a:t>
            </a:r>
            <a:r>
              <a:rPr lang="es-ES" sz="1800">
                <a:latin typeface="Century Gothic"/>
              </a:rPr>
              <a:t>término</a:t>
            </a:r>
            <a:r>
              <a:rPr lang="es-ES" sz="1800" b="0" i="0" u="none" strike="noStrike" baseline="0">
                <a:latin typeface="Century Gothic"/>
              </a:rPr>
              <a:t> NoSQL aparece con la llegada de la web 2.0 ya que hasta ese momento solo </a:t>
            </a:r>
            <a:r>
              <a:rPr lang="es-ES" sz="1800">
                <a:latin typeface="Century Gothic"/>
              </a:rPr>
              <a:t>subían </a:t>
            </a:r>
            <a:r>
              <a:rPr lang="es-ES" sz="1800" b="0" i="0" u="none" strike="noStrike" baseline="0">
                <a:latin typeface="Century Gothic"/>
              </a:rPr>
              <a:t>contenido a la red aquellas empresas que tenían un portal, pero con la llegada de aplicaciones como </a:t>
            </a:r>
            <a:r>
              <a:rPr lang="es-PE" sz="1800" b="0" i="0" u="none" strike="noStrike" baseline="0">
                <a:latin typeface="Century Gothic"/>
              </a:rPr>
              <a:t>Facebook, Twitter o YouTube, cualquier usuario poda subir contenido, provocando</a:t>
            </a:r>
            <a:r>
              <a:rPr lang="es-ES" sz="1800" b="0" i="0" u="none" strike="noStrike" baseline="0">
                <a:latin typeface="Century Gothic"/>
              </a:rPr>
              <a:t> un crecimiento exponencial de los datos.</a:t>
            </a:r>
          </a:p>
        </p:txBody>
      </p:sp>
      <p:sp>
        <p:nvSpPr>
          <p:cNvPr id="4" name="Título 1">
            <a:extLst>
              <a:ext uri="{FF2B5EF4-FFF2-40B4-BE49-F238E27FC236}">
                <a16:creationId xmlns:a16="http://schemas.microsoft.com/office/drawing/2014/main" id="{9C6DF9DF-14A8-4BE7-88BF-110574CEC03B}"/>
              </a:ext>
            </a:extLst>
          </p:cNvPr>
          <p:cNvSpPr txBox="1">
            <a:spLocks/>
          </p:cNvSpPr>
          <p:nvPr/>
        </p:nvSpPr>
        <p:spPr>
          <a:xfrm>
            <a:off x="377570" y="240633"/>
            <a:ext cx="11218081" cy="17018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s-ES"/>
              <a:t>Base de datos no relacionales</a:t>
            </a:r>
            <a:endParaRPr lang="es-PE"/>
          </a:p>
        </p:txBody>
      </p:sp>
      <p:pic>
        <p:nvPicPr>
          <p:cNvPr id="1026" name="Picture 2" descr="NoSQL Explorer - Aplicaciones en Google Play">
            <a:extLst>
              <a:ext uri="{FF2B5EF4-FFF2-40B4-BE49-F238E27FC236}">
                <a16:creationId xmlns:a16="http://schemas.microsoft.com/office/drawing/2014/main" id="{FED826E3-A98E-433E-8517-0F96FA3B3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289" y="2614257"/>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3AFF718-0806-4AD0-8C14-6AEC35BE0255}"/>
              </a:ext>
            </a:extLst>
          </p:cNvPr>
          <p:cNvSpPr txBox="1"/>
          <p:nvPr/>
        </p:nvSpPr>
        <p:spPr>
          <a:xfrm>
            <a:off x="622461" y="4915568"/>
            <a:ext cx="10728298" cy="1477328"/>
          </a:xfrm>
          <a:prstGeom prst="rect">
            <a:avLst/>
          </a:prstGeom>
          <a:noFill/>
        </p:spPr>
        <p:txBody>
          <a:bodyPr wrap="square">
            <a:spAutoFit/>
          </a:bodyPr>
          <a:lstStyle/>
          <a:p>
            <a:pPr algn="just"/>
            <a:r>
              <a:rPr lang="es-ES" sz="1800" b="0" i="0" u="none" strike="noStrike" baseline="0">
                <a:latin typeface="Century Gothic" panose="020B0502020202020204" pitchFamily="34" charset="0"/>
              </a:rPr>
              <a:t>Por lo tanto, hablar de bases de datos NoSQL es hablar de estructuras que nos permiten almacenar información en aquellas situaciones en las que las bases de datos relacionales generan ciertos problemas debido principalmente a problemas de escalabilidad y rendimiento de las bases de datos relacionales donde se dan cita miles de usuarios concurrentes y con millones de consultas diarias.</a:t>
            </a:r>
            <a:endParaRPr lang="es-PE">
              <a:latin typeface="Century Gothic" panose="020B0502020202020204" pitchFamily="34" charset="0"/>
            </a:endParaRPr>
          </a:p>
        </p:txBody>
      </p:sp>
    </p:spTree>
    <p:extLst>
      <p:ext uri="{BB962C8B-B14F-4D97-AF65-F5344CB8AC3E}">
        <p14:creationId xmlns:p14="http://schemas.microsoft.com/office/powerpoint/2010/main" val="326604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3459F73-4755-42AB-B689-EBA783085A2F}"/>
              </a:ext>
            </a:extLst>
          </p:cNvPr>
          <p:cNvSpPr>
            <a:spLocks noGrp="1"/>
          </p:cNvSpPr>
          <p:nvPr>
            <p:ph idx="1"/>
          </p:nvPr>
        </p:nvSpPr>
        <p:spPr>
          <a:xfrm>
            <a:off x="496096" y="2505866"/>
            <a:ext cx="9507713" cy="4067450"/>
          </a:xfrm>
        </p:spPr>
        <p:txBody>
          <a:bodyPr vert="horz" lIns="91440" tIns="45720" rIns="91440" bIns="45720" rtlCol="0" anchor="t">
            <a:normAutofit fontScale="92500" lnSpcReduction="20000"/>
          </a:bodyPr>
          <a:lstStyle/>
          <a:p>
            <a:pPr algn="l"/>
            <a:r>
              <a:rPr lang="es-ES" sz="1900" b="1" i="0" u="none" strike="noStrike" baseline="0">
                <a:latin typeface="Calibri"/>
                <a:cs typeface="Calibri"/>
              </a:rPr>
              <a:t>1) Se ejecutan en </a:t>
            </a:r>
            <a:r>
              <a:rPr lang="es-ES" sz="1900" b="1">
                <a:latin typeface="Calibri"/>
                <a:cs typeface="Calibri"/>
              </a:rPr>
              <a:t>máquinas</a:t>
            </a:r>
            <a:r>
              <a:rPr lang="es-ES" sz="1900" b="1" i="0" u="none" strike="noStrike" baseline="0">
                <a:latin typeface="Calibri"/>
                <a:cs typeface="Calibri"/>
              </a:rPr>
              <a:t> con pocos recursos: </a:t>
            </a:r>
            <a:r>
              <a:rPr lang="es-ES" sz="1900" b="0" i="0" u="none" strike="noStrike" baseline="0">
                <a:latin typeface="Calibri"/>
                <a:cs typeface="Calibri"/>
              </a:rPr>
              <a:t>Estos sistemas, a diferencia de los sistemas basados en SQL, no requieren de apenas computación, por lo que se pueden montar en </a:t>
            </a:r>
            <a:r>
              <a:rPr lang="es-ES" sz="1900">
                <a:latin typeface="Calibri"/>
                <a:cs typeface="Calibri"/>
              </a:rPr>
              <a:t>máquinas</a:t>
            </a:r>
            <a:r>
              <a:rPr lang="es-ES" sz="1900" b="0" i="0" u="none" strike="noStrike" baseline="0">
                <a:latin typeface="Calibri"/>
                <a:cs typeface="Calibri"/>
              </a:rPr>
              <a:t> de un coste </a:t>
            </a:r>
            <a:r>
              <a:rPr lang="es-ES" sz="1900">
                <a:latin typeface="Calibri"/>
                <a:cs typeface="Calibri"/>
              </a:rPr>
              <a:t>más</a:t>
            </a:r>
            <a:r>
              <a:rPr lang="es-ES" sz="1900" b="0" i="0" u="none" strike="noStrike" baseline="0">
                <a:latin typeface="Calibri"/>
                <a:cs typeface="Calibri"/>
              </a:rPr>
              <a:t> reducido.</a:t>
            </a:r>
          </a:p>
          <a:p>
            <a:pPr algn="l"/>
            <a:r>
              <a:rPr lang="es-ES" sz="1900" b="1" i="0" u="none" strike="noStrike" baseline="0">
                <a:latin typeface="Calibri"/>
                <a:cs typeface="Calibri"/>
              </a:rPr>
              <a:t>2) Escalabilidad horizontal: </a:t>
            </a:r>
            <a:r>
              <a:rPr lang="es-ES" sz="1900" b="0" i="0" u="none" strike="noStrike" baseline="0">
                <a:latin typeface="Calibri"/>
                <a:cs typeface="Calibri"/>
              </a:rPr>
              <a:t>Para mejorar el rendimiento de estos sistemas simplemente se consigue añadiendo </a:t>
            </a:r>
            <a:r>
              <a:rPr lang="es-ES" sz="1900">
                <a:latin typeface="Calibri"/>
                <a:cs typeface="Calibri"/>
              </a:rPr>
              <a:t>más</a:t>
            </a:r>
            <a:r>
              <a:rPr lang="es-ES" sz="1900" b="0" i="0" u="none" strike="noStrike" baseline="0">
                <a:latin typeface="Calibri"/>
                <a:cs typeface="Calibri"/>
              </a:rPr>
              <a:t> nodos, con la única operación de indicar al sistema cuales son los nodos que están disponibles.</a:t>
            </a:r>
          </a:p>
          <a:p>
            <a:pPr algn="l"/>
            <a:r>
              <a:rPr lang="es-ES" sz="1900" b="1" i="0" u="none" strike="noStrike" baseline="0">
                <a:latin typeface="Calibri" panose="020F0502020204030204" pitchFamily="34" charset="0"/>
                <a:cs typeface="Calibri" panose="020F0502020204030204" pitchFamily="34" charset="0"/>
              </a:rPr>
              <a:t>3) Pueden manejar gran cantidad de datos: </a:t>
            </a:r>
            <a:r>
              <a:rPr lang="es-ES" sz="1900" b="0" i="0" u="none" strike="noStrike" baseline="0">
                <a:latin typeface="Calibri" panose="020F0502020204030204" pitchFamily="34" charset="0"/>
                <a:cs typeface="Calibri" panose="020F0502020204030204" pitchFamily="34" charset="0"/>
              </a:rPr>
              <a:t>Esto es debido a que utiliza una estructura distribuida, en muchos casos mediante tablas Hash.</a:t>
            </a:r>
          </a:p>
          <a:p>
            <a:pPr algn="l"/>
            <a:r>
              <a:rPr lang="es-ES" sz="1900" b="1" i="0" u="none" strike="noStrike" baseline="0">
                <a:latin typeface="Calibri"/>
                <a:cs typeface="Calibri"/>
              </a:rPr>
              <a:t>4) No genera cuellos de botella: </a:t>
            </a:r>
            <a:r>
              <a:rPr lang="es-ES" sz="1900" b="0" i="0" u="none" strike="noStrike" baseline="0">
                <a:latin typeface="Calibri"/>
                <a:cs typeface="Calibri"/>
              </a:rPr>
              <a:t>El principal problema de los sistemas SQL es que necesitan transcribir cada sentencia para poder ser ejecutada, y cada sentencia compleja requiere además de un nivel de ejecución </a:t>
            </a:r>
            <a:r>
              <a:rPr lang="es-ES" sz="1900">
                <a:latin typeface="Calibri"/>
                <a:cs typeface="Calibri"/>
              </a:rPr>
              <a:t>aún</a:t>
            </a:r>
            <a:r>
              <a:rPr lang="es-ES" sz="1900" b="0" i="0" u="none" strike="noStrike" baseline="0">
                <a:latin typeface="Calibri"/>
                <a:cs typeface="Calibri"/>
              </a:rPr>
              <a:t> </a:t>
            </a:r>
            <a:r>
              <a:rPr lang="es-ES" sz="1900">
                <a:latin typeface="Calibri"/>
                <a:cs typeface="Calibri"/>
              </a:rPr>
              <a:t>más</a:t>
            </a:r>
            <a:r>
              <a:rPr lang="es-ES" sz="1900" b="0" i="0" u="none" strike="noStrike" baseline="0">
                <a:latin typeface="Calibri"/>
                <a:cs typeface="Calibri"/>
              </a:rPr>
              <a:t> complejo, lo que constituye un punto de entrada en común, que ante muchas peticiones puede ralentizar el sistema.</a:t>
            </a:r>
          </a:p>
          <a:p>
            <a:pPr algn="l"/>
            <a:r>
              <a:rPr lang="es-ES" sz="1900" b="1">
                <a:latin typeface="Calibri"/>
                <a:cs typeface="Calibri"/>
              </a:rPr>
              <a:t>5) Consultas simples: </a:t>
            </a:r>
            <a:r>
              <a:rPr lang="es-ES" sz="1900">
                <a:latin typeface="Calibri"/>
                <a:cs typeface="Calibri"/>
              </a:rPr>
              <a:t>las consultas requieren menos operaciones y son más naturales, por la tanto, se gana en simplicidad y eficiencia</a:t>
            </a:r>
          </a:p>
          <a:p>
            <a:pPr algn="l"/>
            <a:endParaRPr lang="es-PE">
              <a:latin typeface="Century Gothic" panose="020B0502020202020204" pitchFamily="34" charset="0"/>
            </a:endParaRPr>
          </a:p>
        </p:txBody>
      </p:sp>
      <p:sp>
        <p:nvSpPr>
          <p:cNvPr id="4" name="Título 1">
            <a:extLst>
              <a:ext uri="{FF2B5EF4-FFF2-40B4-BE49-F238E27FC236}">
                <a16:creationId xmlns:a16="http://schemas.microsoft.com/office/drawing/2014/main" id="{369E577B-B145-4CBE-9C8A-EF98C0AF15F8}"/>
              </a:ext>
            </a:extLst>
          </p:cNvPr>
          <p:cNvSpPr txBox="1">
            <a:spLocks/>
          </p:cNvSpPr>
          <p:nvPr/>
        </p:nvSpPr>
        <p:spPr>
          <a:xfrm>
            <a:off x="807720" y="284684"/>
            <a:ext cx="10268712" cy="1700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s-ES"/>
              <a:t>VENTAJAS</a:t>
            </a:r>
            <a:endParaRPr lang="es-PE"/>
          </a:p>
        </p:txBody>
      </p:sp>
      <p:pic>
        <p:nvPicPr>
          <p:cNvPr id="2050" name="Picture 2" descr="Las ventajas de ser socio">
            <a:extLst>
              <a:ext uri="{FF2B5EF4-FFF2-40B4-BE49-F238E27FC236}">
                <a16:creationId xmlns:a16="http://schemas.microsoft.com/office/drawing/2014/main" id="{2B5972ED-4FA5-4BC2-8814-158F3324A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751" y="2505956"/>
            <a:ext cx="1779361" cy="184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6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7253CC83-D630-4ED8-BC19-AB4D622386C1}"/>
              </a:ext>
            </a:extLst>
          </p:cNvPr>
          <p:cNvPicPr>
            <a:picLocks noGrp="1" noChangeAspect="1"/>
          </p:cNvPicPr>
          <p:nvPr>
            <p:ph idx="1"/>
          </p:nvPr>
        </p:nvPicPr>
        <p:blipFill>
          <a:blip r:embed="rId2"/>
          <a:stretch>
            <a:fillRect/>
          </a:stretch>
        </p:blipFill>
        <p:spPr>
          <a:xfrm>
            <a:off x="1536750" y="3270807"/>
            <a:ext cx="3644850" cy="3195401"/>
          </a:xfrm>
          <a:prstGeom prst="rect">
            <a:avLst/>
          </a:prstGeom>
        </p:spPr>
      </p:pic>
      <p:pic>
        <p:nvPicPr>
          <p:cNvPr id="5" name="Imagen 4">
            <a:extLst>
              <a:ext uri="{FF2B5EF4-FFF2-40B4-BE49-F238E27FC236}">
                <a16:creationId xmlns:a16="http://schemas.microsoft.com/office/drawing/2014/main" id="{1EC7DA95-E9C0-4D8E-A262-A0EBB66B403F}"/>
              </a:ext>
            </a:extLst>
          </p:cNvPr>
          <p:cNvPicPr>
            <a:picLocks noChangeAspect="1"/>
          </p:cNvPicPr>
          <p:nvPr/>
        </p:nvPicPr>
        <p:blipFill>
          <a:blip r:embed="rId3"/>
          <a:stretch>
            <a:fillRect/>
          </a:stretch>
        </p:blipFill>
        <p:spPr>
          <a:xfrm>
            <a:off x="6751450" y="403384"/>
            <a:ext cx="4574389" cy="6269265"/>
          </a:xfrm>
          <a:prstGeom prst="rect">
            <a:avLst/>
          </a:prstGeom>
        </p:spPr>
      </p:pic>
      <p:sp>
        <p:nvSpPr>
          <p:cNvPr id="8" name="Título 7">
            <a:extLst>
              <a:ext uri="{FF2B5EF4-FFF2-40B4-BE49-F238E27FC236}">
                <a16:creationId xmlns:a16="http://schemas.microsoft.com/office/drawing/2014/main" id="{A742E1E7-CF63-42C5-BEA3-213D6701C038}"/>
              </a:ext>
            </a:extLst>
          </p:cNvPr>
          <p:cNvSpPr>
            <a:spLocks noGrp="1"/>
          </p:cNvSpPr>
          <p:nvPr>
            <p:ph type="title"/>
          </p:nvPr>
        </p:nvSpPr>
        <p:spPr/>
        <p:txBody>
          <a:bodyPr/>
          <a:lstStyle/>
          <a:p>
            <a:r>
              <a:rPr lang="es-ES"/>
              <a:t>COMPARACIÓN</a:t>
            </a:r>
            <a:endParaRPr lang="es-PE"/>
          </a:p>
        </p:txBody>
      </p:sp>
      <p:pic>
        <p:nvPicPr>
          <p:cNvPr id="2050" name="Picture 2" descr="Mongodb Icon of Flat style - Available in SVG, PNG, EPS, AI &amp; Icon fonts">
            <a:extLst>
              <a:ext uri="{FF2B5EF4-FFF2-40B4-BE49-F238E27FC236}">
                <a16:creationId xmlns:a16="http://schemas.microsoft.com/office/drawing/2014/main" id="{FD2DCFFC-8948-4445-9480-3950C2F97B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248" b="29881"/>
          <a:stretch/>
        </p:blipFill>
        <p:spPr bwMode="auto">
          <a:xfrm>
            <a:off x="380097" y="2260476"/>
            <a:ext cx="2667903" cy="10103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A5E0985-73D6-4DB6-BBA2-D389D20514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4536" y="2339883"/>
            <a:ext cx="1270378" cy="851518"/>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8F1A761-165F-42D1-A0E8-F95B7D3F13CF}"/>
              </a:ext>
            </a:extLst>
          </p:cNvPr>
          <p:cNvSpPr txBox="1"/>
          <p:nvPr/>
        </p:nvSpPr>
        <p:spPr>
          <a:xfrm>
            <a:off x="3316859" y="2473254"/>
            <a:ext cx="850670" cy="584775"/>
          </a:xfrm>
          <a:prstGeom prst="rect">
            <a:avLst/>
          </a:prstGeom>
          <a:noFill/>
        </p:spPr>
        <p:txBody>
          <a:bodyPr wrap="square">
            <a:spAutoFit/>
          </a:bodyPr>
          <a:lstStyle/>
          <a:p>
            <a:r>
              <a:rPr lang="es-ES" sz="3200" b="1"/>
              <a:t>VS</a:t>
            </a:r>
            <a:endParaRPr lang="es-PE" b="1"/>
          </a:p>
        </p:txBody>
      </p:sp>
    </p:spTree>
    <p:extLst>
      <p:ext uri="{BB962C8B-B14F-4D97-AF65-F5344CB8AC3E}">
        <p14:creationId xmlns:p14="http://schemas.microsoft.com/office/powerpoint/2010/main" val="145552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0916EE-A0D3-4B1D-A537-259DC18791C4}"/>
              </a:ext>
            </a:extLst>
          </p:cNvPr>
          <p:cNvSpPr>
            <a:spLocks noGrp="1"/>
          </p:cNvSpPr>
          <p:nvPr>
            <p:ph idx="1"/>
          </p:nvPr>
        </p:nvSpPr>
        <p:spPr>
          <a:xfrm>
            <a:off x="960120" y="2587752"/>
            <a:ext cx="4756939" cy="3593592"/>
          </a:xfrm>
        </p:spPr>
        <p:txBody>
          <a:bodyPr/>
          <a:lstStyle/>
          <a:p>
            <a:pPr algn="l"/>
            <a:r>
              <a:rPr lang="es-ES" sz="1800" b="0" i="0" u="none" strike="noStrike" baseline="0">
                <a:latin typeface="Century Gothic" panose="020B0502020202020204" pitchFamily="34" charset="0"/>
              </a:rPr>
              <a:t>Una base de datos relacional es una recopilación de elementos de datos con relaciones predefinidas entre ellos. Estos elementos se organizan como un conjunto de tablas con columnas y las. Las tablas se utilizan para guardar información sobre los objetos que se van a representar en la base de datos. Cada columna de una tabla guarda un determinado tipo de datos y un campo almacena el valor real de un </a:t>
            </a:r>
            <a:r>
              <a:rPr lang="es-PE" sz="1800" b="0" i="0" u="none" strike="noStrike" baseline="0">
                <a:latin typeface="Century Gothic" panose="020B0502020202020204" pitchFamily="34" charset="0"/>
              </a:rPr>
              <a:t>atributo.</a:t>
            </a:r>
            <a:endParaRPr lang="es-PE">
              <a:latin typeface="Century Gothic" panose="020B0502020202020204" pitchFamily="34" charset="0"/>
            </a:endParaRPr>
          </a:p>
        </p:txBody>
      </p:sp>
      <p:sp>
        <p:nvSpPr>
          <p:cNvPr id="4" name="Marcador de contenido 2">
            <a:extLst>
              <a:ext uri="{FF2B5EF4-FFF2-40B4-BE49-F238E27FC236}">
                <a16:creationId xmlns:a16="http://schemas.microsoft.com/office/drawing/2014/main" id="{AFF6A547-2BB5-48C3-897C-E5C086EF5D83}"/>
              </a:ext>
            </a:extLst>
          </p:cNvPr>
          <p:cNvSpPr txBox="1">
            <a:spLocks/>
          </p:cNvSpPr>
          <p:nvPr/>
        </p:nvSpPr>
        <p:spPr>
          <a:xfrm>
            <a:off x="6780152" y="2584704"/>
            <a:ext cx="4756939" cy="1542453"/>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1800" b="0" i="0" u="none" strike="noStrike" baseline="0">
                <a:latin typeface="Century Gothic" panose="020B0502020202020204" pitchFamily="34" charset="0"/>
              </a:rPr>
              <a:t>Uno de los primeros modelos de bases de datos fue el modelo jerárquico, en el que los datos se organizan con una estructura de árbol similar a la de los sistemas de archivos modernos.</a:t>
            </a:r>
            <a:endParaRPr lang="es-PE">
              <a:latin typeface="Century Gothic" panose="020B0502020202020204" pitchFamily="34" charset="0"/>
            </a:endParaRPr>
          </a:p>
        </p:txBody>
      </p:sp>
      <p:pic>
        <p:nvPicPr>
          <p:cNvPr id="5" name="Imagen 4">
            <a:extLst>
              <a:ext uri="{FF2B5EF4-FFF2-40B4-BE49-F238E27FC236}">
                <a16:creationId xmlns:a16="http://schemas.microsoft.com/office/drawing/2014/main" id="{BDD22330-BD76-476E-BE5D-F822978C37BB}"/>
              </a:ext>
            </a:extLst>
          </p:cNvPr>
          <p:cNvPicPr>
            <a:picLocks noChangeAspect="1"/>
          </p:cNvPicPr>
          <p:nvPr/>
        </p:nvPicPr>
        <p:blipFill>
          <a:blip r:embed="rId2"/>
          <a:stretch>
            <a:fillRect/>
          </a:stretch>
        </p:blipFill>
        <p:spPr>
          <a:xfrm>
            <a:off x="7118545" y="4127157"/>
            <a:ext cx="4080152" cy="2519737"/>
          </a:xfrm>
          <a:prstGeom prst="rect">
            <a:avLst/>
          </a:prstGeom>
        </p:spPr>
      </p:pic>
      <p:sp>
        <p:nvSpPr>
          <p:cNvPr id="9" name="Título 8">
            <a:extLst>
              <a:ext uri="{FF2B5EF4-FFF2-40B4-BE49-F238E27FC236}">
                <a16:creationId xmlns:a16="http://schemas.microsoft.com/office/drawing/2014/main" id="{7FE1AE1F-A70E-4294-BCB0-D10FFC9FA5C9}"/>
              </a:ext>
            </a:extLst>
          </p:cNvPr>
          <p:cNvSpPr>
            <a:spLocks noGrp="1"/>
          </p:cNvSpPr>
          <p:nvPr>
            <p:ph type="title"/>
          </p:nvPr>
        </p:nvSpPr>
        <p:spPr/>
        <p:txBody>
          <a:bodyPr>
            <a:normAutofit fontScale="90000"/>
          </a:bodyPr>
          <a:lstStyle/>
          <a:p>
            <a:r>
              <a:rPr lang="es-PE"/>
              <a:t>Base de datos relacionales</a:t>
            </a:r>
          </a:p>
        </p:txBody>
      </p:sp>
    </p:spTree>
    <p:extLst>
      <p:ext uri="{BB962C8B-B14F-4D97-AF65-F5344CB8AC3E}">
        <p14:creationId xmlns:p14="http://schemas.microsoft.com/office/powerpoint/2010/main" val="250397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2AACD-7489-48C1-805B-DA38652A617E}"/>
              </a:ext>
            </a:extLst>
          </p:cNvPr>
          <p:cNvSpPr>
            <a:spLocks noGrp="1"/>
          </p:cNvSpPr>
          <p:nvPr>
            <p:ph type="title"/>
          </p:nvPr>
        </p:nvSpPr>
        <p:spPr/>
        <p:txBody>
          <a:bodyPr/>
          <a:lstStyle/>
          <a:p>
            <a:r>
              <a:rPr lang="es-ES"/>
              <a:t>tABLAS</a:t>
            </a:r>
          </a:p>
        </p:txBody>
      </p:sp>
      <p:pic>
        <p:nvPicPr>
          <p:cNvPr id="4" name="Imagen 4" descr="Imagen que contiene Escala de tiempo&#10;&#10;Descripción generada automáticamente">
            <a:extLst>
              <a:ext uri="{FF2B5EF4-FFF2-40B4-BE49-F238E27FC236}">
                <a16:creationId xmlns:a16="http://schemas.microsoft.com/office/drawing/2014/main" id="{AEE447C3-D764-4805-BF6F-152D9283F615}"/>
              </a:ext>
            </a:extLst>
          </p:cNvPr>
          <p:cNvPicPr>
            <a:picLocks noGrp="1" noChangeAspect="1"/>
          </p:cNvPicPr>
          <p:nvPr>
            <p:ph idx="1"/>
          </p:nvPr>
        </p:nvPicPr>
        <p:blipFill>
          <a:blip r:embed="rId2"/>
          <a:stretch>
            <a:fillRect/>
          </a:stretch>
        </p:blipFill>
        <p:spPr>
          <a:xfrm>
            <a:off x="4542117" y="2386469"/>
            <a:ext cx="7576077" cy="4470610"/>
          </a:xfrm>
        </p:spPr>
      </p:pic>
      <p:sp>
        <p:nvSpPr>
          <p:cNvPr id="5" name="CuadroTexto 4">
            <a:extLst>
              <a:ext uri="{FF2B5EF4-FFF2-40B4-BE49-F238E27FC236}">
                <a16:creationId xmlns:a16="http://schemas.microsoft.com/office/drawing/2014/main" id="{7507A871-A795-4517-8CE2-06B9336765B9}"/>
              </a:ext>
            </a:extLst>
          </p:cNvPr>
          <p:cNvSpPr txBox="1"/>
          <p:nvPr/>
        </p:nvSpPr>
        <p:spPr>
          <a:xfrm>
            <a:off x="856890" y="354545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C3C3C"/>
                </a:solidFill>
                <a:latin typeface="OpenSansRegular"/>
              </a:rPr>
              <a:t>Las tablas son sistemas de clasificación constituidos por filas horizontales y columnas verticales que permiten agrupar datos y presentarlos de forma ordenada. </a:t>
            </a:r>
            <a:endParaRPr lang="en-US"/>
          </a:p>
        </p:txBody>
      </p:sp>
    </p:spTree>
    <p:extLst>
      <p:ext uri="{BB962C8B-B14F-4D97-AF65-F5344CB8AC3E}">
        <p14:creationId xmlns:p14="http://schemas.microsoft.com/office/powerpoint/2010/main" val="136140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A460E8-A9ED-489F-A56C-68715FE653EE}"/>
              </a:ext>
            </a:extLst>
          </p:cNvPr>
          <p:cNvSpPr>
            <a:spLocks noGrp="1"/>
          </p:cNvSpPr>
          <p:nvPr>
            <p:ph idx="1"/>
          </p:nvPr>
        </p:nvSpPr>
        <p:spPr/>
        <p:txBody>
          <a:bodyPr>
            <a:normAutofit fontScale="85000" lnSpcReduction="10000"/>
          </a:bodyPr>
          <a:lstStyle/>
          <a:p>
            <a:pPr algn="l"/>
            <a:r>
              <a:rPr lang="es-ES" sz="1800">
                <a:latin typeface="Century Gothic" panose="020B0502020202020204" pitchFamily="34" charset="0"/>
              </a:rPr>
              <a:t>1)</a:t>
            </a:r>
            <a:r>
              <a:rPr lang="es-ES" sz="1800" b="0" i="0" u="none" strike="noStrike" baseline="0">
                <a:latin typeface="Century Gothic" panose="020B0502020202020204" pitchFamily="34" charset="0"/>
              </a:rPr>
              <a:t> Portabilidad: SQL puede ser usado en laptops, computadoras, servidores </a:t>
            </a:r>
            <a:r>
              <a:rPr lang="es-PE" sz="1800" b="0" i="0" u="none" strike="noStrike" baseline="0">
                <a:latin typeface="Century Gothic" panose="020B0502020202020204" pitchFamily="34" charset="0"/>
              </a:rPr>
              <a:t>o dispositivos móviles.</a:t>
            </a:r>
          </a:p>
          <a:p>
            <a:pPr algn="l"/>
            <a:r>
              <a:rPr lang="es-ES" sz="1800">
                <a:latin typeface="Century Gothic" panose="020B0502020202020204" pitchFamily="34" charset="0"/>
              </a:rPr>
              <a:t>2)</a:t>
            </a:r>
            <a:r>
              <a:rPr lang="es-ES" sz="1800" b="0" i="0" u="none" strike="noStrike" baseline="0">
                <a:latin typeface="Century Gothic" panose="020B0502020202020204" pitchFamily="34" charset="0"/>
              </a:rPr>
              <a:t> Experiencia y madurez: Este es uno de sus puntos mas fuertes. El tiempo y la aceptación generalizada de los desarrolladores ha permitido crear gran cantidad de información y herramientas en torno </a:t>
            </a:r>
            <a:r>
              <a:rPr lang="es-PE" sz="1800" b="0" i="0" u="none" strike="noStrike" baseline="0">
                <a:latin typeface="Century Gothic" panose="020B0502020202020204" pitchFamily="34" charset="0"/>
              </a:rPr>
              <a:t>a ellas.</a:t>
            </a:r>
          </a:p>
          <a:p>
            <a:pPr algn="l"/>
            <a:r>
              <a:rPr lang="es-ES" sz="1800">
                <a:latin typeface="Century Gothic" panose="020B0502020202020204" pitchFamily="34" charset="0"/>
              </a:rPr>
              <a:t>3)</a:t>
            </a:r>
            <a:r>
              <a:rPr lang="es-ES" sz="1800" b="0" i="0" u="none" strike="noStrike" baseline="0">
                <a:latin typeface="Century Gothic" panose="020B0502020202020204" pitchFamily="34" charset="0"/>
              </a:rPr>
              <a:t> Atomicidad: Los desarrolladores generalmente se ven dispuestos a inclinarse por los modelos relacionales gracias a la atomicidad. Esto significa que cualquier operación que se quiera ejecutar y no cumpla con los criterios de información preestablecidos, no se realizara.</a:t>
            </a:r>
          </a:p>
          <a:p>
            <a:pPr algn="l"/>
            <a:r>
              <a:rPr lang="es-ES" sz="1800">
                <a:latin typeface="Century Gothic" panose="020B0502020202020204" pitchFamily="34" charset="0"/>
              </a:rPr>
              <a:t>4)</a:t>
            </a:r>
            <a:r>
              <a:rPr lang="es-ES" sz="1800" b="0" i="0" u="none" strike="noStrike" baseline="0">
                <a:latin typeface="Century Gothic" panose="020B0502020202020204" pitchFamily="34" charset="0"/>
              </a:rPr>
              <a:t> Estándares bien definidos: Todos los procesos deben estar bajo los </a:t>
            </a:r>
            <a:r>
              <a:rPr lang="es-PE" sz="1800" b="0" i="0" u="none" strike="noStrike" baseline="0">
                <a:latin typeface="Century Gothic" panose="020B0502020202020204" pitchFamily="34" charset="0"/>
              </a:rPr>
              <a:t>estándares que plantea el SQL. Brindando de esta forma criterios 8 </a:t>
            </a:r>
            <a:r>
              <a:rPr lang="es-ES" sz="1800" b="0" i="0" u="none" strike="noStrike" baseline="0">
                <a:latin typeface="Century Gothic" panose="020B0502020202020204" pitchFamily="34" charset="0"/>
              </a:rPr>
              <a:t>de uniformidad a la información.</a:t>
            </a:r>
          </a:p>
          <a:p>
            <a:pPr algn="l"/>
            <a:r>
              <a:rPr lang="es-ES" sz="1800">
                <a:latin typeface="Century Gothic" panose="020B0502020202020204" pitchFamily="34" charset="0"/>
              </a:rPr>
              <a:t>5)</a:t>
            </a:r>
            <a:r>
              <a:rPr lang="es-ES" sz="1800" b="0" i="0" u="none" strike="noStrike" baseline="0">
                <a:latin typeface="Century Gothic" panose="020B0502020202020204" pitchFamily="34" charset="0"/>
              </a:rPr>
              <a:t> Escritura simple: Gran parte de la aceptación depende de la sencillez de su método de escritura. Este es muy parecido al lenguaje que utilizamos los humanos, facilitando para nosotros la comprensión </a:t>
            </a:r>
            <a:r>
              <a:rPr lang="es-PE" sz="1800" b="0" i="0" u="none" strike="noStrike" baseline="0">
                <a:latin typeface="Century Gothic" panose="020B0502020202020204" pitchFamily="34" charset="0"/>
              </a:rPr>
              <a:t>de las operaciones.</a:t>
            </a:r>
            <a:endParaRPr lang="es-PE">
              <a:latin typeface="Century Gothic" panose="020B0502020202020204" pitchFamily="34" charset="0"/>
            </a:endParaRPr>
          </a:p>
        </p:txBody>
      </p:sp>
      <p:sp>
        <p:nvSpPr>
          <p:cNvPr id="5" name="Título 4">
            <a:extLst>
              <a:ext uri="{FF2B5EF4-FFF2-40B4-BE49-F238E27FC236}">
                <a16:creationId xmlns:a16="http://schemas.microsoft.com/office/drawing/2014/main" id="{0525BC28-07A1-4E78-B9C4-FAF9733A0AD6}"/>
              </a:ext>
            </a:extLst>
          </p:cNvPr>
          <p:cNvSpPr>
            <a:spLocks noGrp="1"/>
          </p:cNvSpPr>
          <p:nvPr>
            <p:ph type="title"/>
          </p:nvPr>
        </p:nvSpPr>
        <p:spPr/>
        <p:txBody>
          <a:bodyPr>
            <a:normAutofit fontScale="90000"/>
          </a:bodyPr>
          <a:lstStyle/>
          <a:p>
            <a:r>
              <a:rPr lang="es-ES"/>
              <a:t>Ventajas de las Bases de Datos SQL</a:t>
            </a:r>
            <a:endParaRPr lang="es-PE"/>
          </a:p>
        </p:txBody>
      </p:sp>
    </p:spTree>
    <p:extLst>
      <p:ext uri="{BB962C8B-B14F-4D97-AF65-F5344CB8AC3E}">
        <p14:creationId xmlns:p14="http://schemas.microsoft.com/office/powerpoint/2010/main" val="784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70737-8469-441F-B7F2-04FB23918422}"/>
              </a:ext>
            </a:extLst>
          </p:cNvPr>
          <p:cNvSpPr>
            <a:spLocks noGrp="1"/>
          </p:cNvSpPr>
          <p:nvPr>
            <p:ph type="title"/>
          </p:nvPr>
        </p:nvSpPr>
        <p:spPr/>
        <p:txBody>
          <a:bodyPr>
            <a:noAutofit/>
          </a:bodyPr>
          <a:lstStyle/>
          <a:p>
            <a:r>
              <a:rPr lang="es-ES" sz="4400"/>
              <a:t>Estructura de datos de base de datos relacionales propietarios y código libre</a:t>
            </a:r>
          </a:p>
        </p:txBody>
      </p:sp>
      <p:sp>
        <p:nvSpPr>
          <p:cNvPr id="3" name="Marcador de contenido 2">
            <a:extLst>
              <a:ext uri="{FF2B5EF4-FFF2-40B4-BE49-F238E27FC236}">
                <a16:creationId xmlns:a16="http://schemas.microsoft.com/office/drawing/2014/main" id="{DC36EDDF-CF9A-4CB1-B036-94DB775228EA}"/>
              </a:ext>
            </a:extLst>
          </p:cNvPr>
          <p:cNvSpPr>
            <a:spLocks noGrp="1"/>
          </p:cNvSpPr>
          <p:nvPr>
            <p:ph idx="1"/>
          </p:nvPr>
        </p:nvSpPr>
        <p:spPr/>
        <p:txBody>
          <a:bodyPr vert="horz" lIns="91440" tIns="45720" rIns="91440" bIns="45720" rtlCol="0" anchor="t">
            <a:normAutofit/>
          </a:bodyPr>
          <a:lstStyle/>
          <a:p>
            <a:pPr>
              <a:lnSpc>
                <a:spcPct val="107000"/>
              </a:lnSpc>
              <a:spcAft>
                <a:spcPts val="800"/>
              </a:spcAft>
            </a:pPr>
            <a:r>
              <a:rPr lang="es-ES" sz="1800">
                <a:effectLst/>
                <a:latin typeface="Calibri"/>
                <a:ea typeface="Calibri" panose="020F0502020204030204" pitchFamily="34" charset="0"/>
                <a:cs typeface="Times New Roman"/>
              </a:rPr>
              <a:t>Gestor de Base de Datos Oracle</a:t>
            </a:r>
          </a:p>
          <a:p>
            <a:pPr>
              <a:lnSpc>
                <a:spcPct val="107000"/>
              </a:lnSpc>
              <a:spcAft>
                <a:spcPts val="800"/>
              </a:spcAft>
            </a:pPr>
            <a:r>
              <a:rPr lang="es-ES" sz="1800">
                <a:effectLst/>
                <a:latin typeface="Calibri"/>
                <a:ea typeface="Calibri" panose="020F0502020204030204" pitchFamily="34" charset="0"/>
                <a:cs typeface="Times New Roman"/>
              </a:rPr>
              <a:t>Oracle </a:t>
            </a:r>
            <a:r>
              <a:rPr lang="es-ES" sz="1800">
                <a:latin typeface="Calibri"/>
                <a:ea typeface="Calibri" panose="020F0502020204030204" pitchFamily="34" charset="0"/>
                <a:cs typeface="Times New Roman"/>
              </a:rPr>
              <a:t>está</a:t>
            </a:r>
            <a:r>
              <a:rPr lang="es-ES" sz="1800">
                <a:effectLst/>
                <a:latin typeface="Calibri"/>
                <a:ea typeface="Calibri" panose="020F0502020204030204" pitchFamily="34" charset="0"/>
                <a:cs typeface="Times New Roman"/>
              </a:rPr>
              <a:t> basado en una arquitectura cliente servidor para la gestión de base de datos relacionales desarrollada por Oracle </a:t>
            </a:r>
            <a:r>
              <a:rPr lang="es-ES" sz="1800" err="1">
                <a:effectLst/>
                <a:latin typeface="Calibri"/>
                <a:ea typeface="Calibri" panose="020F0502020204030204" pitchFamily="34" charset="0"/>
                <a:cs typeface="Times New Roman"/>
              </a:rPr>
              <a:t>Corporation</a:t>
            </a:r>
            <a:r>
              <a:rPr lang="es-ES" sz="1800">
                <a:effectLst/>
                <a:latin typeface="Calibri"/>
                <a:ea typeface="Calibri" panose="020F0502020204030204" pitchFamily="34" charset="0"/>
                <a:cs typeface="Times New Roman"/>
              </a:rPr>
              <a:t>, con una interfaz comprensible, siendo capaz de administrar base de datos, crear tablas, vistas y otros objetos de base de datos, importar, exportar y visualizar datos de tablas, ejecutar scripts de SQL y generar informes.</a:t>
            </a:r>
          </a:p>
          <a:p>
            <a:pPr>
              <a:lnSpc>
                <a:spcPct val="107000"/>
              </a:lnSpc>
              <a:spcAft>
                <a:spcPts val="800"/>
              </a:spcAft>
            </a:pPr>
            <a:r>
              <a:rPr lang="es-ES" sz="1800">
                <a:effectLst/>
                <a:latin typeface="Calibri"/>
                <a:ea typeface="Calibri" panose="020F0502020204030204" pitchFamily="34" charset="0"/>
                <a:cs typeface="Times New Roman"/>
              </a:rPr>
              <a:t>Oracle tiene una arquitectura que se compone de dos partes, la base de datos que consta de las estructuras físicas y las estructuras lógicas y la otra parte de la instancia de la base de datos que se compone de estructuras de memoria y de procesos asociados con la instancia</a:t>
            </a:r>
          </a:p>
        </p:txBody>
      </p:sp>
    </p:spTree>
    <p:extLst>
      <p:ext uri="{BB962C8B-B14F-4D97-AF65-F5344CB8AC3E}">
        <p14:creationId xmlns:p14="http://schemas.microsoft.com/office/powerpoint/2010/main" val="195481082"/>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1716</Words>
  <Application>Microsoft Office PowerPoint</Application>
  <PresentationFormat>Widescreen</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JuxtaposeVTI</vt:lpstr>
      <vt:lpstr>Comparativa de la estructura de datos de gestores de base de datos no relacionales y relacionales</vt:lpstr>
      <vt:lpstr>INTRODUCCIÓN</vt:lpstr>
      <vt:lpstr>PowerPoint Presentation</vt:lpstr>
      <vt:lpstr>PowerPoint Presentation</vt:lpstr>
      <vt:lpstr>COMPARACIÓN</vt:lpstr>
      <vt:lpstr>Base de datos relacionales</vt:lpstr>
      <vt:lpstr>tABLAS</vt:lpstr>
      <vt:lpstr>Ventajas de las Bases de Datos SQL</vt:lpstr>
      <vt:lpstr>Estructura de datos de base de datos relacionales propietarios y código libre</vt:lpstr>
      <vt:lpstr>Base de datos Oracle</vt:lpstr>
      <vt:lpstr>Base de datos oracle</vt:lpstr>
      <vt:lpstr>Base de datos código abierto</vt:lpstr>
      <vt:lpstr>Base de datos MySQL</vt:lpstr>
      <vt:lpstr>Base de datos mysql</vt:lpstr>
      <vt:lpstr>Base de datos mysql</vt:lpstr>
      <vt:lpstr>Comparativa de SQL y NoSQL</vt:lpstr>
      <vt:lpstr>Comparativa de SQL y NoSQL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Comparativa de la estructura de datos de gestores de base de datos no relacionales</dc:title>
  <dc:creator>Joaquin</dc:creator>
  <cp:lastModifiedBy>VICTOR PIERO LIMACHE VICTORIO</cp:lastModifiedBy>
  <cp:revision>3</cp:revision>
  <dcterms:created xsi:type="dcterms:W3CDTF">2020-12-02T18:07:06Z</dcterms:created>
  <dcterms:modified xsi:type="dcterms:W3CDTF">2020-12-03T00:17:04Z</dcterms:modified>
</cp:coreProperties>
</file>