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5" r:id="rId9"/>
    <p:sldId id="275" r:id="rId10"/>
    <p:sldId id="276" r:id="rId11"/>
    <p:sldId id="277" r:id="rId12"/>
    <p:sldId id="279" r:id="rId13"/>
    <p:sldId id="280"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CE6D3A-1815-4BD2-804D-CA826B0DBDA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EB66A-8E01-4186-A5F2-94FBA55D27CA}" type="slidenum">
              <a:rPr lang="en-US" smtClean="0"/>
              <a:t>‹Nº›</a:t>
            </a:fld>
            <a:endParaRPr lang="en-US"/>
          </a:p>
        </p:txBody>
      </p:sp>
    </p:spTree>
    <p:extLst>
      <p:ext uri="{BB962C8B-B14F-4D97-AF65-F5344CB8AC3E}">
        <p14:creationId xmlns:p14="http://schemas.microsoft.com/office/powerpoint/2010/main" val="6365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CE6D3A-1815-4BD2-804D-CA826B0DBDA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EB66A-8E01-4186-A5F2-94FBA55D27CA}" type="slidenum">
              <a:rPr lang="en-US" smtClean="0"/>
              <a:t>‹Nº›</a:t>
            </a:fld>
            <a:endParaRPr lang="en-US"/>
          </a:p>
        </p:txBody>
      </p:sp>
    </p:spTree>
    <p:extLst>
      <p:ext uri="{BB962C8B-B14F-4D97-AF65-F5344CB8AC3E}">
        <p14:creationId xmlns:p14="http://schemas.microsoft.com/office/powerpoint/2010/main" val="355154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CE6D3A-1815-4BD2-804D-CA826B0DBDA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EB66A-8E01-4186-A5F2-94FBA55D27CA}" type="slidenum">
              <a:rPr lang="en-US" smtClean="0"/>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3960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CE6D3A-1815-4BD2-804D-CA826B0DBDA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EB66A-8E01-4186-A5F2-94FBA55D27CA}" type="slidenum">
              <a:rPr lang="en-US" smtClean="0"/>
              <a:t>‹Nº›</a:t>
            </a:fld>
            <a:endParaRPr lang="en-US"/>
          </a:p>
        </p:txBody>
      </p:sp>
    </p:spTree>
    <p:extLst>
      <p:ext uri="{BB962C8B-B14F-4D97-AF65-F5344CB8AC3E}">
        <p14:creationId xmlns:p14="http://schemas.microsoft.com/office/powerpoint/2010/main" val="2347637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CE6D3A-1815-4BD2-804D-CA826B0DBDA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EB66A-8E01-4186-A5F2-94FBA55D27CA}"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919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CE6D3A-1815-4BD2-804D-CA826B0DBDA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EB66A-8E01-4186-A5F2-94FBA55D27CA}" type="slidenum">
              <a:rPr lang="en-US" smtClean="0"/>
              <a:t>‹Nº›</a:t>
            </a:fld>
            <a:endParaRPr lang="en-US"/>
          </a:p>
        </p:txBody>
      </p:sp>
    </p:spTree>
    <p:extLst>
      <p:ext uri="{BB962C8B-B14F-4D97-AF65-F5344CB8AC3E}">
        <p14:creationId xmlns:p14="http://schemas.microsoft.com/office/powerpoint/2010/main" val="3962922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CE6D3A-1815-4BD2-804D-CA826B0DBDA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EB66A-8E01-4186-A5F2-94FBA55D27CA}" type="slidenum">
              <a:rPr lang="en-US" smtClean="0"/>
              <a:t>‹Nº›</a:t>
            </a:fld>
            <a:endParaRPr lang="en-US"/>
          </a:p>
        </p:txBody>
      </p:sp>
    </p:spTree>
    <p:extLst>
      <p:ext uri="{BB962C8B-B14F-4D97-AF65-F5344CB8AC3E}">
        <p14:creationId xmlns:p14="http://schemas.microsoft.com/office/powerpoint/2010/main" val="3675589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CE6D3A-1815-4BD2-804D-CA826B0DBDA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EB66A-8E01-4186-A5F2-94FBA55D27CA}" type="slidenum">
              <a:rPr lang="en-US" smtClean="0"/>
              <a:t>‹Nº›</a:t>
            </a:fld>
            <a:endParaRPr lang="en-US"/>
          </a:p>
        </p:txBody>
      </p:sp>
    </p:spTree>
    <p:extLst>
      <p:ext uri="{BB962C8B-B14F-4D97-AF65-F5344CB8AC3E}">
        <p14:creationId xmlns:p14="http://schemas.microsoft.com/office/powerpoint/2010/main" val="2683925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CE6D3A-1815-4BD2-804D-CA826B0DBDA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EB66A-8E01-4186-A5F2-94FBA55D27CA}" type="slidenum">
              <a:rPr lang="en-US" smtClean="0"/>
              <a:t>‹Nº›</a:t>
            </a:fld>
            <a:endParaRPr lang="en-US"/>
          </a:p>
        </p:txBody>
      </p:sp>
    </p:spTree>
    <p:extLst>
      <p:ext uri="{BB962C8B-B14F-4D97-AF65-F5344CB8AC3E}">
        <p14:creationId xmlns:p14="http://schemas.microsoft.com/office/powerpoint/2010/main" val="155330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CE6D3A-1815-4BD2-804D-CA826B0DBDA1}"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EB66A-8E01-4186-A5F2-94FBA55D27CA}" type="slidenum">
              <a:rPr lang="en-US" smtClean="0"/>
              <a:t>‹Nº›</a:t>
            </a:fld>
            <a:endParaRPr lang="en-US"/>
          </a:p>
        </p:txBody>
      </p:sp>
    </p:spTree>
    <p:extLst>
      <p:ext uri="{BB962C8B-B14F-4D97-AF65-F5344CB8AC3E}">
        <p14:creationId xmlns:p14="http://schemas.microsoft.com/office/powerpoint/2010/main" val="344960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FCE6D3A-1815-4BD2-804D-CA826B0DBDA1}"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EB66A-8E01-4186-A5F2-94FBA55D27CA}" type="slidenum">
              <a:rPr lang="en-US" smtClean="0"/>
              <a:t>‹Nº›</a:t>
            </a:fld>
            <a:endParaRPr lang="en-US"/>
          </a:p>
        </p:txBody>
      </p:sp>
    </p:spTree>
    <p:extLst>
      <p:ext uri="{BB962C8B-B14F-4D97-AF65-F5344CB8AC3E}">
        <p14:creationId xmlns:p14="http://schemas.microsoft.com/office/powerpoint/2010/main" val="1357437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FCE6D3A-1815-4BD2-804D-CA826B0DBDA1}"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3EB66A-8E01-4186-A5F2-94FBA55D27CA}" type="slidenum">
              <a:rPr lang="en-US" smtClean="0"/>
              <a:t>‹Nº›</a:t>
            </a:fld>
            <a:endParaRPr lang="en-US"/>
          </a:p>
        </p:txBody>
      </p:sp>
    </p:spTree>
    <p:extLst>
      <p:ext uri="{BB962C8B-B14F-4D97-AF65-F5344CB8AC3E}">
        <p14:creationId xmlns:p14="http://schemas.microsoft.com/office/powerpoint/2010/main" val="385692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FCE6D3A-1815-4BD2-804D-CA826B0DBDA1}"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3EB66A-8E01-4186-A5F2-94FBA55D27CA}" type="slidenum">
              <a:rPr lang="en-US" smtClean="0"/>
              <a:t>‹Nº›</a:t>
            </a:fld>
            <a:endParaRPr lang="en-US"/>
          </a:p>
        </p:txBody>
      </p:sp>
    </p:spTree>
    <p:extLst>
      <p:ext uri="{BB962C8B-B14F-4D97-AF65-F5344CB8AC3E}">
        <p14:creationId xmlns:p14="http://schemas.microsoft.com/office/powerpoint/2010/main" val="88197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E6D3A-1815-4BD2-804D-CA826B0DBDA1}"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3EB66A-8E01-4186-A5F2-94FBA55D27CA}" type="slidenum">
              <a:rPr lang="en-US" smtClean="0"/>
              <a:t>‹Nº›</a:t>
            </a:fld>
            <a:endParaRPr lang="en-US"/>
          </a:p>
        </p:txBody>
      </p:sp>
    </p:spTree>
    <p:extLst>
      <p:ext uri="{BB962C8B-B14F-4D97-AF65-F5344CB8AC3E}">
        <p14:creationId xmlns:p14="http://schemas.microsoft.com/office/powerpoint/2010/main" val="77837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CE6D3A-1815-4BD2-804D-CA826B0DBDA1}"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EB66A-8E01-4186-A5F2-94FBA55D27CA}" type="slidenum">
              <a:rPr lang="en-US" smtClean="0"/>
              <a:t>‹Nº›</a:t>
            </a:fld>
            <a:endParaRPr lang="en-US"/>
          </a:p>
        </p:txBody>
      </p:sp>
    </p:spTree>
    <p:extLst>
      <p:ext uri="{BB962C8B-B14F-4D97-AF65-F5344CB8AC3E}">
        <p14:creationId xmlns:p14="http://schemas.microsoft.com/office/powerpoint/2010/main" val="1735594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CE6D3A-1815-4BD2-804D-CA826B0DBDA1}"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EB66A-8E01-4186-A5F2-94FBA55D27CA}" type="slidenum">
              <a:rPr lang="en-US" smtClean="0"/>
              <a:t>‹Nº›</a:t>
            </a:fld>
            <a:endParaRPr lang="en-US"/>
          </a:p>
        </p:txBody>
      </p:sp>
    </p:spTree>
    <p:extLst>
      <p:ext uri="{BB962C8B-B14F-4D97-AF65-F5344CB8AC3E}">
        <p14:creationId xmlns:p14="http://schemas.microsoft.com/office/powerpoint/2010/main" val="65779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CE6D3A-1815-4BD2-804D-CA826B0DBDA1}" type="datetimeFigureOut">
              <a:rPr lang="en-US" smtClean="0"/>
              <a:t>3/28/2023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3EB66A-8E01-4186-A5F2-94FBA55D27CA}" type="slidenum">
              <a:rPr lang="en-US" smtClean="0"/>
              <a:t>‹Nº›</a:t>
            </a:fld>
            <a:endParaRPr lang="en-US"/>
          </a:p>
        </p:txBody>
      </p:sp>
    </p:spTree>
    <p:extLst>
      <p:ext uri="{BB962C8B-B14F-4D97-AF65-F5344CB8AC3E}">
        <p14:creationId xmlns:p14="http://schemas.microsoft.com/office/powerpoint/2010/main" val="3710025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03639-1A79-13C0-1314-35018E447870}"/>
              </a:ext>
            </a:extLst>
          </p:cNvPr>
          <p:cNvSpPr>
            <a:spLocks noGrp="1"/>
          </p:cNvSpPr>
          <p:nvPr>
            <p:ph type="ctrTitle"/>
          </p:nvPr>
        </p:nvSpPr>
        <p:spPr/>
        <p:txBody>
          <a:bodyPr/>
          <a:lstStyle/>
          <a:p>
            <a:r>
              <a:rPr lang="en-US" dirty="0" err="1"/>
              <a:t>Defensa</a:t>
            </a:r>
            <a:r>
              <a:rPr lang="en-US" dirty="0"/>
              <a:t> Hito II</a:t>
            </a:r>
          </a:p>
        </p:txBody>
      </p:sp>
      <p:sp>
        <p:nvSpPr>
          <p:cNvPr id="3" name="Subtítulo 2">
            <a:extLst>
              <a:ext uri="{FF2B5EF4-FFF2-40B4-BE49-F238E27FC236}">
                <a16:creationId xmlns:a16="http://schemas.microsoft.com/office/drawing/2014/main" id="{5596358B-6624-6035-B652-E9BD837347C6}"/>
              </a:ext>
            </a:extLst>
          </p:cNvPr>
          <p:cNvSpPr>
            <a:spLocks noGrp="1"/>
          </p:cNvSpPr>
          <p:nvPr>
            <p:ph type="subTitle" idx="1"/>
          </p:nvPr>
        </p:nvSpPr>
        <p:spPr>
          <a:xfrm>
            <a:off x="1061337" y="4050833"/>
            <a:ext cx="8212666" cy="1646302"/>
          </a:xfrm>
        </p:spPr>
        <p:txBody>
          <a:bodyPr>
            <a:normAutofit/>
          </a:bodyPr>
          <a:lstStyle/>
          <a:p>
            <a:r>
              <a:rPr lang="en-US" dirty="0"/>
              <a:t>Base de </a:t>
            </a:r>
            <a:r>
              <a:rPr lang="en-US" dirty="0" err="1"/>
              <a:t>Datos</a:t>
            </a:r>
            <a:r>
              <a:rPr lang="en-US" dirty="0"/>
              <a:t> II</a:t>
            </a:r>
          </a:p>
          <a:p>
            <a:r>
              <a:rPr lang="en-US" dirty="0" err="1"/>
              <a:t>Ingenieria</a:t>
            </a:r>
            <a:r>
              <a:rPr lang="en-US" dirty="0"/>
              <a:t> de </a:t>
            </a:r>
            <a:r>
              <a:rPr lang="en-US" dirty="0" err="1"/>
              <a:t>Sistemas</a:t>
            </a:r>
            <a:endParaRPr lang="en-US" dirty="0"/>
          </a:p>
          <a:p>
            <a:r>
              <a:rPr lang="en-US" dirty="0"/>
              <a:t>Victor Hugo </a:t>
            </a:r>
            <a:r>
              <a:rPr lang="en-US" dirty="0" err="1"/>
              <a:t>Quispe</a:t>
            </a:r>
            <a:r>
              <a:rPr lang="en-US" dirty="0"/>
              <a:t> Torrez</a:t>
            </a:r>
          </a:p>
          <a:p>
            <a:r>
              <a:rPr lang="en-US" dirty="0"/>
              <a:t>El Alto 2023</a:t>
            </a:r>
          </a:p>
        </p:txBody>
      </p:sp>
      <p:pic>
        <p:nvPicPr>
          <p:cNvPr id="1030" name="Picture 6" descr="Servicios Estudiantiles Unifranz - Inicio | Facebook">
            <a:extLst>
              <a:ext uri="{FF2B5EF4-FFF2-40B4-BE49-F238E27FC236}">
                <a16:creationId xmlns:a16="http://schemas.microsoft.com/office/drawing/2014/main" id="{A0BFF0E3-874F-3AF0-4ACC-1A5280E1A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063" y="595841"/>
            <a:ext cx="3674004" cy="173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443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8490BAA-394E-4B42-F09E-F135F8AA1CED}"/>
              </a:ext>
            </a:extLst>
          </p:cNvPr>
          <p:cNvPicPr>
            <a:picLocks noChangeAspect="1"/>
          </p:cNvPicPr>
          <p:nvPr/>
        </p:nvPicPr>
        <p:blipFill>
          <a:blip r:embed="rId2"/>
          <a:stretch>
            <a:fillRect/>
          </a:stretch>
        </p:blipFill>
        <p:spPr>
          <a:xfrm>
            <a:off x="812396" y="543387"/>
            <a:ext cx="5792008" cy="962159"/>
          </a:xfrm>
          <a:prstGeom prst="rect">
            <a:avLst/>
          </a:prstGeom>
        </p:spPr>
      </p:pic>
      <p:sp>
        <p:nvSpPr>
          <p:cNvPr id="2" name="CuadroTexto 1">
            <a:extLst>
              <a:ext uri="{FF2B5EF4-FFF2-40B4-BE49-F238E27FC236}">
                <a16:creationId xmlns:a16="http://schemas.microsoft.com/office/drawing/2014/main" id="{DB0990A6-9B67-DE3F-7738-4395C2AF5B4C}"/>
              </a:ext>
            </a:extLst>
          </p:cNvPr>
          <p:cNvSpPr txBox="1"/>
          <p:nvPr/>
        </p:nvSpPr>
        <p:spPr>
          <a:xfrm>
            <a:off x="2688065" y="1975293"/>
            <a:ext cx="6815869" cy="646331"/>
          </a:xfrm>
          <a:prstGeom prst="rect">
            <a:avLst/>
          </a:prstGeom>
          <a:noFill/>
        </p:spPr>
        <p:txBody>
          <a:bodyPr wrap="square" rtlCol="0">
            <a:spAutoFit/>
          </a:bodyPr>
          <a:lstStyle/>
          <a:p>
            <a:r>
              <a:rPr lang="en-US" dirty="0" err="1"/>
              <a:t>Mostrar</a:t>
            </a:r>
            <a:r>
              <a:rPr lang="en-US" dirty="0"/>
              <a:t> </a:t>
            </a:r>
            <a:r>
              <a:rPr lang="en-US" dirty="0" err="1"/>
              <a:t>el</a:t>
            </a:r>
            <a:r>
              <a:rPr lang="en-US" dirty="0"/>
              <a:t> </a:t>
            </a:r>
            <a:r>
              <a:rPr lang="en-US" dirty="0" err="1"/>
              <a:t>nombre</a:t>
            </a:r>
            <a:r>
              <a:rPr lang="en-US" dirty="0"/>
              <a:t>, </a:t>
            </a:r>
            <a:r>
              <a:rPr lang="en-US" dirty="0" err="1"/>
              <a:t>apellido</a:t>
            </a:r>
            <a:r>
              <a:rPr lang="en-US" dirty="0"/>
              <a:t> del </a:t>
            </a:r>
            <a:r>
              <a:rPr lang="en-US" dirty="0" err="1"/>
              <a:t>cliente</a:t>
            </a:r>
            <a:r>
              <a:rPr lang="en-US" dirty="0"/>
              <a:t>, </a:t>
            </a:r>
            <a:r>
              <a:rPr lang="en-US" dirty="0" err="1"/>
              <a:t>el</a:t>
            </a:r>
            <a:r>
              <a:rPr lang="en-US" dirty="0"/>
              <a:t> </a:t>
            </a:r>
            <a:r>
              <a:rPr lang="en-US" dirty="0" err="1"/>
              <a:t>articulo</a:t>
            </a:r>
            <a:r>
              <a:rPr lang="en-US" dirty="0"/>
              <a:t> </a:t>
            </a:r>
            <a:r>
              <a:rPr lang="en-US" dirty="0" err="1"/>
              <a:t>pedido</a:t>
            </a:r>
            <a:r>
              <a:rPr lang="en-US" dirty="0"/>
              <a:t> y </a:t>
            </a:r>
            <a:r>
              <a:rPr lang="en-US" dirty="0" err="1"/>
              <a:t>el</a:t>
            </a:r>
            <a:r>
              <a:rPr lang="en-US" dirty="0"/>
              <a:t> </a:t>
            </a:r>
            <a:r>
              <a:rPr lang="en-US" dirty="0" err="1"/>
              <a:t>codigo</a:t>
            </a:r>
            <a:r>
              <a:rPr lang="en-US" dirty="0"/>
              <a:t> de </a:t>
            </a:r>
            <a:r>
              <a:rPr lang="en-US" dirty="0" err="1"/>
              <a:t>detalle</a:t>
            </a:r>
            <a:r>
              <a:rPr lang="en-US" dirty="0"/>
              <a:t> de </a:t>
            </a:r>
            <a:r>
              <a:rPr lang="en-US" dirty="0" err="1"/>
              <a:t>pedido</a:t>
            </a:r>
            <a:r>
              <a:rPr lang="en-US" dirty="0"/>
              <a:t> que </a:t>
            </a:r>
            <a:r>
              <a:rPr lang="en-US" dirty="0" err="1"/>
              <a:t>tengan</a:t>
            </a:r>
            <a:r>
              <a:rPr lang="en-US" dirty="0"/>
              <a:t> un </a:t>
            </a:r>
            <a:r>
              <a:rPr lang="en-US" dirty="0" err="1"/>
              <a:t>costo</a:t>
            </a:r>
            <a:r>
              <a:rPr lang="en-US" dirty="0"/>
              <a:t> </a:t>
            </a:r>
            <a:r>
              <a:rPr lang="en-US" dirty="0" err="1"/>
              <a:t>menor</a:t>
            </a:r>
            <a:r>
              <a:rPr lang="en-US" dirty="0"/>
              <a:t> a 30</a:t>
            </a:r>
          </a:p>
        </p:txBody>
      </p:sp>
    </p:spTree>
    <p:extLst>
      <p:ext uri="{BB962C8B-B14F-4D97-AF65-F5344CB8AC3E}">
        <p14:creationId xmlns:p14="http://schemas.microsoft.com/office/powerpoint/2010/main" val="189022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7AAE7BD-F250-60C8-13FF-D64D2517F3B6}"/>
              </a:ext>
            </a:extLst>
          </p:cNvPr>
          <p:cNvPicPr>
            <a:picLocks noChangeAspect="1"/>
          </p:cNvPicPr>
          <p:nvPr/>
        </p:nvPicPr>
        <p:blipFill>
          <a:blip r:embed="rId2"/>
          <a:stretch>
            <a:fillRect/>
          </a:stretch>
        </p:blipFill>
        <p:spPr>
          <a:xfrm>
            <a:off x="196984" y="130353"/>
            <a:ext cx="5668166" cy="5039428"/>
          </a:xfrm>
          <a:prstGeom prst="rect">
            <a:avLst/>
          </a:prstGeom>
        </p:spPr>
      </p:pic>
      <p:pic>
        <p:nvPicPr>
          <p:cNvPr id="7" name="Imagen 6">
            <a:extLst>
              <a:ext uri="{FF2B5EF4-FFF2-40B4-BE49-F238E27FC236}">
                <a16:creationId xmlns:a16="http://schemas.microsoft.com/office/drawing/2014/main" id="{E0E9BC67-2E3F-51F1-D210-CCCBE733B9E7}"/>
              </a:ext>
            </a:extLst>
          </p:cNvPr>
          <p:cNvPicPr>
            <a:picLocks noChangeAspect="1"/>
          </p:cNvPicPr>
          <p:nvPr/>
        </p:nvPicPr>
        <p:blipFill rotWithShape="1">
          <a:blip r:embed="rId3"/>
          <a:srcRect t="77308" b="8423"/>
          <a:stretch/>
        </p:blipFill>
        <p:spPr>
          <a:xfrm>
            <a:off x="6096000" y="728133"/>
            <a:ext cx="4867954" cy="702734"/>
          </a:xfrm>
          <a:prstGeom prst="rect">
            <a:avLst/>
          </a:prstGeom>
        </p:spPr>
      </p:pic>
    </p:spTree>
    <p:extLst>
      <p:ext uri="{BB962C8B-B14F-4D97-AF65-F5344CB8AC3E}">
        <p14:creationId xmlns:p14="http://schemas.microsoft.com/office/powerpoint/2010/main" val="398368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2BEADAD-8D7A-45AE-19C6-7BA8F69031F8}"/>
              </a:ext>
            </a:extLst>
          </p:cNvPr>
          <p:cNvPicPr>
            <a:picLocks noChangeAspect="1"/>
          </p:cNvPicPr>
          <p:nvPr/>
        </p:nvPicPr>
        <p:blipFill>
          <a:blip r:embed="rId2"/>
          <a:stretch>
            <a:fillRect/>
          </a:stretch>
        </p:blipFill>
        <p:spPr>
          <a:xfrm>
            <a:off x="270968" y="426962"/>
            <a:ext cx="7078063" cy="1076475"/>
          </a:xfrm>
          <a:prstGeom prst="rect">
            <a:avLst/>
          </a:prstGeom>
        </p:spPr>
      </p:pic>
      <p:pic>
        <p:nvPicPr>
          <p:cNvPr id="5" name="Imagen 4">
            <a:extLst>
              <a:ext uri="{FF2B5EF4-FFF2-40B4-BE49-F238E27FC236}">
                <a16:creationId xmlns:a16="http://schemas.microsoft.com/office/drawing/2014/main" id="{309434F8-FE4F-D3AA-4A3C-E6DC9C16993F}"/>
              </a:ext>
            </a:extLst>
          </p:cNvPr>
          <p:cNvPicPr>
            <a:picLocks noChangeAspect="1"/>
          </p:cNvPicPr>
          <p:nvPr/>
        </p:nvPicPr>
        <p:blipFill>
          <a:blip r:embed="rId3"/>
          <a:stretch>
            <a:fillRect/>
          </a:stretch>
        </p:blipFill>
        <p:spPr>
          <a:xfrm>
            <a:off x="270968" y="1812756"/>
            <a:ext cx="5106113" cy="2419688"/>
          </a:xfrm>
          <a:prstGeom prst="rect">
            <a:avLst/>
          </a:prstGeom>
        </p:spPr>
      </p:pic>
    </p:spTree>
    <p:extLst>
      <p:ext uri="{BB962C8B-B14F-4D97-AF65-F5344CB8AC3E}">
        <p14:creationId xmlns:p14="http://schemas.microsoft.com/office/powerpoint/2010/main" val="3874447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B0DAA29-C23A-F9E6-1BA8-79D2FB00A595}"/>
              </a:ext>
            </a:extLst>
          </p:cNvPr>
          <p:cNvPicPr>
            <a:picLocks noChangeAspect="1"/>
          </p:cNvPicPr>
          <p:nvPr/>
        </p:nvPicPr>
        <p:blipFill>
          <a:blip r:embed="rId2"/>
          <a:stretch>
            <a:fillRect/>
          </a:stretch>
        </p:blipFill>
        <p:spPr>
          <a:xfrm>
            <a:off x="633366" y="687567"/>
            <a:ext cx="8249801" cy="4991797"/>
          </a:xfrm>
          <a:prstGeom prst="rect">
            <a:avLst/>
          </a:prstGeom>
        </p:spPr>
      </p:pic>
    </p:spTree>
    <p:extLst>
      <p:ext uri="{BB962C8B-B14F-4D97-AF65-F5344CB8AC3E}">
        <p14:creationId xmlns:p14="http://schemas.microsoft.com/office/powerpoint/2010/main" val="3396787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1BB1A15-002A-4725-F400-E90C43C30C75}"/>
              </a:ext>
            </a:extLst>
          </p:cNvPr>
          <p:cNvPicPr>
            <a:picLocks noChangeAspect="1"/>
          </p:cNvPicPr>
          <p:nvPr/>
        </p:nvPicPr>
        <p:blipFill>
          <a:blip r:embed="rId2"/>
          <a:stretch>
            <a:fillRect/>
          </a:stretch>
        </p:blipFill>
        <p:spPr>
          <a:xfrm>
            <a:off x="971100" y="688852"/>
            <a:ext cx="6439799" cy="1771897"/>
          </a:xfrm>
          <a:prstGeom prst="rect">
            <a:avLst/>
          </a:prstGeom>
        </p:spPr>
      </p:pic>
    </p:spTree>
    <p:extLst>
      <p:ext uri="{BB962C8B-B14F-4D97-AF65-F5344CB8AC3E}">
        <p14:creationId xmlns:p14="http://schemas.microsoft.com/office/powerpoint/2010/main" val="84615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9253DA4-7581-8D08-D9C0-788750A6C76F}"/>
              </a:ext>
            </a:extLst>
          </p:cNvPr>
          <p:cNvSpPr/>
          <p:nvPr/>
        </p:nvSpPr>
        <p:spPr>
          <a:xfrm>
            <a:off x="2879321" y="2967335"/>
            <a:ext cx="6433364" cy="923330"/>
          </a:xfrm>
          <a:prstGeom prst="rect">
            <a:avLst/>
          </a:prstGeom>
          <a:noFill/>
        </p:spPr>
        <p:txBody>
          <a:bodyPr wrap="none" lIns="91440" tIns="45720" rIns="91440" bIns="45720">
            <a:spAutoFit/>
          </a:bodyPr>
          <a:lstStyle/>
          <a:p>
            <a:pPr algn="ctr"/>
            <a:r>
              <a:rPr lang="es-ES" sz="5400" b="1" cap="none" spc="0" dirty="0">
                <a:ln w="6600">
                  <a:solidFill>
                    <a:schemeClr val="accent2"/>
                  </a:solidFill>
                  <a:prstDash val="solid"/>
                </a:ln>
                <a:solidFill>
                  <a:srgbClr val="FFFFFF"/>
                </a:solidFill>
                <a:effectLst>
                  <a:outerShdw dist="38100" dir="2700000" algn="tl" rotWithShape="0">
                    <a:schemeClr val="accent2"/>
                  </a:outerShdw>
                </a:effectLst>
              </a:rPr>
              <a:t>Manejo de Conceptos</a:t>
            </a:r>
          </a:p>
        </p:txBody>
      </p:sp>
    </p:spTree>
    <p:extLst>
      <p:ext uri="{BB962C8B-B14F-4D97-AF65-F5344CB8AC3E}">
        <p14:creationId xmlns:p14="http://schemas.microsoft.com/office/powerpoint/2010/main" val="284149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ocadillo: ovalado 5">
            <a:extLst>
              <a:ext uri="{FF2B5EF4-FFF2-40B4-BE49-F238E27FC236}">
                <a16:creationId xmlns:a16="http://schemas.microsoft.com/office/drawing/2014/main" id="{179AD24F-53BD-F3CE-160D-E58CC4E6CF07}"/>
              </a:ext>
            </a:extLst>
          </p:cNvPr>
          <p:cNvSpPr/>
          <p:nvPr/>
        </p:nvSpPr>
        <p:spPr>
          <a:xfrm>
            <a:off x="338666" y="313266"/>
            <a:ext cx="5215467" cy="2006600"/>
          </a:xfrm>
          <a:prstGeom prst="wedgeEllipse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a:t>1.¿A que se refiere cuando se habla de bases de datos relacionales?</a:t>
            </a:r>
            <a:endParaRPr lang="en-US"/>
          </a:p>
        </p:txBody>
      </p:sp>
      <p:sp>
        <p:nvSpPr>
          <p:cNvPr id="7" name="Bocadillo: ovalado 6">
            <a:extLst>
              <a:ext uri="{FF2B5EF4-FFF2-40B4-BE49-F238E27FC236}">
                <a16:creationId xmlns:a16="http://schemas.microsoft.com/office/drawing/2014/main" id="{5AA412C7-4A6B-3FA4-18F6-5B5A42C179BB}"/>
              </a:ext>
            </a:extLst>
          </p:cNvPr>
          <p:cNvSpPr/>
          <p:nvPr/>
        </p:nvSpPr>
        <p:spPr>
          <a:xfrm>
            <a:off x="338666" y="3767666"/>
            <a:ext cx="5215467" cy="2006600"/>
          </a:xfrm>
          <a:prstGeom prst="wedgeEllipse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2.¿A que se </a:t>
            </a:r>
            <a:r>
              <a:rPr lang="en-US" dirty="0" err="1"/>
              <a:t>refiere</a:t>
            </a:r>
            <a:r>
              <a:rPr lang="en-US" dirty="0"/>
              <a:t> </a:t>
            </a:r>
            <a:r>
              <a:rPr lang="en-US" dirty="0" err="1"/>
              <a:t>cuando</a:t>
            </a:r>
            <a:r>
              <a:rPr lang="en-US" dirty="0"/>
              <a:t> se </a:t>
            </a:r>
            <a:r>
              <a:rPr lang="en-US" dirty="0" err="1"/>
              <a:t>habla</a:t>
            </a:r>
            <a:r>
              <a:rPr lang="en-US" dirty="0"/>
              <a:t> de bases de </a:t>
            </a:r>
            <a:r>
              <a:rPr lang="en-US" dirty="0" err="1"/>
              <a:t>datos</a:t>
            </a:r>
            <a:r>
              <a:rPr lang="en-US" dirty="0"/>
              <a:t> no </a:t>
            </a:r>
            <a:r>
              <a:rPr lang="en-US" dirty="0" err="1"/>
              <a:t>relacionales</a:t>
            </a:r>
            <a:r>
              <a:rPr lang="en-US" dirty="0"/>
              <a:t>?</a:t>
            </a:r>
          </a:p>
        </p:txBody>
      </p:sp>
      <p:sp>
        <p:nvSpPr>
          <p:cNvPr id="2" name="Bocadillo: rectángulo con esquinas redondeadas 1">
            <a:extLst>
              <a:ext uri="{FF2B5EF4-FFF2-40B4-BE49-F238E27FC236}">
                <a16:creationId xmlns:a16="http://schemas.microsoft.com/office/drawing/2014/main" id="{AE31B5D3-1CDB-A451-1F22-C85C5AF14ACA}"/>
              </a:ext>
            </a:extLst>
          </p:cNvPr>
          <p:cNvSpPr/>
          <p:nvPr/>
        </p:nvSpPr>
        <p:spPr>
          <a:xfrm>
            <a:off x="6561667" y="482601"/>
            <a:ext cx="4817533" cy="1837266"/>
          </a:xfrm>
          <a:prstGeom prst="wedgeRoundRect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US" sz="1600" dirty="0"/>
              <a:t>Es un </a:t>
            </a:r>
            <a:r>
              <a:rPr lang="en-US" sz="1600" dirty="0" err="1"/>
              <a:t>tipo</a:t>
            </a:r>
            <a:r>
              <a:rPr lang="en-US" sz="1600" dirty="0"/>
              <a:t> de base de </a:t>
            </a:r>
            <a:r>
              <a:rPr lang="en-US" sz="1600" dirty="0" err="1"/>
              <a:t>datos</a:t>
            </a:r>
            <a:r>
              <a:rPr lang="en-US" sz="1600" dirty="0"/>
              <a:t> que </a:t>
            </a:r>
            <a:r>
              <a:rPr lang="en-US" sz="1600" dirty="0" err="1"/>
              <a:t>almacena</a:t>
            </a:r>
            <a:r>
              <a:rPr lang="en-US" sz="1600" dirty="0"/>
              <a:t> y </a:t>
            </a:r>
            <a:r>
              <a:rPr lang="en-US" sz="1600" dirty="0" err="1"/>
              <a:t>proporciona</a:t>
            </a:r>
            <a:r>
              <a:rPr lang="en-US" sz="1600" dirty="0"/>
              <a:t> </a:t>
            </a:r>
            <a:r>
              <a:rPr lang="en-US" sz="1600" dirty="0" err="1"/>
              <a:t>acceso</a:t>
            </a:r>
            <a:r>
              <a:rPr lang="en-US" sz="1600" dirty="0"/>
              <a:t> a puntos de </a:t>
            </a:r>
            <a:r>
              <a:rPr lang="en-US" sz="1600" dirty="0" err="1"/>
              <a:t>datos</a:t>
            </a:r>
            <a:r>
              <a:rPr lang="en-US" sz="1600" dirty="0"/>
              <a:t> </a:t>
            </a:r>
            <a:r>
              <a:rPr lang="en-US" sz="1600" dirty="0" err="1"/>
              <a:t>relacionados</a:t>
            </a:r>
            <a:r>
              <a:rPr lang="en-US" sz="1600" dirty="0"/>
              <a:t> entre </a:t>
            </a:r>
            <a:r>
              <a:rPr lang="en-US" sz="1600" dirty="0" err="1"/>
              <a:t>si</a:t>
            </a:r>
            <a:r>
              <a:rPr lang="en-US" sz="1600" dirty="0"/>
              <a:t>. </a:t>
            </a:r>
            <a:r>
              <a:rPr lang="en-US" sz="1600" dirty="0" err="1"/>
              <a:t>Estas</a:t>
            </a:r>
            <a:r>
              <a:rPr lang="en-US" sz="1600" dirty="0"/>
              <a:t> se </a:t>
            </a:r>
            <a:r>
              <a:rPr lang="en-US" sz="1600" dirty="0" err="1"/>
              <a:t>manifiestan</a:t>
            </a:r>
            <a:r>
              <a:rPr lang="en-US" sz="1600" dirty="0"/>
              <a:t> </a:t>
            </a:r>
            <a:r>
              <a:rPr lang="en-US" sz="1600" dirty="0" err="1"/>
              <a:t>por</a:t>
            </a:r>
            <a:r>
              <a:rPr lang="en-US" sz="1600" dirty="0"/>
              <a:t> un conjunto de </a:t>
            </a:r>
            <a:r>
              <a:rPr lang="en-US" sz="1600" dirty="0" err="1"/>
              <a:t>tablas</a:t>
            </a:r>
            <a:r>
              <a:rPr lang="en-US" sz="1600" dirty="0"/>
              <a:t> que </a:t>
            </a:r>
            <a:r>
              <a:rPr lang="en-US" sz="1600" dirty="0" err="1"/>
              <a:t>estan</a:t>
            </a:r>
            <a:r>
              <a:rPr lang="en-US" sz="1600" dirty="0"/>
              <a:t> </a:t>
            </a:r>
            <a:r>
              <a:rPr lang="en-US" sz="1600" dirty="0" err="1"/>
              <a:t>formadas</a:t>
            </a:r>
            <a:r>
              <a:rPr lang="en-US" sz="1600" dirty="0"/>
              <a:t> </a:t>
            </a:r>
            <a:r>
              <a:rPr lang="en-US" sz="1600" dirty="0" err="1"/>
              <a:t>por</a:t>
            </a:r>
            <a:r>
              <a:rPr lang="en-US" sz="1600" dirty="0"/>
              <a:t> </a:t>
            </a:r>
            <a:r>
              <a:rPr lang="en-US" sz="1600" dirty="0" err="1"/>
              <a:t>filas</a:t>
            </a:r>
            <a:r>
              <a:rPr lang="en-US" sz="1600" dirty="0"/>
              <a:t> y </a:t>
            </a:r>
            <a:r>
              <a:rPr lang="en-US" sz="1600" dirty="0" err="1"/>
              <a:t>columnas</a:t>
            </a:r>
            <a:r>
              <a:rPr lang="en-US" sz="1600" dirty="0"/>
              <a:t> y </a:t>
            </a:r>
            <a:r>
              <a:rPr lang="en-US" sz="1600" dirty="0" err="1"/>
              <a:t>utilizan</a:t>
            </a:r>
            <a:r>
              <a:rPr lang="en-US" sz="1600" dirty="0"/>
              <a:t> </a:t>
            </a:r>
            <a:r>
              <a:rPr lang="en-US" sz="1600" dirty="0" err="1"/>
              <a:t>el</a:t>
            </a:r>
            <a:r>
              <a:rPr lang="en-US" sz="1600" dirty="0"/>
              <a:t> SQL para </a:t>
            </a:r>
            <a:r>
              <a:rPr lang="en-US" sz="1600" dirty="0" err="1"/>
              <a:t>consultar</a:t>
            </a:r>
            <a:r>
              <a:rPr lang="en-US" sz="1600" dirty="0"/>
              <a:t> y </a:t>
            </a:r>
            <a:r>
              <a:rPr lang="en-US" sz="1600" dirty="0" err="1"/>
              <a:t>mantener</a:t>
            </a:r>
            <a:r>
              <a:rPr lang="en-US" sz="1600" dirty="0"/>
              <a:t> la base de </a:t>
            </a:r>
            <a:r>
              <a:rPr lang="en-US" sz="1600" dirty="0" err="1"/>
              <a:t>datos</a:t>
            </a:r>
            <a:endParaRPr lang="en-US" sz="1600" dirty="0"/>
          </a:p>
          <a:p>
            <a:pPr algn="ctr"/>
            <a:r>
              <a:rPr lang="en-US" dirty="0"/>
              <a:t> </a:t>
            </a:r>
          </a:p>
        </p:txBody>
      </p:sp>
      <p:sp>
        <p:nvSpPr>
          <p:cNvPr id="3" name="Bocadillo: rectángulo con esquinas redondeadas 2">
            <a:extLst>
              <a:ext uri="{FF2B5EF4-FFF2-40B4-BE49-F238E27FC236}">
                <a16:creationId xmlns:a16="http://schemas.microsoft.com/office/drawing/2014/main" id="{E59A89FB-F097-B883-D72E-7D51E2DA1DB2}"/>
              </a:ext>
            </a:extLst>
          </p:cNvPr>
          <p:cNvSpPr/>
          <p:nvPr/>
        </p:nvSpPr>
        <p:spPr>
          <a:xfrm>
            <a:off x="6333068" y="3767666"/>
            <a:ext cx="5520266" cy="2192867"/>
          </a:xfrm>
          <a:prstGeom prst="wedgeRoundRect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r>
              <a:rPr lang="es-ES" sz="1400" dirty="0"/>
              <a:t>Son un sistema de almacenamiento de información que se caracteriza por no usar el lenguaje SQL para las consultas. Otra de sus principales características es que no trabajan con estructuras definidas. Es decir, los datos no se almacenan en tablas, y la información tampoco se organiza en registros o campos.</a:t>
            </a:r>
            <a:endParaRPr lang="en-US" sz="1400" dirty="0"/>
          </a:p>
        </p:txBody>
      </p:sp>
    </p:spTree>
    <p:extLst>
      <p:ext uri="{BB962C8B-B14F-4D97-AF65-F5344CB8AC3E}">
        <p14:creationId xmlns:p14="http://schemas.microsoft.com/office/powerpoint/2010/main" val="2072896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ocadillo: ovalado 3">
            <a:extLst>
              <a:ext uri="{FF2B5EF4-FFF2-40B4-BE49-F238E27FC236}">
                <a16:creationId xmlns:a16="http://schemas.microsoft.com/office/drawing/2014/main" id="{CF709450-5D6F-8F42-ADDD-AFAB0598F568}"/>
              </a:ext>
            </a:extLst>
          </p:cNvPr>
          <p:cNvSpPr/>
          <p:nvPr/>
        </p:nvSpPr>
        <p:spPr>
          <a:xfrm>
            <a:off x="448733" y="3860800"/>
            <a:ext cx="5215467" cy="2006600"/>
          </a:xfrm>
          <a:prstGeom prst="wedgeEllipseCallou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4.¿Que son las </a:t>
            </a:r>
            <a:r>
              <a:rPr lang="en-US" dirty="0" err="1"/>
              <a:t>funciones</a:t>
            </a:r>
            <a:r>
              <a:rPr lang="en-US" dirty="0"/>
              <a:t> de </a:t>
            </a:r>
            <a:r>
              <a:rPr lang="en-US" dirty="0" err="1"/>
              <a:t>agregacion</a:t>
            </a:r>
            <a:r>
              <a:rPr lang="en-US" dirty="0"/>
              <a:t>?</a:t>
            </a:r>
          </a:p>
        </p:txBody>
      </p:sp>
      <p:sp>
        <p:nvSpPr>
          <p:cNvPr id="5" name="Bocadillo: ovalado 4">
            <a:extLst>
              <a:ext uri="{FF2B5EF4-FFF2-40B4-BE49-F238E27FC236}">
                <a16:creationId xmlns:a16="http://schemas.microsoft.com/office/drawing/2014/main" id="{6E692808-408B-A50C-C9F2-0A0FA80DD2AC}"/>
              </a:ext>
            </a:extLst>
          </p:cNvPr>
          <p:cNvSpPr/>
          <p:nvPr/>
        </p:nvSpPr>
        <p:spPr>
          <a:xfrm>
            <a:off x="245533" y="457199"/>
            <a:ext cx="5215467" cy="2006600"/>
          </a:xfrm>
          <a:prstGeom prst="wedgeEllipseCallou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3.¿Que es </a:t>
            </a:r>
            <a:r>
              <a:rPr lang="en-US" dirty="0" err="1"/>
              <a:t>MySql</a:t>
            </a:r>
            <a:r>
              <a:rPr lang="en-US" dirty="0"/>
              <a:t> y MariaDB?. </a:t>
            </a:r>
            <a:r>
              <a:rPr lang="en-US" dirty="0" err="1"/>
              <a:t>Explique</a:t>
            </a:r>
            <a:r>
              <a:rPr lang="en-US" dirty="0"/>
              <a:t> </a:t>
            </a:r>
            <a:r>
              <a:rPr lang="en-US" dirty="0" err="1"/>
              <a:t>si</a:t>
            </a:r>
            <a:r>
              <a:rPr lang="en-US" dirty="0"/>
              <a:t> </a:t>
            </a:r>
            <a:r>
              <a:rPr lang="en-US" dirty="0" err="1"/>
              <a:t>existen</a:t>
            </a:r>
            <a:r>
              <a:rPr lang="en-US" dirty="0"/>
              <a:t> </a:t>
            </a:r>
            <a:r>
              <a:rPr lang="en-US" dirty="0" err="1"/>
              <a:t>diferencias</a:t>
            </a:r>
            <a:r>
              <a:rPr lang="en-US" dirty="0"/>
              <a:t> o son </a:t>
            </a:r>
            <a:r>
              <a:rPr lang="en-US" dirty="0" err="1"/>
              <a:t>iguales</a:t>
            </a:r>
            <a:r>
              <a:rPr lang="en-US" dirty="0"/>
              <a:t>, etc.</a:t>
            </a:r>
          </a:p>
        </p:txBody>
      </p:sp>
      <p:sp>
        <p:nvSpPr>
          <p:cNvPr id="2" name="Bocadillo: rectángulo con esquinas redondeadas 1">
            <a:extLst>
              <a:ext uri="{FF2B5EF4-FFF2-40B4-BE49-F238E27FC236}">
                <a16:creationId xmlns:a16="http://schemas.microsoft.com/office/drawing/2014/main" id="{C9B274E1-5EFD-6BE4-B8BA-030B29863CD2}"/>
              </a:ext>
            </a:extLst>
          </p:cNvPr>
          <p:cNvSpPr/>
          <p:nvPr/>
        </p:nvSpPr>
        <p:spPr>
          <a:xfrm>
            <a:off x="6764867" y="626533"/>
            <a:ext cx="4614333" cy="1693333"/>
          </a:xfrm>
          <a:prstGeom prst="wedgeRoundRectCallou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Son </a:t>
            </a:r>
            <a:r>
              <a:rPr lang="en-US" dirty="0" err="1"/>
              <a:t>sistemas</a:t>
            </a:r>
            <a:r>
              <a:rPr lang="en-US" dirty="0"/>
              <a:t> de gestion de </a:t>
            </a:r>
            <a:r>
              <a:rPr lang="en-US" dirty="0" err="1"/>
              <a:t>datos</a:t>
            </a:r>
            <a:r>
              <a:rPr lang="en-US" dirty="0"/>
              <a:t> </a:t>
            </a:r>
            <a:r>
              <a:rPr lang="en-US" dirty="0" err="1"/>
              <a:t>relacionales</a:t>
            </a:r>
            <a:r>
              <a:rPr lang="en-US" dirty="0"/>
              <a:t>, </a:t>
            </a:r>
            <a:r>
              <a:rPr lang="en-US" dirty="0" err="1"/>
              <a:t>Mariadb</a:t>
            </a:r>
            <a:r>
              <a:rPr lang="en-US" dirty="0"/>
              <a:t> </a:t>
            </a:r>
            <a:r>
              <a:rPr lang="en-US" dirty="0" err="1"/>
              <a:t>puede</a:t>
            </a:r>
            <a:r>
              <a:rPr lang="en-US" dirty="0"/>
              <a:t> </a:t>
            </a:r>
            <a:r>
              <a:rPr lang="en-US" dirty="0" err="1"/>
              <a:t>funcionar</a:t>
            </a:r>
            <a:r>
              <a:rPr lang="en-US" dirty="0"/>
              <a:t> </a:t>
            </a:r>
            <a:r>
              <a:rPr lang="en-US" dirty="0" err="1"/>
              <a:t>como</a:t>
            </a:r>
            <a:r>
              <a:rPr lang="en-US" dirty="0"/>
              <a:t> </a:t>
            </a:r>
            <a:r>
              <a:rPr lang="en-US" dirty="0" err="1"/>
              <a:t>codigo</a:t>
            </a:r>
            <a:r>
              <a:rPr lang="en-US" dirty="0"/>
              <a:t> </a:t>
            </a:r>
            <a:r>
              <a:rPr lang="en-US" dirty="0" err="1"/>
              <a:t>abierto</a:t>
            </a:r>
            <a:r>
              <a:rPr lang="en-US" dirty="0"/>
              <a:t> </a:t>
            </a:r>
            <a:r>
              <a:rPr lang="en-US" dirty="0" err="1"/>
              <a:t>mientras</a:t>
            </a:r>
            <a:r>
              <a:rPr lang="en-US" dirty="0"/>
              <a:t> </a:t>
            </a:r>
            <a:r>
              <a:rPr lang="en-US" dirty="0" err="1"/>
              <a:t>MySql</a:t>
            </a:r>
            <a:r>
              <a:rPr lang="en-US" dirty="0"/>
              <a:t> </a:t>
            </a:r>
            <a:r>
              <a:rPr lang="en-US" dirty="0" err="1"/>
              <a:t>funciona</a:t>
            </a:r>
            <a:r>
              <a:rPr lang="en-US" dirty="0"/>
              <a:t> con </a:t>
            </a:r>
            <a:r>
              <a:rPr lang="en-US" dirty="0" err="1"/>
              <a:t>modulos</a:t>
            </a:r>
            <a:r>
              <a:rPr lang="en-US" dirty="0"/>
              <a:t> de </a:t>
            </a:r>
            <a:r>
              <a:rPr lang="en-US" dirty="0" err="1"/>
              <a:t>codigo</a:t>
            </a:r>
            <a:r>
              <a:rPr lang="en-US" dirty="0"/>
              <a:t> </a:t>
            </a:r>
            <a:r>
              <a:rPr lang="en-US" dirty="0" err="1"/>
              <a:t>cerrado</a:t>
            </a:r>
            <a:r>
              <a:rPr lang="en-US" dirty="0"/>
              <a:t>.</a:t>
            </a:r>
          </a:p>
        </p:txBody>
      </p:sp>
      <p:sp>
        <p:nvSpPr>
          <p:cNvPr id="3" name="Bocadillo: rectángulo con esquinas redondeadas 2">
            <a:extLst>
              <a:ext uri="{FF2B5EF4-FFF2-40B4-BE49-F238E27FC236}">
                <a16:creationId xmlns:a16="http://schemas.microsoft.com/office/drawing/2014/main" id="{522F9088-0CFE-7D7D-05A1-8ACB15E2FA31}"/>
              </a:ext>
            </a:extLst>
          </p:cNvPr>
          <p:cNvSpPr/>
          <p:nvPr/>
        </p:nvSpPr>
        <p:spPr>
          <a:xfrm>
            <a:off x="6764867" y="3860800"/>
            <a:ext cx="4614333" cy="1693333"/>
          </a:xfrm>
          <a:prstGeom prst="wedgeRoundRectCallou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dirty="0"/>
              <a:t>Las funciones de agregación en SQL nos permiten efectuar operaciones sobre un conjunto de resultados, pero devolviendo un único valor agregado para todos ellos. Es decir, nos permiten obtener medias, máximos, etc... sobre un conjunto de valores.</a:t>
            </a:r>
          </a:p>
        </p:txBody>
      </p:sp>
      <p:pic>
        <p:nvPicPr>
          <p:cNvPr id="7" name="Imagen 6">
            <a:extLst>
              <a:ext uri="{FF2B5EF4-FFF2-40B4-BE49-F238E27FC236}">
                <a16:creationId xmlns:a16="http://schemas.microsoft.com/office/drawing/2014/main" id="{032D74CB-09DB-FE50-A024-088318A387E9}"/>
              </a:ext>
            </a:extLst>
          </p:cNvPr>
          <p:cNvPicPr>
            <a:picLocks noChangeAspect="1"/>
          </p:cNvPicPr>
          <p:nvPr/>
        </p:nvPicPr>
        <p:blipFill>
          <a:blip r:embed="rId2"/>
          <a:stretch>
            <a:fillRect/>
          </a:stretch>
        </p:blipFill>
        <p:spPr>
          <a:xfrm>
            <a:off x="5568458" y="5867400"/>
            <a:ext cx="5937742" cy="810421"/>
          </a:xfrm>
          <a:prstGeom prst="rect">
            <a:avLst/>
          </a:prstGeom>
        </p:spPr>
      </p:pic>
    </p:spTree>
    <p:extLst>
      <p:ext uri="{BB962C8B-B14F-4D97-AF65-F5344CB8AC3E}">
        <p14:creationId xmlns:p14="http://schemas.microsoft.com/office/powerpoint/2010/main" val="98556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ocadillo: ovalado 3">
            <a:extLst>
              <a:ext uri="{FF2B5EF4-FFF2-40B4-BE49-F238E27FC236}">
                <a16:creationId xmlns:a16="http://schemas.microsoft.com/office/drawing/2014/main" id="{C9FCA3E9-FB5D-87AB-A763-FC9F92EDF7A1}"/>
              </a:ext>
            </a:extLst>
          </p:cNvPr>
          <p:cNvSpPr/>
          <p:nvPr/>
        </p:nvSpPr>
        <p:spPr>
          <a:xfrm>
            <a:off x="253999" y="457200"/>
            <a:ext cx="5215467" cy="2006600"/>
          </a:xfrm>
          <a:prstGeom prst="wedgeEllipse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5.¿Que </a:t>
            </a:r>
            <a:r>
              <a:rPr lang="en-US" dirty="0" err="1"/>
              <a:t>llegaria</a:t>
            </a:r>
            <a:r>
              <a:rPr lang="en-US" dirty="0"/>
              <a:t> a ser XAMPP, WAMP SERVER o LAMP?</a:t>
            </a:r>
          </a:p>
        </p:txBody>
      </p:sp>
      <p:sp>
        <p:nvSpPr>
          <p:cNvPr id="5" name="Bocadillo: ovalado 4">
            <a:extLst>
              <a:ext uri="{FF2B5EF4-FFF2-40B4-BE49-F238E27FC236}">
                <a16:creationId xmlns:a16="http://schemas.microsoft.com/office/drawing/2014/main" id="{C8CC43A4-0CDA-F997-3FD2-C366FEC3E1DF}"/>
              </a:ext>
            </a:extLst>
          </p:cNvPr>
          <p:cNvSpPr/>
          <p:nvPr/>
        </p:nvSpPr>
        <p:spPr>
          <a:xfrm>
            <a:off x="550332" y="3623733"/>
            <a:ext cx="5215467" cy="2006600"/>
          </a:xfrm>
          <a:prstGeom prst="wedgeEllipse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6.¿Cual es la </a:t>
            </a:r>
            <a:r>
              <a:rPr lang="en-US" dirty="0" err="1"/>
              <a:t>diferencia</a:t>
            </a:r>
            <a:r>
              <a:rPr lang="en-US" dirty="0"/>
              <a:t> entre las </a:t>
            </a:r>
            <a:r>
              <a:rPr lang="en-US" dirty="0" err="1"/>
              <a:t>funciones</a:t>
            </a:r>
            <a:r>
              <a:rPr lang="en-US" dirty="0"/>
              <a:t> de </a:t>
            </a:r>
            <a:r>
              <a:rPr lang="en-US" dirty="0" err="1"/>
              <a:t>agregacion</a:t>
            </a:r>
            <a:r>
              <a:rPr lang="en-US" dirty="0"/>
              <a:t> y </a:t>
            </a:r>
            <a:r>
              <a:rPr lang="en-US" dirty="0" err="1"/>
              <a:t>funciones</a:t>
            </a:r>
            <a:r>
              <a:rPr lang="en-US" dirty="0"/>
              <a:t> </a:t>
            </a:r>
            <a:r>
              <a:rPr lang="en-US" dirty="0" err="1"/>
              <a:t>creados</a:t>
            </a:r>
            <a:r>
              <a:rPr lang="en-US" dirty="0"/>
              <a:t> </a:t>
            </a:r>
            <a:r>
              <a:rPr lang="en-US" dirty="0" err="1"/>
              <a:t>por</a:t>
            </a:r>
            <a:r>
              <a:rPr lang="en-US" dirty="0"/>
              <a:t> </a:t>
            </a:r>
            <a:r>
              <a:rPr lang="en-US" dirty="0" err="1"/>
              <a:t>el</a:t>
            </a:r>
            <a:r>
              <a:rPr lang="en-US" dirty="0"/>
              <a:t> DBA? Es </a:t>
            </a:r>
            <a:r>
              <a:rPr lang="en-US" dirty="0" err="1"/>
              <a:t>decir</a:t>
            </a:r>
            <a:r>
              <a:rPr lang="en-US" dirty="0"/>
              <a:t> </a:t>
            </a:r>
            <a:r>
              <a:rPr lang="en-US" dirty="0" err="1"/>
              <a:t>funciones</a:t>
            </a:r>
            <a:r>
              <a:rPr lang="en-US" dirty="0"/>
              <a:t> </a:t>
            </a:r>
            <a:r>
              <a:rPr lang="en-US" dirty="0" err="1"/>
              <a:t>creadas</a:t>
            </a:r>
            <a:r>
              <a:rPr lang="en-US" dirty="0"/>
              <a:t> </a:t>
            </a:r>
            <a:r>
              <a:rPr lang="en-US" dirty="0" err="1"/>
              <a:t>por</a:t>
            </a:r>
            <a:r>
              <a:rPr lang="en-US" dirty="0"/>
              <a:t> </a:t>
            </a:r>
            <a:r>
              <a:rPr lang="en-US" dirty="0" err="1"/>
              <a:t>el</a:t>
            </a:r>
            <a:r>
              <a:rPr lang="en-US" dirty="0"/>
              <a:t> </a:t>
            </a:r>
            <a:r>
              <a:rPr lang="en-US" dirty="0" err="1"/>
              <a:t>ususario</a:t>
            </a:r>
            <a:r>
              <a:rPr lang="en-US" dirty="0"/>
              <a:t>.</a:t>
            </a:r>
          </a:p>
        </p:txBody>
      </p:sp>
      <p:sp>
        <p:nvSpPr>
          <p:cNvPr id="2" name="Bocadillo: rectángulo con esquinas redondeadas 1">
            <a:extLst>
              <a:ext uri="{FF2B5EF4-FFF2-40B4-BE49-F238E27FC236}">
                <a16:creationId xmlns:a16="http://schemas.microsoft.com/office/drawing/2014/main" id="{D468B60E-F3C8-4C41-516B-695A4586A86E}"/>
              </a:ext>
            </a:extLst>
          </p:cNvPr>
          <p:cNvSpPr/>
          <p:nvPr/>
        </p:nvSpPr>
        <p:spPr>
          <a:xfrm>
            <a:off x="6764867" y="626533"/>
            <a:ext cx="4614333" cy="1693333"/>
          </a:xfrm>
          <a:prstGeom prst="wedgeRoundRect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Son </a:t>
            </a:r>
            <a:r>
              <a:rPr lang="en-US" dirty="0" err="1"/>
              <a:t>gestores</a:t>
            </a:r>
            <a:r>
              <a:rPr lang="en-US" dirty="0"/>
              <a:t> de base de </a:t>
            </a:r>
            <a:r>
              <a:rPr lang="en-US" dirty="0" err="1"/>
              <a:t>datos</a:t>
            </a:r>
            <a:r>
              <a:rPr lang="en-US" dirty="0"/>
              <a:t> </a:t>
            </a:r>
            <a:r>
              <a:rPr lang="en-US" dirty="0" err="1"/>
              <a:t>en</a:t>
            </a:r>
            <a:r>
              <a:rPr lang="en-US" dirty="0"/>
              <a:t> </a:t>
            </a:r>
            <a:r>
              <a:rPr lang="en-US" dirty="0" err="1"/>
              <a:t>MySql</a:t>
            </a:r>
            <a:r>
              <a:rPr lang="en-US" dirty="0"/>
              <a:t> de </a:t>
            </a:r>
            <a:r>
              <a:rPr lang="en-US" dirty="0" err="1"/>
              <a:t>tipo</a:t>
            </a:r>
            <a:r>
              <a:rPr lang="en-US" dirty="0"/>
              <a:t> </a:t>
            </a:r>
            <a:r>
              <a:rPr lang="en-US" dirty="0" err="1"/>
              <a:t>relacionales</a:t>
            </a:r>
            <a:endParaRPr lang="en-US" dirty="0"/>
          </a:p>
        </p:txBody>
      </p:sp>
      <p:sp>
        <p:nvSpPr>
          <p:cNvPr id="3" name="Bocadillo: rectángulo con esquinas redondeadas 2">
            <a:extLst>
              <a:ext uri="{FF2B5EF4-FFF2-40B4-BE49-F238E27FC236}">
                <a16:creationId xmlns:a16="http://schemas.microsoft.com/office/drawing/2014/main" id="{94FA0502-167F-3C20-3BA4-CE8B03696D34}"/>
              </a:ext>
            </a:extLst>
          </p:cNvPr>
          <p:cNvSpPr/>
          <p:nvPr/>
        </p:nvSpPr>
        <p:spPr>
          <a:xfrm>
            <a:off x="6764867" y="3682999"/>
            <a:ext cx="4614333" cy="1693333"/>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 </a:t>
            </a:r>
            <a:r>
              <a:rPr lang="en-US" dirty="0" err="1"/>
              <a:t>podria</a:t>
            </a:r>
            <a:r>
              <a:rPr lang="en-US" dirty="0"/>
              <a:t> </a:t>
            </a:r>
            <a:r>
              <a:rPr lang="en-US" dirty="0" err="1"/>
              <a:t>decir</a:t>
            </a:r>
            <a:r>
              <a:rPr lang="en-US" dirty="0"/>
              <a:t> que las </a:t>
            </a:r>
            <a:r>
              <a:rPr lang="en-US" dirty="0" err="1"/>
              <a:t>funciones</a:t>
            </a:r>
            <a:r>
              <a:rPr lang="en-US" dirty="0"/>
              <a:t> de </a:t>
            </a:r>
            <a:r>
              <a:rPr lang="en-US" dirty="0" err="1"/>
              <a:t>agregacion</a:t>
            </a:r>
            <a:r>
              <a:rPr lang="en-US" dirty="0"/>
              <a:t> </a:t>
            </a:r>
            <a:r>
              <a:rPr lang="en-US" dirty="0" err="1"/>
              <a:t>ya</a:t>
            </a:r>
            <a:r>
              <a:rPr lang="en-US" dirty="0"/>
              <a:t> </a:t>
            </a:r>
            <a:r>
              <a:rPr lang="en-US" dirty="0" err="1"/>
              <a:t>estan</a:t>
            </a:r>
            <a:r>
              <a:rPr lang="en-US" dirty="0"/>
              <a:t> </a:t>
            </a:r>
            <a:r>
              <a:rPr lang="en-US" dirty="0" err="1"/>
              <a:t>prestablecidas</a:t>
            </a:r>
            <a:r>
              <a:rPr lang="en-US" dirty="0"/>
              <a:t> </a:t>
            </a:r>
            <a:r>
              <a:rPr lang="en-US" dirty="0" err="1"/>
              <a:t>en</a:t>
            </a:r>
            <a:r>
              <a:rPr lang="en-US" dirty="0"/>
              <a:t> </a:t>
            </a:r>
            <a:r>
              <a:rPr lang="en-US" dirty="0" err="1"/>
              <a:t>el</a:t>
            </a:r>
            <a:r>
              <a:rPr lang="en-US" dirty="0"/>
              <a:t> editor SQL, </a:t>
            </a:r>
            <a:r>
              <a:rPr lang="en-US" dirty="0" err="1"/>
              <a:t>mientras</a:t>
            </a:r>
            <a:r>
              <a:rPr lang="en-US" dirty="0"/>
              <a:t> que </a:t>
            </a:r>
            <a:r>
              <a:rPr lang="en-US" dirty="0" err="1"/>
              <a:t>el</a:t>
            </a:r>
            <a:r>
              <a:rPr lang="en-US" dirty="0"/>
              <a:t> </a:t>
            </a:r>
            <a:r>
              <a:rPr lang="en-US" dirty="0" err="1"/>
              <a:t>usuario</a:t>
            </a:r>
            <a:r>
              <a:rPr lang="en-US" dirty="0"/>
              <a:t> </a:t>
            </a:r>
            <a:r>
              <a:rPr lang="en-US" dirty="0" err="1"/>
              <a:t>puede</a:t>
            </a:r>
            <a:r>
              <a:rPr lang="en-US" dirty="0"/>
              <a:t> </a:t>
            </a:r>
            <a:r>
              <a:rPr lang="en-US" dirty="0" err="1"/>
              <a:t>crear</a:t>
            </a:r>
            <a:r>
              <a:rPr lang="en-US" dirty="0"/>
              <a:t> </a:t>
            </a:r>
            <a:r>
              <a:rPr lang="en-US" dirty="0" err="1"/>
              <a:t>otras</a:t>
            </a:r>
            <a:r>
              <a:rPr lang="en-US" dirty="0"/>
              <a:t> </a:t>
            </a:r>
            <a:r>
              <a:rPr lang="en-US" dirty="0" err="1"/>
              <a:t>functiones</a:t>
            </a:r>
            <a:r>
              <a:rPr lang="en-US" dirty="0"/>
              <a:t> que no </a:t>
            </a:r>
            <a:r>
              <a:rPr lang="en-US" dirty="0" err="1"/>
              <a:t>necesariamente</a:t>
            </a:r>
            <a:r>
              <a:rPr lang="en-US" dirty="0"/>
              <a:t> </a:t>
            </a:r>
            <a:r>
              <a:rPr lang="en-US" dirty="0" err="1"/>
              <a:t>devuelvan</a:t>
            </a:r>
            <a:r>
              <a:rPr lang="en-US" dirty="0"/>
              <a:t> un valor </a:t>
            </a:r>
            <a:r>
              <a:rPr lang="en-US" dirty="0" err="1"/>
              <a:t>unico</a:t>
            </a:r>
            <a:endParaRPr lang="en-US" dirty="0"/>
          </a:p>
        </p:txBody>
      </p:sp>
    </p:spTree>
    <p:extLst>
      <p:ext uri="{BB962C8B-B14F-4D97-AF65-F5344CB8AC3E}">
        <p14:creationId xmlns:p14="http://schemas.microsoft.com/office/powerpoint/2010/main" val="189493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ocadillo: ovalado 3">
            <a:extLst>
              <a:ext uri="{FF2B5EF4-FFF2-40B4-BE49-F238E27FC236}">
                <a16:creationId xmlns:a16="http://schemas.microsoft.com/office/drawing/2014/main" id="{52FC575C-A235-3835-9E71-43345EED2C9B}"/>
              </a:ext>
            </a:extLst>
          </p:cNvPr>
          <p:cNvSpPr/>
          <p:nvPr/>
        </p:nvSpPr>
        <p:spPr>
          <a:xfrm>
            <a:off x="321733" y="3750733"/>
            <a:ext cx="5215467" cy="2006600"/>
          </a:xfrm>
          <a:prstGeom prst="wedgeEllipse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8.¿Que es DML y DDL?</a:t>
            </a:r>
          </a:p>
        </p:txBody>
      </p:sp>
      <p:sp>
        <p:nvSpPr>
          <p:cNvPr id="5" name="Bocadillo: ovalado 4">
            <a:extLst>
              <a:ext uri="{FF2B5EF4-FFF2-40B4-BE49-F238E27FC236}">
                <a16:creationId xmlns:a16="http://schemas.microsoft.com/office/drawing/2014/main" id="{CE027C62-03B6-8CAE-4DA7-D00A4E63E29F}"/>
              </a:ext>
            </a:extLst>
          </p:cNvPr>
          <p:cNvSpPr/>
          <p:nvPr/>
        </p:nvSpPr>
        <p:spPr>
          <a:xfrm>
            <a:off x="237066" y="736600"/>
            <a:ext cx="5215467" cy="20066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7.¿Para que </a:t>
            </a:r>
            <a:r>
              <a:rPr lang="en-US" dirty="0" err="1"/>
              <a:t>sirve</a:t>
            </a:r>
            <a:r>
              <a:rPr lang="en-US" dirty="0"/>
              <a:t> </a:t>
            </a:r>
            <a:r>
              <a:rPr lang="en-US" dirty="0" err="1"/>
              <a:t>el</a:t>
            </a:r>
            <a:r>
              <a:rPr lang="en-US" dirty="0"/>
              <a:t> commando USE?</a:t>
            </a:r>
          </a:p>
        </p:txBody>
      </p:sp>
      <p:sp>
        <p:nvSpPr>
          <p:cNvPr id="2" name="Bocadillo: rectángulo con esquinas redondeadas 1">
            <a:extLst>
              <a:ext uri="{FF2B5EF4-FFF2-40B4-BE49-F238E27FC236}">
                <a16:creationId xmlns:a16="http://schemas.microsoft.com/office/drawing/2014/main" id="{6EAA1C9F-4ED6-8EBA-07D6-C9584D4F9481}"/>
              </a:ext>
            </a:extLst>
          </p:cNvPr>
          <p:cNvSpPr/>
          <p:nvPr/>
        </p:nvSpPr>
        <p:spPr>
          <a:xfrm>
            <a:off x="6764867" y="626533"/>
            <a:ext cx="4614333" cy="1693333"/>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Sirve</a:t>
            </a:r>
            <a:r>
              <a:rPr lang="en-US" dirty="0"/>
              <a:t> </a:t>
            </a:r>
            <a:r>
              <a:rPr lang="en-US" dirty="0" err="1"/>
              <a:t>principalmente</a:t>
            </a:r>
            <a:r>
              <a:rPr lang="en-US" dirty="0"/>
              <a:t> para </a:t>
            </a:r>
            <a:r>
              <a:rPr lang="en-US" dirty="0" err="1"/>
              <a:t>posicionarse</a:t>
            </a:r>
            <a:r>
              <a:rPr lang="en-US" dirty="0"/>
              <a:t> </a:t>
            </a:r>
            <a:r>
              <a:rPr lang="en-US" dirty="0" err="1"/>
              <a:t>en</a:t>
            </a:r>
            <a:r>
              <a:rPr lang="en-US" dirty="0"/>
              <a:t> </a:t>
            </a:r>
            <a:r>
              <a:rPr lang="en-US" dirty="0" err="1"/>
              <a:t>una</a:t>
            </a:r>
            <a:r>
              <a:rPr lang="en-US" dirty="0"/>
              <a:t> base de </a:t>
            </a:r>
            <a:r>
              <a:rPr lang="en-US" dirty="0" err="1"/>
              <a:t>datos</a:t>
            </a:r>
            <a:r>
              <a:rPr lang="en-US" dirty="0"/>
              <a:t> </a:t>
            </a:r>
            <a:r>
              <a:rPr lang="en-US" dirty="0" err="1"/>
              <a:t>especifica</a:t>
            </a:r>
            <a:endParaRPr lang="en-US" dirty="0"/>
          </a:p>
        </p:txBody>
      </p:sp>
      <p:sp>
        <p:nvSpPr>
          <p:cNvPr id="3" name="Bocadillo: rectángulo con esquinas redondeadas 2">
            <a:extLst>
              <a:ext uri="{FF2B5EF4-FFF2-40B4-BE49-F238E27FC236}">
                <a16:creationId xmlns:a16="http://schemas.microsoft.com/office/drawing/2014/main" id="{7FFBAD1F-EC67-71FF-6D33-0E3EB4417764}"/>
              </a:ext>
            </a:extLst>
          </p:cNvPr>
          <p:cNvSpPr/>
          <p:nvPr/>
        </p:nvSpPr>
        <p:spPr>
          <a:xfrm>
            <a:off x="6764867" y="3750733"/>
            <a:ext cx="4961466" cy="2006600"/>
          </a:xfrm>
          <a:prstGeom prst="wedgeRoundRect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s-ES" sz="1400" dirty="0"/>
              <a:t>El lenguaje de definición de datos (DDL), se utilizan para describir una base de datos, para definir su estructura, para crear sus objetos y para crear los </a:t>
            </a:r>
            <a:r>
              <a:rPr lang="es-ES" sz="1400" dirty="0" err="1"/>
              <a:t>subobjetos</a:t>
            </a:r>
            <a:r>
              <a:rPr lang="es-ES" sz="1400" dirty="0"/>
              <a:t> de la tabla. (CREATE,ALTER, DROP) </a:t>
            </a:r>
          </a:p>
          <a:p>
            <a:pPr algn="just"/>
            <a:r>
              <a:rPr lang="es-ES" sz="1400" dirty="0"/>
              <a:t>Las sentencias DML y lenguaje de manipulación de datos (DML) se utilizan para controlar la información contenida en la base de datos (INSERT, UPDATE).</a:t>
            </a:r>
          </a:p>
        </p:txBody>
      </p:sp>
    </p:spTree>
    <p:extLst>
      <p:ext uri="{BB962C8B-B14F-4D97-AF65-F5344CB8AC3E}">
        <p14:creationId xmlns:p14="http://schemas.microsoft.com/office/powerpoint/2010/main" val="11608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ocadillo: ovalado 3">
            <a:extLst>
              <a:ext uri="{FF2B5EF4-FFF2-40B4-BE49-F238E27FC236}">
                <a16:creationId xmlns:a16="http://schemas.microsoft.com/office/drawing/2014/main" id="{75818B93-C939-6164-27E5-DB75E2387E51}"/>
              </a:ext>
            </a:extLst>
          </p:cNvPr>
          <p:cNvSpPr/>
          <p:nvPr/>
        </p:nvSpPr>
        <p:spPr>
          <a:xfrm>
            <a:off x="728133" y="4055533"/>
            <a:ext cx="5215467" cy="2006600"/>
          </a:xfrm>
          <a:prstGeom prst="wedgeEllipse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10.¿Como </a:t>
            </a:r>
            <a:r>
              <a:rPr lang="en-US" dirty="0" err="1"/>
              <a:t>crear</a:t>
            </a:r>
            <a:r>
              <a:rPr lang="en-US" dirty="0"/>
              <a:t>, </a:t>
            </a:r>
            <a:r>
              <a:rPr lang="en-US" dirty="0" err="1"/>
              <a:t>modificar</a:t>
            </a:r>
            <a:r>
              <a:rPr lang="en-US" dirty="0"/>
              <a:t> o </a:t>
            </a:r>
            <a:r>
              <a:rPr lang="en-US" dirty="0" err="1"/>
              <a:t>eliminar</a:t>
            </a:r>
            <a:r>
              <a:rPr lang="en-US" dirty="0"/>
              <a:t> </a:t>
            </a:r>
            <a:r>
              <a:rPr lang="en-US" dirty="0" err="1"/>
              <a:t>una</a:t>
            </a:r>
            <a:r>
              <a:rPr lang="en-US" dirty="0"/>
              <a:t> function?</a:t>
            </a:r>
          </a:p>
        </p:txBody>
      </p:sp>
      <p:sp>
        <p:nvSpPr>
          <p:cNvPr id="5" name="Bocadillo: ovalado 4">
            <a:extLst>
              <a:ext uri="{FF2B5EF4-FFF2-40B4-BE49-F238E27FC236}">
                <a16:creationId xmlns:a16="http://schemas.microsoft.com/office/drawing/2014/main" id="{D3762389-7B70-D391-D484-8160494D070E}"/>
              </a:ext>
            </a:extLst>
          </p:cNvPr>
          <p:cNvSpPr/>
          <p:nvPr/>
        </p:nvSpPr>
        <p:spPr>
          <a:xfrm>
            <a:off x="372533" y="651933"/>
            <a:ext cx="5215467" cy="2006600"/>
          </a:xfrm>
          <a:prstGeom prst="wedgeEllipseCallou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9.¿Que </a:t>
            </a:r>
            <a:r>
              <a:rPr lang="en-US" dirty="0" err="1"/>
              <a:t>cosas</a:t>
            </a:r>
            <a:r>
              <a:rPr lang="en-US" dirty="0"/>
              <a:t> </a:t>
            </a:r>
            <a:r>
              <a:rPr lang="en-US" dirty="0" err="1"/>
              <a:t>caracteristicas</a:t>
            </a:r>
            <a:r>
              <a:rPr lang="en-US" dirty="0"/>
              <a:t> </a:t>
            </a:r>
            <a:r>
              <a:rPr lang="en-US" dirty="0" err="1"/>
              <a:t>debe</a:t>
            </a:r>
            <a:r>
              <a:rPr lang="en-US" dirty="0"/>
              <a:t> </a:t>
            </a:r>
            <a:r>
              <a:rPr lang="en-US" dirty="0" err="1"/>
              <a:t>tener</a:t>
            </a:r>
            <a:r>
              <a:rPr lang="en-US" dirty="0"/>
              <a:t> </a:t>
            </a:r>
            <a:r>
              <a:rPr lang="en-US" dirty="0" err="1"/>
              <a:t>una</a:t>
            </a:r>
            <a:r>
              <a:rPr lang="en-US" dirty="0"/>
              <a:t> function? </a:t>
            </a:r>
            <a:r>
              <a:rPr lang="en-US" dirty="0" err="1"/>
              <a:t>Explique</a:t>
            </a:r>
            <a:r>
              <a:rPr lang="en-US" dirty="0"/>
              <a:t> </a:t>
            </a:r>
            <a:r>
              <a:rPr lang="en-US" dirty="0" err="1"/>
              <a:t>sobre</a:t>
            </a:r>
            <a:r>
              <a:rPr lang="en-US" dirty="0"/>
              <a:t> </a:t>
            </a:r>
            <a:r>
              <a:rPr lang="en-US" dirty="0" err="1"/>
              <a:t>el</a:t>
            </a:r>
            <a:r>
              <a:rPr lang="en-US" dirty="0"/>
              <a:t> </a:t>
            </a:r>
            <a:r>
              <a:rPr lang="en-US" dirty="0" err="1"/>
              <a:t>nombre</a:t>
            </a:r>
            <a:r>
              <a:rPr lang="en-US" dirty="0"/>
              <a:t>, </a:t>
            </a:r>
            <a:r>
              <a:rPr lang="en-US" dirty="0" err="1"/>
              <a:t>el</a:t>
            </a:r>
            <a:r>
              <a:rPr lang="en-US" dirty="0"/>
              <a:t> return, </a:t>
            </a:r>
            <a:r>
              <a:rPr lang="en-US" dirty="0" err="1"/>
              <a:t>parametros,etc</a:t>
            </a:r>
            <a:r>
              <a:rPr lang="en-US" dirty="0"/>
              <a:t>.</a:t>
            </a:r>
          </a:p>
        </p:txBody>
      </p:sp>
      <p:sp>
        <p:nvSpPr>
          <p:cNvPr id="2" name="Bocadillo: rectángulo con esquinas redondeadas 1">
            <a:extLst>
              <a:ext uri="{FF2B5EF4-FFF2-40B4-BE49-F238E27FC236}">
                <a16:creationId xmlns:a16="http://schemas.microsoft.com/office/drawing/2014/main" id="{5232E584-7432-83D2-35FA-4E0A04D20557}"/>
              </a:ext>
            </a:extLst>
          </p:cNvPr>
          <p:cNvSpPr/>
          <p:nvPr/>
        </p:nvSpPr>
        <p:spPr>
          <a:xfrm>
            <a:off x="6764866" y="651933"/>
            <a:ext cx="4614333" cy="1693333"/>
          </a:xfrm>
          <a:prstGeom prst="wedgeRoundRectCallou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err="1"/>
              <a:t>Nombre</a:t>
            </a:r>
            <a:r>
              <a:rPr lang="en-US" sz="1600" dirty="0"/>
              <a:t>: Una </a:t>
            </a:r>
            <a:r>
              <a:rPr lang="en-US" sz="1600" dirty="0" err="1"/>
              <a:t>funcion</a:t>
            </a:r>
            <a:r>
              <a:rPr lang="en-US" sz="1600" dirty="0"/>
              <a:t> </a:t>
            </a:r>
            <a:r>
              <a:rPr lang="en-US" sz="1600" dirty="0" err="1"/>
              <a:t>siempre</a:t>
            </a:r>
            <a:r>
              <a:rPr lang="en-US" sz="1600" dirty="0"/>
              <a:t> </a:t>
            </a:r>
            <a:r>
              <a:rPr lang="en-US" sz="1600" dirty="0" err="1"/>
              <a:t>debe</a:t>
            </a:r>
            <a:r>
              <a:rPr lang="en-US" sz="1600" dirty="0"/>
              <a:t> </a:t>
            </a:r>
            <a:r>
              <a:rPr lang="en-US" sz="1600" dirty="0" err="1"/>
              <a:t>tener</a:t>
            </a:r>
            <a:r>
              <a:rPr lang="en-US" sz="1600" dirty="0"/>
              <a:t> un </a:t>
            </a:r>
            <a:r>
              <a:rPr lang="en-US" sz="1600" dirty="0" err="1"/>
              <a:t>nombre</a:t>
            </a:r>
            <a:r>
              <a:rPr lang="en-US" sz="1600" dirty="0"/>
              <a:t> para que se lo </a:t>
            </a:r>
            <a:r>
              <a:rPr lang="en-US" sz="1600" dirty="0" err="1"/>
              <a:t>pueda</a:t>
            </a:r>
            <a:r>
              <a:rPr lang="en-US" sz="1600" dirty="0"/>
              <a:t> </a:t>
            </a:r>
            <a:r>
              <a:rPr lang="en-US" sz="1600" dirty="0" err="1"/>
              <a:t>identificar</a:t>
            </a:r>
            <a:r>
              <a:rPr lang="en-US" sz="1600" dirty="0"/>
              <a:t>.</a:t>
            </a:r>
          </a:p>
          <a:p>
            <a:pPr algn="just"/>
            <a:r>
              <a:rPr lang="en-US" sz="1600" dirty="0"/>
              <a:t>Return: es </a:t>
            </a:r>
            <a:r>
              <a:rPr lang="en-US" sz="1600" dirty="0" err="1"/>
              <a:t>el</a:t>
            </a:r>
            <a:r>
              <a:rPr lang="en-US" sz="1600" dirty="0"/>
              <a:t> valor que </a:t>
            </a:r>
            <a:r>
              <a:rPr lang="en-US" sz="1600" dirty="0" err="1"/>
              <a:t>te</a:t>
            </a:r>
            <a:r>
              <a:rPr lang="en-US" sz="1600" dirty="0"/>
              <a:t> </a:t>
            </a:r>
            <a:r>
              <a:rPr lang="en-US" sz="1600" dirty="0" err="1"/>
              <a:t>regresa</a:t>
            </a:r>
            <a:r>
              <a:rPr lang="en-US" sz="1600" dirty="0"/>
              <a:t> la function </a:t>
            </a:r>
            <a:r>
              <a:rPr lang="en-US" sz="1600" dirty="0" err="1"/>
              <a:t>creada</a:t>
            </a:r>
            <a:r>
              <a:rPr lang="en-US" sz="1600" dirty="0"/>
              <a:t> </a:t>
            </a:r>
            <a:r>
              <a:rPr lang="en-US" sz="1600" dirty="0" err="1"/>
              <a:t>puede</a:t>
            </a:r>
            <a:r>
              <a:rPr lang="en-US" sz="1600" dirty="0"/>
              <a:t> ser de </a:t>
            </a:r>
            <a:r>
              <a:rPr lang="en-US" sz="1600" dirty="0" err="1"/>
              <a:t>tipo</a:t>
            </a:r>
            <a:r>
              <a:rPr lang="en-US" sz="1600" dirty="0"/>
              <a:t> varchar, int, </a:t>
            </a:r>
            <a:r>
              <a:rPr lang="en-US" sz="1600" dirty="0" err="1"/>
              <a:t>bool,etc</a:t>
            </a:r>
            <a:r>
              <a:rPr lang="en-US" sz="1600" dirty="0"/>
              <a:t>.</a:t>
            </a:r>
          </a:p>
          <a:p>
            <a:pPr algn="just"/>
            <a:r>
              <a:rPr lang="en-US" sz="1600" dirty="0" err="1"/>
              <a:t>Parametros</a:t>
            </a:r>
            <a:r>
              <a:rPr lang="en-US" sz="1600" dirty="0"/>
              <a:t>: Son </a:t>
            </a:r>
            <a:r>
              <a:rPr lang="en-US" sz="1600" dirty="0" err="1"/>
              <a:t>los</a:t>
            </a:r>
            <a:r>
              <a:rPr lang="en-US" sz="1600" dirty="0"/>
              <a:t> </a:t>
            </a:r>
            <a:r>
              <a:rPr lang="en-US" sz="1600" dirty="0" err="1"/>
              <a:t>datos</a:t>
            </a:r>
            <a:r>
              <a:rPr lang="en-US" sz="1600" dirty="0"/>
              <a:t> con </a:t>
            </a:r>
            <a:r>
              <a:rPr lang="en-US" sz="1600" dirty="0" err="1"/>
              <a:t>los</a:t>
            </a:r>
            <a:r>
              <a:rPr lang="en-US" sz="1600" dirty="0"/>
              <a:t> que </a:t>
            </a:r>
            <a:r>
              <a:rPr lang="en-US" sz="1600" dirty="0" err="1"/>
              <a:t>trabaja</a:t>
            </a:r>
            <a:r>
              <a:rPr lang="en-US" sz="1600" dirty="0"/>
              <a:t> la </a:t>
            </a:r>
            <a:r>
              <a:rPr lang="en-US" sz="1600" dirty="0" err="1"/>
              <a:t>funcion</a:t>
            </a:r>
            <a:endParaRPr lang="en-US" sz="1600" dirty="0"/>
          </a:p>
        </p:txBody>
      </p:sp>
      <p:pic>
        <p:nvPicPr>
          <p:cNvPr id="6" name="Imagen 5">
            <a:extLst>
              <a:ext uri="{FF2B5EF4-FFF2-40B4-BE49-F238E27FC236}">
                <a16:creationId xmlns:a16="http://schemas.microsoft.com/office/drawing/2014/main" id="{0BA87EB4-3D73-69EA-BFEB-B139AFBF7476}"/>
              </a:ext>
            </a:extLst>
          </p:cNvPr>
          <p:cNvPicPr>
            <a:picLocks noChangeAspect="1"/>
          </p:cNvPicPr>
          <p:nvPr/>
        </p:nvPicPr>
        <p:blipFill>
          <a:blip r:embed="rId2"/>
          <a:stretch>
            <a:fillRect/>
          </a:stretch>
        </p:blipFill>
        <p:spPr>
          <a:xfrm>
            <a:off x="6773333" y="3793453"/>
            <a:ext cx="3477110" cy="2048161"/>
          </a:xfrm>
          <a:prstGeom prst="rect">
            <a:avLst/>
          </a:prstGeom>
        </p:spPr>
      </p:pic>
      <p:pic>
        <p:nvPicPr>
          <p:cNvPr id="8" name="Imagen 7">
            <a:extLst>
              <a:ext uri="{FF2B5EF4-FFF2-40B4-BE49-F238E27FC236}">
                <a16:creationId xmlns:a16="http://schemas.microsoft.com/office/drawing/2014/main" id="{EB83315F-20FC-B223-C4CD-5B04C345EA3D}"/>
              </a:ext>
            </a:extLst>
          </p:cNvPr>
          <p:cNvPicPr>
            <a:picLocks noChangeAspect="1"/>
          </p:cNvPicPr>
          <p:nvPr/>
        </p:nvPicPr>
        <p:blipFill>
          <a:blip r:embed="rId3"/>
          <a:stretch>
            <a:fillRect/>
          </a:stretch>
        </p:blipFill>
        <p:spPr>
          <a:xfrm>
            <a:off x="6773333" y="5982209"/>
            <a:ext cx="4296375" cy="295316"/>
          </a:xfrm>
          <a:prstGeom prst="rect">
            <a:avLst/>
          </a:prstGeom>
        </p:spPr>
      </p:pic>
    </p:spTree>
    <p:extLst>
      <p:ext uri="{BB962C8B-B14F-4D97-AF65-F5344CB8AC3E}">
        <p14:creationId xmlns:p14="http://schemas.microsoft.com/office/powerpoint/2010/main" val="242509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EBFBFA8-8C08-4FF2-C4FF-4B3C90E6BAEA}"/>
              </a:ext>
            </a:extLst>
          </p:cNvPr>
          <p:cNvSpPr/>
          <p:nvPr/>
        </p:nvSpPr>
        <p:spPr>
          <a:xfrm>
            <a:off x="3739233" y="2967335"/>
            <a:ext cx="4713534"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Parte Practica</a:t>
            </a:r>
          </a:p>
        </p:txBody>
      </p:sp>
    </p:spTree>
    <p:extLst>
      <p:ext uri="{BB962C8B-B14F-4D97-AF65-F5344CB8AC3E}">
        <p14:creationId xmlns:p14="http://schemas.microsoft.com/office/powerpoint/2010/main" val="361161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D8509C1-03D2-37D6-3DB3-F7C686FDA0D1}"/>
              </a:ext>
            </a:extLst>
          </p:cNvPr>
          <p:cNvPicPr>
            <a:picLocks noChangeAspect="1"/>
          </p:cNvPicPr>
          <p:nvPr/>
        </p:nvPicPr>
        <p:blipFill>
          <a:blip r:embed="rId2"/>
          <a:stretch>
            <a:fillRect/>
          </a:stretch>
        </p:blipFill>
        <p:spPr>
          <a:xfrm>
            <a:off x="287700" y="313890"/>
            <a:ext cx="9974067" cy="6230219"/>
          </a:xfrm>
          <a:prstGeom prst="rect">
            <a:avLst/>
          </a:prstGeom>
        </p:spPr>
      </p:pic>
    </p:spTree>
    <p:extLst>
      <p:ext uri="{BB962C8B-B14F-4D97-AF65-F5344CB8AC3E}">
        <p14:creationId xmlns:p14="http://schemas.microsoft.com/office/powerpoint/2010/main" val="20201723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TM02900688[[fn=Faceta]]</Template>
  <TotalTime>824</TotalTime>
  <Words>538</Words>
  <Application>Microsoft Office PowerPoint</Application>
  <PresentationFormat>Panorámica</PresentationFormat>
  <Paragraphs>31</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Trebuchet MS</vt:lpstr>
      <vt:lpstr>Wingdings 3</vt:lpstr>
      <vt:lpstr>Faceta</vt:lpstr>
      <vt:lpstr>Defensa Hito II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Hito II</dc:title>
  <dc:creator>VICTOR HUGO</dc:creator>
  <cp:lastModifiedBy>VICTOR HUGO</cp:lastModifiedBy>
  <cp:revision>4</cp:revision>
  <dcterms:created xsi:type="dcterms:W3CDTF">2023-03-27T01:49:50Z</dcterms:created>
  <dcterms:modified xsi:type="dcterms:W3CDTF">2023-03-29T04:20:29Z</dcterms:modified>
</cp:coreProperties>
</file>