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36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721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407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559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6036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768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89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78592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61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068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7280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36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578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145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244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6216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6791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F3F052-5795-4AED-9272-B0BF53C57619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85117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CA3E68AF-5539-530A-C100-33F728FE71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451" y="2808614"/>
            <a:ext cx="9190229" cy="10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7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4FC62-68E6-2BFE-C4E2-634436E1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57CBB-CB17-D6D7-D8EC-6BB3D710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11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FB0FD-76F3-A342-9FEF-3FF581B5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137799"/>
            <a:ext cx="8946541" cy="4195481"/>
          </a:xfrm>
        </p:spPr>
        <p:txBody>
          <a:bodyPr/>
          <a:lstStyle/>
          <a:p>
            <a:r>
              <a:rPr lang="es-ES" dirty="0">
                <a:latin typeface="Californian FB" panose="0207040306080B030204" pitchFamily="18" charset="0"/>
              </a:rPr>
              <a:t>INTEGRANTES: </a:t>
            </a:r>
          </a:p>
          <a:p>
            <a:r>
              <a:rPr lang="es-ES" dirty="0">
                <a:latin typeface="Californian FB" panose="0207040306080B030204" pitchFamily="18" charset="0"/>
              </a:rPr>
              <a:t>VICTOR HUGO QUISPE TORREZ</a:t>
            </a:r>
          </a:p>
          <a:p>
            <a:r>
              <a:rPr lang="es-ES" dirty="0">
                <a:latin typeface="Californian FB" panose="0207040306080B030204" pitchFamily="18" charset="0"/>
              </a:rPr>
              <a:t>SAUL ESCOBAR SERRANO</a:t>
            </a:r>
          </a:p>
          <a:p>
            <a:r>
              <a:rPr lang="es-ES" dirty="0">
                <a:latin typeface="Californian FB" panose="0207040306080B030204" pitchFamily="18" charset="0"/>
              </a:rPr>
              <a:t>BRAYAN JOSE VILLCA ICHUTA</a:t>
            </a:r>
          </a:p>
          <a:p>
            <a:r>
              <a:rPr lang="es-ES" dirty="0">
                <a:latin typeface="Californian FB" panose="0207040306080B030204" pitchFamily="18" charset="0"/>
              </a:rPr>
              <a:t>HEBER MOLLERICONA MIRANDA</a:t>
            </a:r>
            <a:endParaRPr lang="es-BO" dirty="0">
              <a:latin typeface="Californian FB" panose="0207040306080B030204" pitchFamily="18" charset="0"/>
            </a:endParaRPr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18ECA2B2-D6E4-8CDF-8C80-7E764970865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12" y="671667"/>
            <a:ext cx="9433941" cy="754684"/>
          </a:xfrm>
          <a:prstGeom prst="rect">
            <a:avLst/>
          </a:prstGeom>
        </p:spPr>
      </p:pic>
      <p:grpSp>
        <p:nvGrpSpPr>
          <p:cNvPr id="5" name="object 12">
            <a:extLst>
              <a:ext uri="{FF2B5EF4-FFF2-40B4-BE49-F238E27FC236}">
                <a16:creationId xmlns:a16="http://schemas.microsoft.com/office/drawing/2014/main" id="{C94C71AE-9F67-6579-C13A-C151A0467177}"/>
              </a:ext>
            </a:extLst>
          </p:cNvPr>
          <p:cNvGrpSpPr/>
          <p:nvPr/>
        </p:nvGrpSpPr>
        <p:grpSpPr>
          <a:xfrm>
            <a:off x="1103312" y="1725436"/>
            <a:ext cx="7675880" cy="754380"/>
            <a:chOff x="6566281" y="2928873"/>
            <a:chExt cx="7675880" cy="754380"/>
          </a:xfrm>
        </p:grpSpPr>
        <p:pic>
          <p:nvPicPr>
            <p:cNvPr id="6" name="object 13">
              <a:extLst>
                <a:ext uri="{FF2B5EF4-FFF2-40B4-BE49-F238E27FC236}">
                  <a16:creationId xmlns:a16="http://schemas.microsoft.com/office/drawing/2014/main" id="{673B9807-5E20-9068-D2B6-E68A5EB8CD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6281" y="2928873"/>
              <a:ext cx="6366002" cy="754379"/>
            </a:xfrm>
            <a:prstGeom prst="rect">
              <a:avLst/>
            </a:prstGeom>
          </p:spPr>
        </p:pic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90A5C5C4-BA0B-93B4-60E6-61859A35DD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53544" y="2928873"/>
              <a:ext cx="856488" cy="754379"/>
            </a:xfrm>
            <a:prstGeom prst="rect">
              <a:avLst/>
            </a:prstGeom>
          </p:spPr>
        </p:pic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F18D2005-55FD-54C8-BD10-394C7E95D38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81788" y="2928873"/>
              <a:ext cx="1459992" cy="754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14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1553964-8A23-ECC5-8798-4E642CA2B9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452438"/>
            <a:ext cx="94043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Aplicación</a:t>
            </a:r>
            <a:r>
              <a:rPr sz="4800" spc="-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sz="4800" spc="-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z="4800" spc="-2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desarrollarse</a:t>
            </a:r>
            <a:endParaRPr sz="4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A3F893D-EB61-0876-8A72-AF15FB807C2E}"/>
              </a:ext>
            </a:extLst>
          </p:cNvPr>
          <p:cNvSpPr txBox="1"/>
          <p:nvPr/>
        </p:nvSpPr>
        <p:spPr>
          <a:xfrm>
            <a:off x="5578944" y="1445350"/>
            <a:ext cx="5254625" cy="4376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s-ES" sz="2400" b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FFFFFF"/>
                </a:solidFill>
                <a:latin typeface="Arial"/>
                <a:cs typeface="Arial"/>
              </a:rPr>
              <a:t>siguiente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BO" sz="2400" b="1" spc="-5" dirty="0">
                <a:solidFill>
                  <a:srgbClr val="FFFFFF"/>
                </a:solidFill>
                <a:latin typeface="Arial"/>
                <a:cs typeface="Arial"/>
              </a:rPr>
              <a:t>proyecto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BO" sz="2400" b="1" dirty="0">
                <a:solidFill>
                  <a:srgbClr val="FFFFFF"/>
                </a:solidFill>
                <a:latin typeface="Arial"/>
                <a:cs typeface="Arial"/>
              </a:rPr>
              <a:t>tiene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ES" sz="2400" b="1" spc="-5" dirty="0">
                <a:solidFill>
                  <a:srgbClr val="FFFFFF"/>
                </a:solidFill>
                <a:latin typeface="Arial"/>
                <a:cs typeface="Arial"/>
              </a:rPr>
              <a:t>el objetivo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 aplicar los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conocimientos adquiridos </a:t>
            </a:r>
            <a:r>
              <a:rPr sz="2400" b="1" dirty="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ES" sz="2400" b="1" dirty="0">
                <a:solidFill>
                  <a:srgbClr val="FFFFFF"/>
                </a:solidFill>
                <a:latin typeface="Arial"/>
                <a:cs typeface="Arial"/>
              </a:rPr>
              <a:t>el manejo de una biblioteca, 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realizando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priorizando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manejo de funciones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y consultas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como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ejemplo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datos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lang="es-ES" sz="2400" b="1" dirty="0" err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s-ES" sz="2400" b="1" dirty="0">
                <a:solidFill>
                  <a:srgbClr val="FFFFFF"/>
                </a:solidFill>
                <a:latin typeface="Arial"/>
                <a:cs typeface="Arial"/>
              </a:rPr>
              <a:t> biblioteca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CAF4484-3AC4-AA7A-ADB3-A21149EF6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2" y="1557581"/>
            <a:ext cx="4819134" cy="42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364-A752-30BD-091F-004E3FAB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Objetivo</a:t>
            </a:r>
            <a:endParaRPr lang="es-BO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6B0105B5-710D-D34F-A601-41BA37FD5302}"/>
              </a:ext>
            </a:extLst>
          </p:cNvPr>
          <p:cNvSpPr txBox="1"/>
          <p:nvPr/>
        </p:nvSpPr>
        <p:spPr>
          <a:xfrm>
            <a:off x="6044341" y="1511171"/>
            <a:ext cx="5282565" cy="27149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400" dirty="0">
                <a:latin typeface="Arial MT"/>
                <a:cs typeface="Arial MT"/>
              </a:rPr>
              <a:t>El </a:t>
            </a:r>
            <a:r>
              <a:rPr sz="2400" spc="-5" dirty="0">
                <a:latin typeface="Arial MT"/>
                <a:cs typeface="Arial MT"/>
              </a:rPr>
              <a:t>objetivo general </a:t>
            </a:r>
            <a:r>
              <a:rPr sz="2400" dirty="0">
                <a:latin typeface="Arial MT"/>
                <a:cs typeface="Arial MT"/>
              </a:rPr>
              <a:t>de este proyecto 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hacer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dirty="0">
                <a:latin typeface="Arial MT"/>
                <a:cs typeface="Arial MT"/>
              </a:rPr>
              <a:t> sistema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lang="es-ES" sz="2400" dirty="0">
                <a:latin typeface="Arial MT"/>
                <a:cs typeface="Arial MT"/>
              </a:rPr>
              <a:t>una biblioteca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lang="es-ES" sz="2400" spc="-5" dirty="0">
                <a:latin typeface="Arial MT"/>
                <a:cs typeface="Arial MT"/>
              </a:rPr>
              <a:t>se lo realizara una aplicación </a:t>
            </a:r>
            <a:r>
              <a:rPr sz="2400" spc="-5" dirty="0">
                <a:latin typeface="Arial MT"/>
                <a:cs typeface="Arial MT"/>
              </a:rPr>
              <a:t>con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sql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5" dirty="0">
                <a:latin typeface="Arial MT"/>
                <a:cs typeface="Arial MT"/>
              </a:rPr>
              <a:t>visual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studio.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F87E28-A425-46F5-249A-DC86E0020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50" y="4343006"/>
            <a:ext cx="3561115" cy="21458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5810F45-6FA2-8B1E-724F-FB6DA5314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84443"/>
            <a:ext cx="3770906" cy="33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8FA3F-B33B-E38E-45B7-1362A4F6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Análisis y diseño</a:t>
            </a:r>
            <a:endParaRPr lang="es-BO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903FF58D-3B19-0CD1-238C-38024CF7D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29219" y="1649682"/>
            <a:ext cx="4711485" cy="216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Ubicar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ayuda</a:t>
            </a:r>
            <a:r>
              <a:rPr sz="2400" dirty="0">
                <a:latin typeface="Arial MT"/>
                <a:cs typeface="Arial MT"/>
              </a:rPr>
              <a:t> 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funciones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consultas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ayudar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identificar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usuario.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5B9FE2-51A4-D4DB-1A0D-88C0B99F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9" y="1649683"/>
            <a:ext cx="6000085" cy="38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AB52563-68BE-701B-8F56-8FF733F8F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452438"/>
            <a:ext cx="94043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BO" sz="4800" spc="-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Diseño</a:t>
            </a:r>
            <a:r>
              <a:rPr lang="es-BO" sz="4800" spc="-1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s-BO"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Entidad Relación</a:t>
            </a:r>
            <a:endParaRPr sz="4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D7D56D0-F8C9-A990-4F69-8ED8EF1638C8}"/>
              </a:ext>
            </a:extLst>
          </p:cNvPr>
          <p:cNvSpPr txBox="1">
            <a:spLocks/>
          </p:cNvSpPr>
          <p:nvPr/>
        </p:nvSpPr>
        <p:spPr>
          <a:xfrm>
            <a:off x="520156" y="1965658"/>
            <a:ext cx="10840102" cy="364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7468870" marR="5080" algn="just">
              <a:lnSpc>
                <a:spcPct val="150000"/>
              </a:lnSpc>
              <a:spcBef>
                <a:spcPts val="95"/>
              </a:spcBef>
            </a:pPr>
            <a:r>
              <a:rPr lang="es-ES" spc="-5" dirty="0"/>
              <a:t>Se</a:t>
            </a:r>
            <a:r>
              <a:rPr lang="es-ES" spc="-10" dirty="0"/>
              <a:t> </a:t>
            </a:r>
            <a:r>
              <a:rPr lang="es-ES" spc="-5" dirty="0"/>
              <a:t>trata</a:t>
            </a:r>
            <a:r>
              <a:rPr lang="es-ES" dirty="0"/>
              <a:t> </a:t>
            </a:r>
            <a:r>
              <a:rPr lang="es-ES" spc="-5" dirty="0"/>
              <a:t>de</a:t>
            </a:r>
            <a:r>
              <a:rPr lang="es-ES" spc="5" dirty="0"/>
              <a:t> </a:t>
            </a:r>
            <a:r>
              <a:rPr lang="es-ES" spc="-5" dirty="0"/>
              <a:t>la</a:t>
            </a:r>
            <a:r>
              <a:rPr lang="es-ES" dirty="0"/>
              <a:t> representación</a:t>
            </a:r>
            <a:r>
              <a:rPr lang="es-ES" spc="15" dirty="0"/>
              <a:t> </a:t>
            </a:r>
            <a:r>
              <a:rPr lang="es-ES" spc="-5" dirty="0"/>
              <a:t>de</a:t>
            </a:r>
            <a:r>
              <a:rPr lang="es-ES" spc="5" dirty="0"/>
              <a:t> </a:t>
            </a:r>
            <a:r>
              <a:rPr lang="es-ES" spc="-5" dirty="0"/>
              <a:t>la</a:t>
            </a:r>
            <a:r>
              <a:rPr lang="es-ES" spc="5" dirty="0"/>
              <a:t> </a:t>
            </a:r>
            <a:r>
              <a:rPr lang="es-ES" dirty="0"/>
              <a:t>base</a:t>
            </a:r>
            <a:r>
              <a:rPr lang="es-ES" spc="-10" dirty="0"/>
              <a:t> </a:t>
            </a:r>
            <a:r>
              <a:rPr lang="es-ES" spc="-5" dirty="0"/>
              <a:t>de</a:t>
            </a:r>
            <a:r>
              <a:rPr lang="es-ES" spc="5" dirty="0"/>
              <a:t> </a:t>
            </a:r>
            <a:r>
              <a:rPr lang="es-ES" spc="-5" dirty="0"/>
              <a:t>datos </a:t>
            </a:r>
            <a:r>
              <a:rPr lang="es-ES" spc="-765" dirty="0"/>
              <a:t> </a:t>
            </a:r>
            <a:r>
              <a:rPr lang="es-ES" spc="-5" dirty="0"/>
              <a:t>en el programa draw.io donde</a:t>
            </a:r>
            <a:r>
              <a:rPr lang="es-ES" spc="10" dirty="0"/>
              <a:t> </a:t>
            </a:r>
            <a:r>
              <a:rPr lang="es-ES" dirty="0"/>
              <a:t>cada</a:t>
            </a:r>
            <a:r>
              <a:rPr lang="es-ES" spc="10" dirty="0"/>
              <a:t> </a:t>
            </a:r>
            <a:r>
              <a:rPr lang="es-ES" spc="-5" dirty="0"/>
              <a:t>relacionamos las tablas y entidades con las herramientas que nos ofrecen.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DEDC47-A05D-1CC8-D973-5F05F9DD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93" y="1911018"/>
            <a:ext cx="5143393" cy="36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3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AA807-BC01-ED86-155A-40F13421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propias del </a:t>
            </a:r>
            <a:r>
              <a:rPr lang="es-ES" dirty="0" err="1"/>
              <a:t>sql</a:t>
            </a:r>
            <a:r>
              <a:rPr lang="es-ES" dirty="0"/>
              <a:t>-server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CBBDD-A501-FDE8-DBDA-FD9D63E9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FUNIONES PROPIAS</a:t>
            </a:r>
          </a:p>
          <a:p>
            <a:pPr marL="0" indent="0">
              <a:buNone/>
            </a:pPr>
            <a:r>
              <a:rPr lang="es-ES" sz="2000" spc="-5" dirty="0">
                <a:latin typeface="Arial MT"/>
                <a:cs typeface="Arial MT"/>
              </a:rPr>
              <a:t>En </a:t>
            </a:r>
            <a:r>
              <a:rPr lang="es-ES" sz="2000" spc="-10" dirty="0">
                <a:latin typeface="Arial MT"/>
                <a:cs typeface="Arial MT"/>
              </a:rPr>
              <a:t>SQL-SERVER</a:t>
            </a:r>
            <a:r>
              <a:rPr lang="es-ES" sz="2000" spc="3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se</a:t>
            </a:r>
            <a:r>
              <a:rPr lang="es-ES" sz="200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pueden</a:t>
            </a:r>
            <a:r>
              <a:rPr lang="es-ES" sz="2000" spc="1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utilizar</a:t>
            </a:r>
            <a:r>
              <a:rPr lang="es-ES" sz="200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una</a:t>
            </a:r>
            <a:r>
              <a:rPr lang="es-ES" sz="2000" spc="2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serie</a:t>
            </a:r>
            <a:r>
              <a:rPr lang="es-ES" sz="2000" spc="1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de</a:t>
            </a:r>
            <a:r>
              <a:rPr lang="es-ES" sz="2000" spc="15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funciones </a:t>
            </a:r>
            <a:r>
              <a:rPr lang="es-ES" sz="2000" spc="-5" dirty="0">
                <a:latin typeface="Arial MT"/>
                <a:cs typeface="Arial MT"/>
              </a:rPr>
              <a:t>que</a:t>
            </a:r>
            <a:r>
              <a:rPr lang="es-ES" sz="2000" spc="15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vienen </a:t>
            </a:r>
            <a:r>
              <a:rPr lang="es-ES" sz="2000" spc="-765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integradas </a:t>
            </a:r>
            <a:r>
              <a:rPr lang="es-ES" sz="2000" spc="-5" dirty="0">
                <a:latin typeface="Arial MT"/>
                <a:cs typeface="Arial MT"/>
              </a:rPr>
              <a:t>con </a:t>
            </a:r>
            <a:r>
              <a:rPr lang="es-ES" sz="2000" dirty="0">
                <a:latin typeface="Arial MT"/>
                <a:cs typeface="Arial MT"/>
              </a:rPr>
              <a:t>el</a:t>
            </a:r>
            <a:r>
              <a:rPr lang="es-ES" sz="2000" spc="-5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sistema:</a:t>
            </a:r>
          </a:p>
          <a:p>
            <a:pPr>
              <a:lnSpc>
                <a:spcPct val="100000"/>
              </a:lnSpc>
            </a:pPr>
            <a:endParaRPr lang="es-ES"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s-ES" sz="2000" dirty="0">
              <a:latin typeface="Arial MT"/>
              <a:cs typeface="Arial MT"/>
            </a:endParaRPr>
          </a:p>
          <a:p>
            <a:pPr marL="12700" indent="0">
              <a:lnSpc>
                <a:spcPct val="100000"/>
              </a:lnSpc>
              <a:buNone/>
              <a:tabLst>
                <a:tab pos="469265" algn="l"/>
                <a:tab pos="469900" algn="l"/>
              </a:tabLst>
            </a:pPr>
            <a:r>
              <a:rPr lang="es-ES" sz="2000" spc="-5" dirty="0">
                <a:latin typeface="Arial MT"/>
                <a:cs typeface="Arial MT"/>
              </a:rPr>
              <a:t>Funciones</a:t>
            </a:r>
            <a:r>
              <a:rPr lang="es-ES" sz="2000" spc="-15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Analíticas.</a:t>
            </a:r>
          </a:p>
          <a:p>
            <a:pPr marL="12700" indent="0">
              <a:lnSpc>
                <a:spcPct val="100000"/>
              </a:lnSpc>
              <a:spcBef>
                <a:spcPts val="1680"/>
              </a:spcBef>
              <a:buNone/>
              <a:tabLst>
                <a:tab pos="469265" algn="l"/>
                <a:tab pos="469900" algn="l"/>
              </a:tabLst>
            </a:pPr>
            <a:r>
              <a:rPr lang="es-ES" sz="2000" spc="-5" dirty="0">
                <a:latin typeface="Arial MT"/>
                <a:cs typeface="Arial MT"/>
              </a:rPr>
              <a:t>Funciones de</a:t>
            </a:r>
            <a:r>
              <a:rPr lang="es-ES" sz="2000" spc="-1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Categorías.</a:t>
            </a:r>
          </a:p>
          <a:p>
            <a:pPr marL="12700" indent="0">
              <a:lnSpc>
                <a:spcPct val="100000"/>
              </a:lnSpc>
              <a:spcBef>
                <a:spcPts val="1680"/>
              </a:spcBef>
              <a:buNone/>
              <a:tabLst>
                <a:tab pos="469265" algn="l"/>
                <a:tab pos="469900" algn="l"/>
              </a:tabLst>
            </a:pPr>
            <a:r>
              <a:rPr lang="es-ES" sz="2000" spc="-5" dirty="0">
                <a:latin typeface="Arial MT"/>
                <a:cs typeface="Arial MT"/>
              </a:rPr>
              <a:t>Funciones</a:t>
            </a:r>
            <a:r>
              <a:rPr lang="es-ES" sz="2000" spc="1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de</a:t>
            </a:r>
            <a:r>
              <a:rPr lang="es-ES" sz="200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Conjunto</a:t>
            </a:r>
            <a:r>
              <a:rPr lang="es-ES" sz="2000" spc="1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de</a:t>
            </a:r>
            <a:r>
              <a:rPr lang="es-ES" sz="2000" spc="5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filas.</a:t>
            </a:r>
          </a:p>
          <a:p>
            <a:pPr marL="12700" indent="0">
              <a:lnSpc>
                <a:spcPct val="100000"/>
              </a:lnSpc>
              <a:spcBef>
                <a:spcPts val="1680"/>
              </a:spcBef>
              <a:buNone/>
              <a:tabLst>
                <a:tab pos="469265" algn="l"/>
                <a:tab pos="469900" algn="l"/>
              </a:tabLst>
            </a:pPr>
            <a:r>
              <a:rPr lang="es-ES" sz="2000" spc="-5" dirty="0">
                <a:latin typeface="Arial MT"/>
                <a:cs typeface="Arial MT"/>
              </a:rPr>
              <a:t>Funciones</a:t>
            </a:r>
            <a:r>
              <a:rPr lang="es-ES" sz="2000" spc="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Escalares.</a:t>
            </a:r>
            <a:endParaRPr lang="es-ES" sz="2000" dirty="0">
              <a:latin typeface="Arial MT"/>
              <a:cs typeface="Arial MT"/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897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34ACD-0EB0-38A0-344D-5B983D1D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spc="-30" dirty="0"/>
              <a:t> Para</a:t>
            </a:r>
            <a:r>
              <a:rPr lang="es-ES" spc="-40" dirty="0"/>
              <a:t> </a:t>
            </a:r>
            <a:r>
              <a:rPr lang="es-ES" dirty="0"/>
              <a:t>que</a:t>
            </a:r>
            <a:r>
              <a:rPr lang="es-ES" spc="-25" dirty="0"/>
              <a:t> </a:t>
            </a:r>
            <a:r>
              <a:rPr lang="es-ES" spc="-5" dirty="0"/>
              <a:t>sirve</a:t>
            </a:r>
            <a:r>
              <a:rPr lang="es-ES" spc="-35" dirty="0"/>
              <a:t> </a:t>
            </a:r>
            <a:r>
              <a:rPr lang="es-ES" dirty="0"/>
              <a:t>la </a:t>
            </a:r>
            <a:r>
              <a:rPr lang="es-ES" spc="-5" dirty="0" err="1"/>
              <a:t>funcion</a:t>
            </a:r>
            <a:r>
              <a:rPr lang="es-ES" spc="-25" dirty="0"/>
              <a:t> </a:t>
            </a:r>
            <a:r>
              <a:rPr lang="es-ES" spc="-50" dirty="0"/>
              <a:t>CONCAT?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896B9-8FA6-37D8-EBDB-42BC6D44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924" y="2052918"/>
            <a:ext cx="5114441" cy="4195481"/>
          </a:xfrm>
        </p:spPr>
        <p:txBody>
          <a:bodyPr/>
          <a:lstStyle/>
          <a:p>
            <a:pPr marL="584200" indent="-571500" algn="just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83565" algn="l"/>
                <a:tab pos="584200" algn="l"/>
              </a:tabLst>
            </a:pPr>
            <a:r>
              <a:rPr lang="es-ES" sz="2000" b="1" spc="-10" dirty="0">
                <a:latin typeface="Calibri"/>
                <a:cs typeface="Calibri"/>
              </a:rPr>
              <a:t>Definición:</a:t>
            </a:r>
            <a:endParaRPr lang="es-ES" sz="20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lang="es-ES" sz="4000" dirty="0">
              <a:latin typeface="Calibri"/>
              <a:cs typeface="Calibri"/>
            </a:endParaRPr>
          </a:p>
          <a:p>
            <a:pPr marL="0" marR="5080" indent="0" algn="just">
              <a:lnSpc>
                <a:spcPct val="150000"/>
              </a:lnSpc>
              <a:buNone/>
            </a:pPr>
            <a:r>
              <a:rPr lang="es-ES" sz="2000" spc="-5" dirty="0" err="1">
                <a:latin typeface="Arial MT"/>
                <a:cs typeface="Arial MT"/>
              </a:rPr>
              <a:t>Concat</a:t>
            </a:r>
            <a:r>
              <a:rPr lang="es-ES" sz="2000" spc="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toma</a:t>
            </a:r>
            <a:r>
              <a:rPr lang="es-ES" sz="2000" spc="1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un</a:t>
            </a:r>
            <a:r>
              <a:rPr lang="es-ES" sz="200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numero</a:t>
            </a:r>
            <a:r>
              <a:rPr lang="es-ES" sz="2000" spc="15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variable</a:t>
            </a:r>
            <a:r>
              <a:rPr lang="es-ES" sz="2000" spc="-1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de </a:t>
            </a:r>
            <a:r>
              <a:rPr lang="es-ES" sz="2000" spc="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argumentos de</a:t>
            </a:r>
            <a:r>
              <a:rPr lang="es-ES" sz="2000" spc="3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cadena</a:t>
            </a:r>
            <a:r>
              <a:rPr lang="es-ES" sz="2000" spc="1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y los</a:t>
            </a:r>
            <a:r>
              <a:rPr lang="es-ES" sz="2000" spc="5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conecta</a:t>
            </a:r>
            <a:r>
              <a:rPr lang="es-ES" sz="2000" spc="-5" dirty="0">
                <a:latin typeface="Arial MT"/>
                <a:cs typeface="Arial MT"/>
              </a:rPr>
              <a:t> a </a:t>
            </a:r>
            <a:r>
              <a:rPr lang="es-ES" sz="2000" spc="-76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una </a:t>
            </a:r>
            <a:r>
              <a:rPr lang="es-ES" sz="2000" dirty="0">
                <a:latin typeface="Arial MT"/>
                <a:cs typeface="Arial MT"/>
              </a:rPr>
              <a:t>sola cadena, </a:t>
            </a:r>
            <a:r>
              <a:rPr lang="es-ES" sz="2000" spc="-5" dirty="0">
                <a:latin typeface="Arial MT"/>
                <a:cs typeface="Arial MT"/>
              </a:rPr>
              <a:t>necesita un mínimo </a:t>
            </a:r>
            <a:r>
              <a:rPr lang="es-ES" sz="200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de</a:t>
            </a:r>
            <a:r>
              <a:rPr lang="es-ES" sz="2000" dirty="0">
                <a:latin typeface="Arial MT"/>
                <a:cs typeface="Arial MT"/>
              </a:rPr>
              <a:t> dos valores</a:t>
            </a:r>
            <a:r>
              <a:rPr lang="es-ES" sz="2000" spc="-1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de</a:t>
            </a:r>
            <a:r>
              <a:rPr lang="es-ES" sz="2000" dirty="0">
                <a:latin typeface="Arial MT"/>
                <a:cs typeface="Arial MT"/>
              </a:rPr>
              <a:t> entrada</a:t>
            </a:r>
            <a:r>
              <a:rPr lang="es-ES" sz="2000" spc="1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de</a:t>
            </a:r>
            <a:r>
              <a:rPr lang="es-ES" sz="200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lo </a:t>
            </a:r>
            <a:r>
              <a:rPr lang="es-ES" sz="2000" dirty="0">
                <a:latin typeface="Arial MT"/>
                <a:cs typeface="Arial MT"/>
              </a:rPr>
              <a:t> contrario</a:t>
            </a:r>
            <a:r>
              <a:rPr lang="es-ES" sz="2000" spc="-1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produce</a:t>
            </a:r>
            <a:r>
              <a:rPr lang="es-ES" sz="2000" spc="-1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un</a:t>
            </a:r>
            <a:r>
              <a:rPr lang="es-ES" sz="2000" spc="-15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error </a:t>
            </a:r>
            <a:r>
              <a:rPr lang="es-ES" sz="2000" spc="-5" dirty="0">
                <a:latin typeface="Arial MT"/>
                <a:cs typeface="Arial MT"/>
              </a:rPr>
              <a:t>en</a:t>
            </a:r>
            <a:r>
              <a:rPr lang="es-ES" sz="2000" spc="30" dirty="0">
                <a:latin typeface="Arial MT"/>
                <a:cs typeface="Arial MT"/>
              </a:rPr>
              <a:t> </a:t>
            </a:r>
            <a:r>
              <a:rPr lang="es-ES" sz="2000" dirty="0" err="1">
                <a:latin typeface="Arial MT"/>
                <a:cs typeface="Arial MT"/>
              </a:rPr>
              <a:t>concat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704867-1BD3-9856-D099-6742AE89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78958"/>
            <a:ext cx="4535509" cy="38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5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4D752-721F-FB83-1F84-4C7F46D1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uso del COUNT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DD402-EBAE-D76A-A849-E4EAFAAB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841" y="2052918"/>
            <a:ext cx="8593012" cy="4195481"/>
          </a:xfrm>
        </p:spPr>
        <p:txBody>
          <a:bodyPr/>
          <a:lstStyle/>
          <a:p>
            <a:pPr marL="584200" indent="-571500" algn="just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83565" algn="l"/>
                <a:tab pos="584200" algn="l"/>
              </a:tabLst>
            </a:pPr>
            <a:r>
              <a:rPr lang="es-ES" sz="2000" b="1" spc="-5" dirty="0">
                <a:latin typeface="Calibri"/>
                <a:cs typeface="Calibri"/>
              </a:rPr>
              <a:t>Uso</a:t>
            </a:r>
            <a:r>
              <a:rPr lang="es-ES" sz="2000" b="1" spc="-25" dirty="0">
                <a:latin typeface="Calibri"/>
                <a:cs typeface="Calibri"/>
              </a:rPr>
              <a:t> </a:t>
            </a:r>
            <a:r>
              <a:rPr lang="es-ES" sz="2000" b="1" spc="-5" dirty="0">
                <a:latin typeface="Calibri"/>
                <a:cs typeface="Calibri"/>
              </a:rPr>
              <a:t>del</a:t>
            </a:r>
            <a:r>
              <a:rPr lang="es-ES" sz="2000" b="1" spc="-10" dirty="0">
                <a:latin typeface="Calibri"/>
                <a:cs typeface="Calibri"/>
              </a:rPr>
              <a:t> </a:t>
            </a:r>
            <a:r>
              <a:rPr lang="es-ES" sz="2000" b="1" spc="-35" dirty="0">
                <a:latin typeface="Calibri"/>
                <a:cs typeface="Calibri"/>
              </a:rPr>
              <a:t>COUNT:</a:t>
            </a:r>
            <a:endParaRPr lang="es-ES" sz="20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lang="es-ES" sz="4000" dirty="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 MT"/>
                <a:cs typeface="Arial MT"/>
              </a:rPr>
              <a:t>El</a:t>
            </a:r>
            <a:r>
              <a:rPr lang="es-ES" sz="2000" spc="-1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COUNT()</a:t>
            </a:r>
            <a:r>
              <a:rPr lang="es-ES" sz="2000" spc="3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es</a:t>
            </a:r>
            <a:r>
              <a:rPr lang="es-ES" sz="2000" spc="-1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una</a:t>
            </a:r>
            <a:r>
              <a:rPr lang="es-ES" sz="2000" spc="2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función agregada </a:t>
            </a:r>
            <a:r>
              <a:rPr lang="es-ES" sz="2000" spc="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del SQL que </a:t>
            </a:r>
            <a:r>
              <a:rPr lang="es-ES" sz="2000" dirty="0">
                <a:latin typeface="Arial MT"/>
                <a:cs typeface="Arial MT"/>
              </a:rPr>
              <a:t>devuelve el </a:t>
            </a:r>
            <a:r>
              <a:rPr lang="es-ES" sz="2000" spc="-5" dirty="0">
                <a:latin typeface="Arial MT"/>
                <a:cs typeface="Arial MT"/>
              </a:rPr>
              <a:t>numero </a:t>
            </a:r>
            <a:r>
              <a:rPr lang="es-ES" sz="2000" dirty="0">
                <a:latin typeface="Arial MT"/>
                <a:cs typeface="Arial MT"/>
              </a:rPr>
              <a:t>de </a:t>
            </a:r>
            <a:r>
              <a:rPr lang="es-ES" sz="2000" spc="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elementos</a:t>
            </a:r>
            <a:r>
              <a:rPr lang="es-ES" sz="2000" spc="1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encontrados</a:t>
            </a:r>
            <a:r>
              <a:rPr lang="es-ES" sz="2000" spc="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en</a:t>
            </a:r>
            <a:r>
              <a:rPr lang="es-ES" sz="2000" spc="5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un</a:t>
            </a:r>
            <a:r>
              <a:rPr lang="es-ES" sz="2000" spc="10" dirty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conjunto</a:t>
            </a:r>
            <a:endParaRPr lang="es-ES" sz="2000" dirty="0">
              <a:latin typeface="Arial MT"/>
              <a:cs typeface="Arial MT"/>
            </a:endParaRPr>
          </a:p>
          <a:p>
            <a:pPr algn="just"/>
            <a:endParaRPr lang="es-B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932B178-C522-7440-7C88-8EA6C67C5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6"/>
          <a:stretch/>
        </p:blipFill>
        <p:spPr>
          <a:xfrm>
            <a:off x="1818866" y="4340262"/>
            <a:ext cx="5057775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6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247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Arial MT</vt:lpstr>
      <vt:lpstr>Calibri</vt:lpstr>
      <vt:lpstr>Californian FB</vt:lpstr>
      <vt:lpstr>Century Gothic</vt:lpstr>
      <vt:lpstr>Wingdings</vt:lpstr>
      <vt:lpstr>Wingdings 3</vt:lpstr>
      <vt:lpstr>Ion</vt:lpstr>
      <vt:lpstr>Presentación de PowerPoint</vt:lpstr>
      <vt:lpstr>Presentación de PowerPoint</vt:lpstr>
      <vt:lpstr>Aplicación a desarrollarse</vt:lpstr>
      <vt:lpstr>Objetivo</vt:lpstr>
      <vt:lpstr>Análisis y diseño</vt:lpstr>
      <vt:lpstr>Diseño Entidad Relación</vt:lpstr>
      <vt:lpstr>Funciones propias del sql-server</vt:lpstr>
      <vt:lpstr>¿ Para que sirve la funcion CONCAT?</vt:lpstr>
      <vt:lpstr>Ejemplo de uso del COUNT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UNIFRANZ</dc:creator>
  <cp:lastModifiedBy>UNIFRANZ</cp:lastModifiedBy>
  <cp:revision>1</cp:revision>
  <dcterms:created xsi:type="dcterms:W3CDTF">2022-12-05T12:05:01Z</dcterms:created>
  <dcterms:modified xsi:type="dcterms:W3CDTF">2022-12-05T12:41:29Z</dcterms:modified>
</cp:coreProperties>
</file>