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6A8A806-2AEE-4459-A998-75956B578E57}"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A42C2A1F-1D69-41EB-B058-CF9C30D7D23A}" type="slidenum">
              <a:rPr lang="en-US" smtClean="0"/>
              <a:t>‹Nº›</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180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A8A806-2AEE-4459-A998-75956B578E57}"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C2A1F-1D69-41EB-B058-CF9C30D7D23A}" type="slidenum">
              <a:rPr lang="en-US" smtClean="0"/>
              <a:t>‹Nº›</a:t>
            </a:fld>
            <a:endParaRPr lang="en-US"/>
          </a:p>
        </p:txBody>
      </p:sp>
    </p:spTree>
    <p:extLst>
      <p:ext uri="{BB962C8B-B14F-4D97-AF65-F5344CB8AC3E}">
        <p14:creationId xmlns:p14="http://schemas.microsoft.com/office/powerpoint/2010/main" val="357988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A8A806-2AEE-4459-A998-75956B578E57}"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C2A1F-1D69-41EB-B058-CF9C30D7D23A}" type="slidenum">
              <a:rPr lang="en-US" smtClean="0"/>
              <a:t>‹Nº›</a:t>
            </a:fld>
            <a:endParaRPr lang="en-US"/>
          </a:p>
        </p:txBody>
      </p:sp>
    </p:spTree>
    <p:extLst>
      <p:ext uri="{BB962C8B-B14F-4D97-AF65-F5344CB8AC3E}">
        <p14:creationId xmlns:p14="http://schemas.microsoft.com/office/powerpoint/2010/main" val="342491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A8A806-2AEE-4459-A998-75956B578E57}"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C2A1F-1D69-41EB-B058-CF9C30D7D23A}" type="slidenum">
              <a:rPr lang="en-US" smtClean="0"/>
              <a:t>‹Nº›</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2264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6A8A806-2AEE-4459-A998-75956B578E57}"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C2A1F-1D69-41EB-B058-CF9C30D7D23A}" type="slidenum">
              <a:rPr lang="en-US" smtClean="0"/>
              <a:t>‹Nº›</a:t>
            </a:fld>
            <a:endParaRPr lang="en-US"/>
          </a:p>
        </p:txBody>
      </p:sp>
    </p:spTree>
    <p:extLst>
      <p:ext uri="{BB962C8B-B14F-4D97-AF65-F5344CB8AC3E}">
        <p14:creationId xmlns:p14="http://schemas.microsoft.com/office/powerpoint/2010/main" val="146422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6A8A806-2AEE-4459-A998-75956B578E57}"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C2A1F-1D69-41EB-B058-CF9C30D7D23A}" type="slidenum">
              <a:rPr lang="en-US" smtClean="0"/>
              <a:t>‹Nº›</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2030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6A8A806-2AEE-4459-A998-75956B578E57}"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C2A1F-1D69-41EB-B058-CF9C30D7D23A}" type="slidenum">
              <a:rPr lang="en-US" smtClean="0"/>
              <a:t>‹Nº›</a:t>
            </a:fld>
            <a:endParaRPr lang="en-US"/>
          </a:p>
        </p:txBody>
      </p:sp>
    </p:spTree>
    <p:extLst>
      <p:ext uri="{BB962C8B-B14F-4D97-AF65-F5344CB8AC3E}">
        <p14:creationId xmlns:p14="http://schemas.microsoft.com/office/powerpoint/2010/main" val="368149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6A8A806-2AEE-4459-A998-75956B578E57}"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C2A1F-1D69-41EB-B058-CF9C30D7D23A}" type="slidenum">
              <a:rPr lang="en-US" smtClean="0"/>
              <a:t>‹Nº›</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1593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6A8A806-2AEE-4459-A998-75956B578E57}"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C2A1F-1D69-41EB-B058-CF9C30D7D23A}" type="slidenum">
              <a:rPr lang="en-US" smtClean="0"/>
              <a:t>‹Nº›</a:t>
            </a:fld>
            <a:endParaRPr lang="en-US"/>
          </a:p>
        </p:txBody>
      </p:sp>
    </p:spTree>
    <p:extLst>
      <p:ext uri="{BB962C8B-B14F-4D97-AF65-F5344CB8AC3E}">
        <p14:creationId xmlns:p14="http://schemas.microsoft.com/office/powerpoint/2010/main" val="83484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6A8A806-2AEE-4459-A998-75956B578E57}"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C2A1F-1D69-41EB-B058-CF9C30D7D23A}" type="slidenum">
              <a:rPr lang="en-US" smtClean="0"/>
              <a:t>‹Nº›</a:t>
            </a:fld>
            <a:endParaRPr lang="en-US"/>
          </a:p>
        </p:txBody>
      </p:sp>
    </p:spTree>
    <p:extLst>
      <p:ext uri="{BB962C8B-B14F-4D97-AF65-F5344CB8AC3E}">
        <p14:creationId xmlns:p14="http://schemas.microsoft.com/office/powerpoint/2010/main" val="156121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6A8A806-2AEE-4459-A998-75956B578E57}"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C2A1F-1D69-41EB-B058-CF9C30D7D23A}" type="slidenum">
              <a:rPr lang="en-US" smtClean="0"/>
              <a:t>‹Nº›</a:t>
            </a:fld>
            <a:endParaRPr lang="en-US"/>
          </a:p>
        </p:txBody>
      </p:sp>
    </p:spTree>
    <p:extLst>
      <p:ext uri="{BB962C8B-B14F-4D97-AF65-F5344CB8AC3E}">
        <p14:creationId xmlns:p14="http://schemas.microsoft.com/office/powerpoint/2010/main" val="180480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6A8A806-2AEE-4459-A998-75956B578E57}" type="datetimeFigureOut">
              <a:rPr lang="en-US" smtClean="0"/>
              <a:t>11/27/2022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A42C2A1F-1D69-41EB-B058-CF9C30D7D23A}" type="slidenum">
              <a:rPr lang="en-US" smtClean="0"/>
              <a:t>‹Nº›</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643338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4FCAA-6515-32BA-0006-9DB022699926}"/>
              </a:ext>
            </a:extLst>
          </p:cNvPr>
          <p:cNvSpPr>
            <a:spLocks noGrp="1"/>
          </p:cNvSpPr>
          <p:nvPr>
            <p:ph type="ctrTitle"/>
          </p:nvPr>
        </p:nvSpPr>
        <p:spPr/>
        <p:txBody>
          <a:bodyPr>
            <a:noAutofit/>
          </a:bodyPr>
          <a:lstStyle/>
          <a:p>
            <a:r>
              <a:rPr lang="en-US" sz="4800" dirty="0" err="1">
                <a:latin typeface="Times New Roman" panose="02020603050405020304" pitchFamily="18" charset="0"/>
                <a:cs typeface="Times New Roman" panose="02020603050405020304" pitchFamily="18" charset="0"/>
              </a:rPr>
              <a:t>Manejo</a:t>
            </a:r>
            <a:r>
              <a:rPr lang="en-US" sz="4800" dirty="0">
                <a:latin typeface="Times New Roman" panose="02020603050405020304" pitchFamily="18" charset="0"/>
                <a:cs typeface="Times New Roman" panose="02020603050405020304" pitchFamily="18" charset="0"/>
              </a:rPr>
              <a:t> de </a:t>
            </a:r>
            <a:r>
              <a:rPr lang="en-US" sz="4800" dirty="0" err="1">
                <a:latin typeface="Times New Roman" panose="02020603050405020304" pitchFamily="18" charset="0"/>
                <a:cs typeface="Times New Roman" panose="02020603050405020304" pitchFamily="18" charset="0"/>
              </a:rPr>
              <a:t>consultas</a:t>
            </a:r>
            <a:r>
              <a:rPr lang="en-US" sz="4800" dirty="0">
                <a:latin typeface="Times New Roman" panose="02020603050405020304" pitchFamily="18" charset="0"/>
                <a:cs typeface="Times New Roman" panose="02020603050405020304" pitchFamily="18" charset="0"/>
              </a:rPr>
              <a:t> y </a:t>
            </a:r>
            <a:r>
              <a:rPr lang="en-US" sz="4800" dirty="0" err="1">
                <a:latin typeface="Times New Roman" panose="02020603050405020304" pitchFamily="18" charset="0"/>
                <a:cs typeface="Times New Roman" panose="02020603050405020304" pitchFamily="18" charset="0"/>
              </a:rPr>
              <a:t>funciones</a:t>
            </a:r>
            <a:endParaRPr lang="en-US" sz="4800"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EC07165F-D7C8-F796-7C5F-9367F6776889}"/>
              </a:ext>
            </a:extLst>
          </p:cNvPr>
          <p:cNvSpPr>
            <a:spLocks noGrp="1"/>
          </p:cNvSpPr>
          <p:nvPr>
            <p:ph type="subTitle" idx="1"/>
          </p:nvPr>
        </p:nvSpPr>
        <p:spPr/>
        <p:txBody>
          <a:bodyPr/>
          <a:lstStyle/>
          <a:p>
            <a:r>
              <a:rPr lang="en-US" dirty="0"/>
              <a:t>Hito 4 – </a:t>
            </a:r>
            <a:r>
              <a:rPr lang="en-US" dirty="0" err="1"/>
              <a:t>Ingenieria</a:t>
            </a:r>
            <a:r>
              <a:rPr lang="en-US" dirty="0"/>
              <a:t> de </a:t>
            </a:r>
            <a:r>
              <a:rPr lang="en-US" dirty="0" err="1"/>
              <a:t>sistemas</a:t>
            </a:r>
            <a:endParaRPr lang="en-US" dirty="0"/>
          </a:p>
        </p:txBody>
      </p:sp>
    </p:spTree>
    <p:extLst>
      <p:ext uri="{BB962C8B-B14F-4D97-AF65-F5344CB8AC3E}">
        <p14:creationId xmlns:p14="http://schemas.microsoft.com/office/powerpoint/2010/main" val="257258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ovalado 1">
            <a:extLst>
              <a:ext uri="{FF2B5EF4-FFF2-40B4-BE49-F238E27FC236}">
                <a16:creationId xmlns:a16="http://schemas.microsoft.com/office/drawing/2014/main" id="{BBCB7FA5-475F-3830-7D3B-ED3F44FD7494}"/>
              </a:ext>
            </a:extLst>
          </p:cNvPr>
          <p:cNvSpPr/>
          <p:nvPr/>
        </p:nvSpPr>
        <p:spPr>
          <a:xfrm>
            <a:off x="1302801" y="736599"/>
            <a:ext cx="7773466" cy="2074333"/>
          </a:xfrm>
          <a:prstGeom prst="wedgeEllipseCallout">
            <a:avLst/>
          </a:prstGeom>
        </p:spPr>
        <p:style>
          <a:lnRef idx="3">
            <a:schemeClr val="lt1"/>
          </a:lnRef>
          <a:fillRef idx="1">
            <a:schemeClr val="accent5"/>
          </a:fillRef>
          <a:effectRef idx="1">
            <a:schemeClr val="accent5"/>
          </a:effectRef>
          <a:fontRef idx="minor">
            <a:schemeClr val="lt1"/>
          </a:fontRef>
        </p:style>
        <p:txBody>
          <a:bodyPr rtlCol="0" anchor="ctr"/>
          <a:lstStyle/>
          <a:p>
            <a:r>
              <a:rPr lang="es-ES" sz="1600" dirty="0">
                <a:latin typeface="Times New Roman" panose="02020603050405020304" pitchFamily="18" charset="0"/>
                <a:cs typeface="Times New Roman" panose="02020603050405020304" pitchFamily="18" charset="0"/>
              </a:rPr>
              <a:t>3.3. Crear una función que permita saber cuántos jugadores están inscritos y que sean de la categoría varones o</a:t>
            </a:r>
          </a:p>
          <a:p>
            <a:r>
              <a:rPr lang="es-ES" sz="1600" dirty="0">
                <a:latin typeface="Times New Roman" panose="02020603050405020304" pitchFamily="18" charset="0"/>
                <a:cs typeface="Times New Roman" panose="02020603050405020304" pitchFamily="18" charset="0"/>
              </a:rPr>
              <a:t>mujeres.</a:t>
            </a:r>
          </a:p>
          <a:p>
            <a:r>
              <a:rPr lang="es-ES" sz="1600" dirty="0">
                <a:latin typeface="Times New Roman" panose="02020603050405020304" pitchFamily="18" charset="0"/>
                <a:cs typeface="Times New Roman" panose="02020603050405020304" pitchFamily="18" charset="0"/>
              </a:rPr>
              <a:t>■ La función debe llamarse </a:t>
            </a:r>
            <a:r>
              <a:rPr lang="es-ES" sz="1600" b="1" dirty="0">
                <a:latin typeface="Times New Roman" panose="02020603050405020304" pitchFamily="18" charset="0"/>
                <a:cs typeface="Times New Roman" panose="02020603050405020304" pitchFamily="18" charset="0"/>
              </a:rPr>
              <a:t>F2_CantidadJugadoresParam</a:t>
            </a:r>
            <a:r>
              <a:rPr lang="es-ES" sz="1600" dirty="0">
                <a:latin typeface="Times New Roman" panose="02020603050405020304" pitchFamily="18" charset="0"/>
                <a:cs typeface="Times New Roman" panose="02020603050405020304" pitchFamily="18" charset="0"/>
              </a:rPr>
              <a:t>()</a:t>
            </a:r>
          </a:p>
          <a:p>
            <a:r>
              <a:rPr lang="es-ES" sz="1600" dirty="0">
                <a:latin typeface="Times New Roman" panose="02020603050405020304" pitchFamily="18" charset="0"/>
                <a:cs typeface="Times New Roman" panose="02020603050405020304" pitchFamily="18" charset="0"/>
              </a:rPr>
              <a:t>■ La función debe recibir un parámetro “Varones” o “Mujeres”</a:t>
            </a:r>
          </a:p>
        </p:txBody>
      </p:sp>
      <p:sp>
        <p:nvSpPr>
          <p:cNvPr id="4" name="Bocadillo: ovalado 3">
            <a:extLst>
              <a:ext uri="{FF2B5EF4-FFF2-40B4-BE49-F238E27FC236}">
                <a16:creationId xmlns:a16="http://schemas.microsoft.com/office/drawing/2014/main" id="{6F0AE439-7E98-DB94-E9FF-9407380CB150}"/>
              </a:ext>
            </a:extLst>
          </p:cNvPr>
          <p:cNvSpPr/>
          <p:nvPr/>
        </p:nvSpPr>
        <p:spPr>
          <a:xfrm>
            <a:off x="1302801" y="3344334"/>
            <a:ext cx="8298399" cy="2777066"/>
          </a:xfrm>
          <a:prstGeom prst="wedgeEllipseCallout">
            <a:avLst/>
          </a:prstGeom>
        </p:spPr>
        <p:style>
          <a:lnRef idx="3">
            <a:schemeClr val="lt1"/>
          </a:lnRef>
          <a:fillRef idx="1">
            <a:schemeClr val="accent2"/>
          </a:fillRef>
          <a:effectRef idx="1">
            <a:schemeClr val="accent2"/>
          </a:effectRef>
          <a:fontRef idx="minor">
            <a:schemeClr val="lt1"/>
          </a:fontRef>
        </p:style>
        <p:txBody>
          <a:bodyPr rtlCol="0" anchor="ctr"/>
          <a:lstStyle/>
          <a:p>
            <a:r>
              <a:rPr lang="es-ES" sz="1600" dirty="0">
                <a:latin typeface="Times New Roman" panose="02020603050405020304" pitchFamily="18" charset="0"/>
                <a:cs typeface="Times New Roman" panose="02020603050405020304" pitchFamily="18" charset="0"/>
              </a:rPr>
              <a:t>3.4. Crear una función que obtenga el promedio de las edades mayores a una cierta edad.</a:t>
            </a:r>
          </a:p>
          <a:p>
            <a:r>
              <a:rPr lang="es-ES" sz="1600" dirty="0">
                <a:latin typeface="Times New Roman" panose="02020603050405020304" pitchFamily="18" charset="0"/>
                <a:cs typeface="Times New Roman" panose="02020603050405020304" pitchFamily="18" charset="0"/>
              </a:rPr>
              <a:t>■ La función debe llamarse </a:t>
            </a:r>
            <a:r>
              <a:rPr lang="es-ES" sz="1600" b="1" dirty="0">
                <a:latin typeface="Times New Roman" panose="02020603050405020304" pitchFamily="18" charset="0"/>
                <a:cs typeface="Times New Roman" panose="02020603050405020304" pitchFamily="18" charset="0"/>
              </a:rPr>
              <a:t>F3_PromedioEdades</a:t>
            </a:r>
            <a:r>
              <a:rPr lang="es-ES" sz="1600" dirty="0">
                <a:latin typeface="Times New Roman" panose="02020603050405020304" pitchFamily="18" charset="0"/>
                <a:cs typeface="Times New Roman" panose="02020603050405020304" pitchFamily="18" charset="0"/>
              </a:rPr>
              <a:t>()</a:t>
            </a:r>
          </a:p>
          <a:p>
            <a:r>
              <a:rPr lang="es-ES" sz="1600" dirty="0">
                <a:latin typeface="Times New Roman" panose="02020603050405020304" pitchFamily="18" charset="0"/>
                <a:cs typeface="Times New Roman" panose="02020603050405020304" pitchFamily="18" charset="0"/>
              </a:rPr>
              <a:t>■ La función debe recibir como parámetro 2 valores.</a:t>
            </a:r>
          </a:p>
          <a:p>
            <a:r>
              <a:rPr lang="es-ES" sz="1600" dirty="0">
                <a:latin typeface="Times New Roman" panose="02020603050405020304" pitchFamily="18" charset="0"/>
                <a:cs typeface="Times New Roman" panose="02020603050405020304" pitchFamily="18" charset="0"/>
              </a:rPr>
              <a:t>■ La categoría. (Varones o Mujeres)</a:t>
            </a:r>
          </a:p>
          <a:p>
            <a:r>
              <a:rPr lang="es-ES" sz="1600" dirty="0">
                <a:latin typeface="Times New Roman" panose="02020603050405020304" pitchFamily="18" charset="0"/>
                <a:cs typeface="Times New Roman" panose="02020603050405020304" pitchFamily="18" charset="0"/>
              </a:rPr>
              <a:t>■ La edad con la que se comparara (21 años ejemplo)</a:t>
            </a:r>
          </a:p>
          <a:p>
            <a:r>
              <a:rPr lang="es-ES" sz="1600" dirty="0">
                <a:latin typeface="Times New Roman" panose="02020603050405020304" pitchFamily="18" charset="0"/>
                <a:cs typeface="Times New Roman" panose="02020603050405020304" pitchFamily="18" charset="0"/>
              </a:rPr>
              <a:t>■ Es decir mostrar el promedio de edades que sean de una categoría y que sean mayores a 21 años.</a:t>
            </a:r>
          </a:p>
        </p:txBody>
      </p:sp>
    </p:spTree>
    <p:extLst>
      <p:ext uri="{BB962C8B-B14F-4D97-AF65-F5344CB8AC3E}">
        <p14:creationId xmlns:p14="http://schemas.microsoft.com/office/powerpoint/2010/main" val="237988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ovalado 1">
            <a:extLst>
              <a:ext uri="{FF2B5EF4-FFF2-40B4-BE49-F238E27FC236}">
                <a16:creationId xmlns:a16="http://schemas.microsoft.com/office/drawing/2014/main" id="{EEECF0CA-C0B4-7B4B-FD93-F634C1D80A7C}"/>
              </a:ext>
            </a:extLst>
          </p:cNvPr>
          <p:cNvSpPr/>
          <p:nvPr/>
        </p:nvSpPr>
        <p:spPr>
          <a:xfrm>
            <a:off x="1412867" y="287868"/>
            <a:ext cx="8027466" cy="2904065"/>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r>
              <a:rPr lang="es-ES" sz="1600" dirty="0">
                <a:latin typeface="Times New Roman" panose="02020603050405020304" pitchFamily="18" charset="0"/>
                <a:cs typeface="Times New Roman" panose="02020603050405020304" pitchFamily="18" charset="0"/>
              </a:rPr>
              <a:t>3.5. Crear una función que permita concatenar 3 parámetros.</a:t>
            </a:r>
          </a:p>
          <a:p>
            <a:r>
              <a:rPr lang="es-ES" sz="1600" dirty="0">
                <a:latin typeface="Times New Roman" panose="02020603050405020304" pitchFamily="18" charset="0"/>
                <a:cs typeface="Times New Roman" panose="02020603050405020304" pitchFamily="18" charset="0"/>
              </a:rPr>
              <a:t>■ La función debe llamarse </a:t>
            </a:r>
            <a:r>
              <a:rPr lang="es-ES" sz="1600" b="1" dirty="0">
                <a:latin typeface="Times New Roman" panose="02020603050405020304" pitchFamily="18" charset="0"/>
                <a:cs typeface="Times New Roman" panose="02020603050405020304" pitchFamily="18" charset="0"/>
              </a:rPr>
              <a:t>F4_ConcatItems()</a:t>
            </a:r>
          </a:p>
          <a:p>
            <a:r>
              <a:rPr lang="es-ES" sz="1600" dirty="0">
                <a:latin typeface="Times New Roman" panose="02020603050405020304" pitchFamily="18" charset="0"/>
                <a:cs typeface="Times New Roman" panose="02020603050405020304" pitchFamily="18" charset="0"/>
              </a:rPr>
              <a:t>■ La función debe de recibir 3 parámetros.</a:t>
            </a:r>
          </a:p>
          <a:p>
            <a:r>
              <a:rPr lang="es-ES" sz="1600" dirty="0">
                <a:latin typeface="Times New Roman" panose="02020603050405020304" pitchFamily="18" charset="0"/>
                <a:cs typeface="Times New Roman" panose="02020603050405020304" pitchFamily="18" charset="0"/>
              </a:rPr>
              <a:t>■ La función debe de concatenar los 3 valores.</a:t>
            </a:r>
          </a:p>
          <a:p>
            <a:r>
              <a:rPr lang="es-ES" sz="1600" dirty="0">
                <a:latin typeface="Times New Roman" panose="02020603050405020304" pitchFamily="18" charset="0"/>
                <a:cs typeface="Times New Roman" panose="02020603050405020304" pitchFamily="18" charset="0"/>
              </a:rPr>
              <a:t>■ Para verificar la correcta creación de la función debe mostrar lo siguiente.</a:t>
            </a:r>
          </a:p>
          <a:p>
            <a:r>
              <a:rPr lang="es-ES" sz="1600" dirty="0">
                <a:latin typeface="Times New Roman" panose="02020603050405020304" pitchFamily="18" charset="0"/>
                <a:cs typeface="Times New Roman" panose="02020603050405020304" pitchFamily="18" charset="0"/>
              </a:rPr>
              <a:t>■ Mostrar los nombres de los jugadores, el nombre del equipo y la sede concatenada, utilizando la función</a:t>
            </a:r>
          </a:p>
          <a:p>
            <a:r>
              <a:rPr lang="es-ES" sz="1600" dirty="0">
                <a:latin typeface="Times New Roman" panose="02020603050405020304" pitchFamily="18" charset="0"/>
                <a:cs typeface="Times New Roman" panose="02020603050405020304" pitchFamily="18" charset="0"/>
              </a:rPr>
              <a:t>que acaba de crear.</a:t>
            </a:r>
          </a:p>
        </p:txBody>
      </p:sp>
      <p:sp>
        <p:nvSpPr>
          <p:cNvPr id="4" name="Bocadillo: ovalado 3">
            <a:extLst>
              <a:ext uri="{FF2B5EF4-FFF2-40B4-BE49-F238E27FC236}">
                <a16:creationId xmlns:a16="http://schemas.microsoft.com/office/drawing/2014/main" id="{F3E03868-D4FB-4F9C-8AEC-E61F1FF58155}"/>
              </a:ext>
            </a:extLst>
          </p:cNvPr>
          <p:cNvSpPr/>
          <p:nvPr/>
        </p:nvSpPr>
        <p:spPr>
          <a:xfrm>
            <a:off x="1412868" y="4284133"/>
            <a:ext cx="4970999" cy="1871134"/>
          </a:xfrm>
          <a:prstGeom prst="wedgeEllipseCallout">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r>
              <a:rPr lang="es-ES" sz="1600" dirty="0">
                <a:latin typeface="Times New Roman" panose="02020603050405020304" pitchFamily="18" charset="0"/>
                <a:cs typeface="Times New Roman" panose="02020603050405020304" pitchFamily="18" charset="0"/>
              </a:rPr>
              <a:t>3.6. Generar la serie </a:t>
            </a:r>
            <a:r>
              <a:rPr lang="es-ES" sz="1600" dirty="0" err="1">
                <a:latin typeface="Times New Roman" panose="02020603050405020304" pitchFamily="18" charset="0"/>
                <a:cs typeface="Times New Roman" panose="02020603050405020304" pitchFamily="18" charset="0"/>
              </a:rPr>
              <a:t>fibonacci</a:t>
            </a:r>
            <a:r>
              <a:rPr lang="es-ES" sz="1600" dirty="0">
                <a:latin typeface="Times New Roman" panose="02020603050405020304" pitchFamily="18" charset="0"/>
                <a:cs typeface="Times New Roman" panose="02020603050405020304" pitchFamily="18" charset="0"/>
              </a:rPr>
              <a:t>.</a:t>
            </a:r>
          </a:p>
          <a:p>
            <a:r>
              <a:rPr lang="es-ES" sz="1600" dirty="0">
                <a:latin typeface="Times New Roman" panose="02020603050405020304" pitchFamily="18" charset="0"/>
                <a:cs typeface="Times New Roman" panose="02020603050405020304" pitchFamily="18" charset="0"/>
              </a:rPr>
              <a:t>■ El objetivo es generar una función que retorne una cadena con la serie de la </a:t>
            </a:r>
            <a:r>
              <a:rPr lang="es-ES" sz="1600" dirty="0" err="1">
                <a:latin typeface="Times New Roman" panose="02020603050405020304" pitchFamily="18" charset="0"/>
                <a:cs typeface="Times New Roman" panose="02020603050405020304" pitchFamily="18" charset="0"/>
              </a:rPr>
              <a:t>fibonacci</a:t>
            </a:r>
            <a:r>
              <a:rPr lang="es-ES" sz="1600" dirty="0">
                <a:latin typeface="Times New Roman" panose="02020603050405020304" pitchFamily="18" charset="0"/>
                <a:cs typeface="Times New Roman" panose="02020603050405020304" pitchFamily="18" charset="0"/>
              </a:rPr>
              <a:t>.</a:t>
            </a:r>
          </a:p>
          <a:p>
            <a:r>
              <a:rPr lang="es-ES" sz="1600" dirty="0">
                <a:latin typeface="Times New Roman" panose="02020603050405020304" pitchFamily="18" charset="0"/>
                <a:cs typeface="Times New Roman" panose="02020603050405020304" pitchFamily="18" charset="0"/>
              </a:rPr>
              <a:t>● La función solo recibe el valor N.</a:t>
            </a:r>
          </a:p>
          <a:p>
            <a:r>
              <a:rPr lang="es-ES" sz="1600" dirty="0">
                <a:latin typeface="Times New Roman" panose="02020603050405020304" pitchFamily="18" charset="0"/>
                <a:cs typeface="Times New Roman" panose="02020603050405020304" pitchFamily="18" charset="0"/>
              </a:rPr>
              <a:t>● Comportamiento esperado</a:t>
            </a:r>
          </a:p>
        </p:txBody>
      </p:sp>
      <p:pic>
        <p:nvPicPr>
          <p:cNvPr id="6" name="Imagen 5">
            <a:extLst>
              <a:ext uri="{FF2B5EF4-FFF2-40B4-BE49-F238E27FC236}">
                <a16:creationId xmlns:a16="http://schemas.microsoft.com/office/drawing/2014/main" id="{6F0E7CA7-B984-6702-B935-45D76D353BC7}"/>
              </a:ext>
            </a:extLst>
          </p:cNvPr>
          <p:cNvPicPr>
            <a:picLocks noChangeAspect="1"/>
          </p:cNvPicPr>
          <p:nvPr/>
        </p:nvPicPr>
        <p:blipFill>
          <a:blip r:embed="rId2"/>
          <a:stretch>
            <a:fillRect/>
          </a:stretch>
        </p:blipFill>
        <p:spPr>
          <a:xfrm>
            <a:off x="6921040" y="4284133"/>
            <a:ext cx="3143448" cy="2410237"/>
          </a:xfrm>
          <a:prstGeom prst="rect">
            <a:avLst/>
          </a:prstGeom>
        </p:spPr>
      </p:pic>
    </p:spTree>
    <p:extLst>
      <p:ext uri="{BB962C8B-B14F-4D97-AF65-F5344CB8AC3E}">
        <p14:creationId xmlns:p14="http://schemas.microsoft.com/office/powerpoint/2010/main" val="1929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E0208-F2FE-5FC5-CCCE-E3049E2FE744}"/>
              </a:ext>
            </a:extLst>
          </p:cNvPr>
          <p:cNvSpPr>
            <a:spLocks noGrp="1"/>
          </p:cNvSpPr>
          <p:nvPr>
            <p:ph type="title"/>
          </p:nvPr>
        </p:nvSpPr>
        <p:spPr>
          <a:xfrm>
            <a:off x="1427480" y="388203"/>
            <a:ext cx="7631853" cy="780197"/>
          </a:xfrm>
        </p:spPr>
        <p:txBody>
          <a:bodyPr>
            <a:normAutofit/>
          </a:bodyPr>
          <a:lstStyle/>
          <a:p>
            <a:r>
              <a:rPr lang="en-US" sz="4400" dirty="0">
                <a:latin typeface="Times New Roman" panose="02020603050405020304" pitchFamily="18" charset="0"/>
                <a:cs typeface="Times New Roman" panose="02020603050405020304" pitchFamily="18" charset="0"/>
              </a:rPr>
              <a:t>1.Diseño de la base de </a:t>
            </a:r>
            <a:r>
              <a:rPr lang="en-US" sz="4400" dirty="0" err="1">
                <a:latin typeface="Times New Roman" panose="02020603050405020304" pitchFamily="18" charset="0"/>
                <a:cs typeface="Times New Roman" panose="02020603050405020304" pitchFamily="18" charset="0"/>
              </a:rPr>
              <a:t>datos</a:t>
            </a:r>
            <a:endParaRPr lang="en-US" sz="44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F9AEFCDA-854A-EC40-F0D4-17FD3F05202B}"/>
              </a:ext>
            </a:extLst>
          </p:cNvPr>
          <p:cNvPicPr>
            <a:picLocks noChangeAspect="1"/>
          </p:cNvPicPr>
          <p:nvPr/>
        </p:nvPicPr>
        <p:blipFill>
          <a:blip r:embed="rId2"/>
          <a:stretch>
            <a:fillRect/>
          </a:stretch>
        </p:blipFill>
        <p:spPr>
          <a:xfrm>
            <a:off x="1427480" y="1347464"/>
            <a:ext cx="4994784" cy="3162494"/>
          </a:xfrm>
          <a:prstGeom prst="rect">
            <a:avLst/>
          </a:prstGeom>
        </p:spPr>
      </p:pic>
      <p:pic>
        <p:nvPicPr>
          <p:cNvPr id="7" name="Imagen 6">
            <a:extLst>
              <a:ext uri="{FF2B5EF4-FFF2-40B4-BE49-F238E27FC236}">
                <a16:creationId xmlns:a16="http://schemas.microsoft.com/office/drawing/2014/main" id="{D5C0B2F1-9C92-B6BB-E90C-3FAB472E5DD3}"/>
              </a:ext>
            </a:extLst>
          </p:cNvPr>
          <p:cNvPicPr>
            <a:picLocks noChangeAspect="1"/>
          </p:cNvPicPr>
          <p:nvPr/>
        </p:nvPicPr>
        <p:blipFill>
          <a:blip r:embed="rId3"/>
          <a:stretch>
            <a:fillRect/>
          </a:stretch>
        </p:blipFill>
        <p:spPr>
          <a:xfrm>
            <a:off x="7557683" y="1032787"/>
            <a:ext cx="2032052" cy="4323839"/>
          </a:xfrm>
          <a:prstGeom prst="rect">
            <a:avLst/>
          </a:prstGeom>
        </p:spPr>
      </p:pic>
    </p:spTree>
    <p:extLst>
      <p:ext uri="{BB962C8B-B14F-4D97-AF65-F5344CB8AC3E}">
        <p14:creationId xmlns:p14="http://schemas.microsoft.com/office/powerpoint/2010/main" val="1407611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2A09BB-A786-FEC4-8489-1C982F5C74AB}"/>
              </a:ext>
            </a:extLst>
          </p:cNvPr>
          <p:cNvPicPr>
            <a:picLocks noChangeAspect="1"/>
          </p:cNvPicPr>
          <p:nvPr/>
        </p:nvPicPr>
        <p:blipFill>
          <a:blip r:embed="rId2"/>
          <a:stretch>
            <a:fillRect/>
          </a:stretch>
        </p:blipFill>
        <p:spPr>
          <a:xfrm>
            <a:off x="2414073" y="1018838"/>
            <a:ext cx="7363853" cy="4820323"/>
          </a:xfrm>
          <a:prstGeom prst="rect">
            <a:avLst/>
          </a:prstGeom>
        </p:spPr>
      </p:pic>
    </p:spTree>
    <p:extLst>
      <p:ext uri="{BB962C8B-B14F-4D97-AF65-F5344CB8AC3E}">
        <p14:creationId xmlns:p14="http://schemas.microsoft.com/office/powerpoint/2010/main" val="358713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77574-350E-C135-6D98-E884EA875410}"/>
              </a:ext>
            </a:extLst>
          </p:cNvPr>
          <p:cNvSpPr>
            <a:spLocks noGrp="1"/>
          </p:cNvSpPr>
          <p:nvPr>
            <p:ph type="title"/>
          </p:nvPr>
        </p:nvSpPr>
        <p:spPr>
          <a:xfrm>
            <a:off x="2577941" y="682447"/>
            <a:ext cx="7958331" cy="1077229"/>
          </a:xfrm>
        </p:spPr>
        <p:txBody>
          <a:bodyPr>
            <a:normAutofit/>
          </a:bodyPr>
          <a:lstStyle/>
          <a:p>
            <a:pPr algn="l"/>
            <a:r>
              <a:rPr lang="en-US" dirty="0">
                <a:latin typeface="Times New Roman" panose="02020603050405020304" pitchFamily="18" charset="0"/>
                <a:cs typeface="Times New Roman" panose="02020603050405020304" pitchFamily="18" charset="0"/>
              </a:rPr>
              <a:t>2.Manejo de </a:t>
            </a:r>
            <a:r>
              <a:rPr lang="en-US" dirty="0" err="1">
                <a:latin typeface="Times New Roman" panose="02020603050405020304" pitchFamily="18" charset="0"/>
                <a:cs typeface="Times New Roman" panose="02020603050405020304" pitchFamily="18" charset="0"/>
              </a:rPr>
              <a:t>conceptos</a:t>
            </a:r>
            <a:endParaRPr lang="en-US" dirty="0">
              <a:latin typeface="Times New Roman" panose="02020603050405020304" pitchFamily="18" charset="0"/>
              <a:cs typeface="Times New Roman" panose="02020603050405020304" pitchFamily="18" charset="0"/>
            </a:endParaRPr>
          </a:p>
        </p:txBody>
      </p:sp>
      <p:sp>
        <p:nvSpPr>
          <p:cNvPr id="4" name="Bocadillo: ovalado 3">
            <a:extLst>
              <a:ext uri="{FF2B5EF4-FFF2-40B4-BE49-F238E27FC236}">
                <a16:creationId xmlns:a16="http://schemas.microsoft.com/office/drawing/2014/main" id="{B5A424AA-B22A-A64C-DB37-9C71D018967B}"/>
              </a:ext>
            </a:extLst>
          </p:cNvPr>
          <p:cNvSpPr/>
          <p:nvPr/>
        </p:nvSpPr>
        <p:spPr>
          <a:xfrm>
            <a:off x="1701800" y="1972733"/>
            <a:ext cx="2794000" cy="1286934"/>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dirty="0">
                <a:latin typeface="Times New Roman" panose="02020603050405020304" pitchFamily="18" charset="0"/>
                <a:cs typeface="Times New Roman" panose="02020603050405020304" pitchFamily="18" charset="0"/>
              </a:rPr>
              <a:t>2.1. Muestra un ejemplo de DDL</a:t>
            </a:r>
            <a:r>
              <a:rPr lang="es-ES" dirty="0"/>
              <a:t>.</a:t>
            </a:r>
            <a:endParaRPr lang="en-US" dirty="0"/>
          </a:p>
        </p:txBody>
      </p:sp>
      <p:sp>
        <p:nvSpPr>
          <p:cNvPr id="5" name="Bocadillo: ovalado 4">
            <a:extLst>
              <a:ext uri="{FF2B5EF4-FFF2-40B4-BE49-F238E27FC236}">
                <a16:creationId xmlns:a16="http://schemas.microsoft.com/office/drawing/2014/main" id="{8949D098-C230-7A8C-CDE7-A7A8EAEB8D1D}"/>
              </a:ext>
            </a:extLst>
          </p:cNvPr>
          <p:cNvSpPr/>
          <p:nvPr/>
        </p:nvSpPr>
        <p:spPr>
          <a:xfrm>
            <a:off x="8517467" y="4763010"/>
            <a:ext cx="2794000" cy="128693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Times New Roman" panose="02020603050405020304" pitchFamily="18" charset="0"/>
                <a:cs typeface="Times New Roman" panose="02020603050405020304" pitchFamily="18" charset="0"/>
              </a:rPr>
              <a:t>2.2. Muestra un ejemplo de DML</a:t>
            </a:r>
            <a:r>
              <a:rPr lang="es-ES" dirty="0"/>
              <a:t>.</a:t>
            </a:r>
            <a:endParaRPr lang="en-US" dirty="0"/>
          </a:p>
        </p:txBody>
      </p:sp>
      <p:pic>
        <p:nvPicPr>
          <p:cNvPr id="7" name="Imagen 6">
            <a:extLst>
              <a:ext uri="{FF2B5EF4-FFF2-40B4-BE49-F238E27FC236}">
                <a16:creationId xmlns:a16="http://schemas.microsoft.com/office/drawing/2014/main" id="{F5DBBA40-86E6-81D8-7913-49005639E1E8}"/>
              </a:ext>
            </a:extLst>
          </p:cNvPr>
          <p:cNvPicPr>
            <a:picLocks noChangeAspect="1"/>
          </p:cNvPicPr>
          <p:nvPr/>
        </p:nvPicPr>
        <p:blipFill>
          <a:blip r:embed="rId2"/>
          <a:stretch>
            <a:fillRect/>
          </a:stretch>
        </p:blipFill>
        <p:spPr>
          <a:xfrm>
            <a:off x="6191050" y="1972733"/>
            <a:ext cx="3731883" cy="808574"/>
          </a:xfrm>
          <a:prstGeom prst="rect">
            <a:avLst/>
          </a:prstGeom>
        </p:spPr>
      </p:pic>
      <p:pic>
        <p:nvPicPr>
          <p:cNvPr id="9" name="Imagen 8">
            <a:extLst>
              <a:ext uri="{FF2B5EF4-FFF2-40B4-BE49-F238E27FC236}">
                <a16:creationId xmlns:a16="http://schemas.microsoft.com/office/drawing/2014/main" id="{B360054C-03E8-209C-A5CC-0BC9D9BD0E30}"/>
              </a:ext>
            </a:extLst>
          </p:cNvPr>
          <p:cNvPicPr>
            <a:picLocks noChangeAspect="1"/>
          </p:cNvPicPr>
          <p:nvPr/>
        </p:nvPicPr>
        <p:blipFill>
          <a:blip r:embed="rId3"/>
          <a:stretch>
            <a:fillRect/>
          </a:stretch>
        </p:blipFill>
        <p:spPr>
          <a:xfrm>
            <a:off x="2837995" y="4763010"/>
            <a:ext cx="3495072" cy="1134366"/>
          </a:xfrm>
          <a:prstGeom prst="rect">
            <a:avLst/>
          </a:prstGeom>
        </p:spPr>
      </p:pic>
    </p:spTree>
    <p:extLst>
      <p:ext uri="{BB962C8B-B14F-4D97-AF65-F5344CB8AC3E}">
        <p14:creationId xmlns:p14="http://schemas.microsoft.com/office/powerpoint/2010/main" val="389903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cadillo: ovalado 3">
            <a:extLst>
              <a:ext uri="{FF2B5EF4-FFF2-40B4-BE49-F238E27FC236}">
                <a16:creationId xmlns:a16="http://schemas.microsoft.com/office/drawing/2014/main" id="{C99C56FE-EFB8-2493-1F3C-97AAE3270876}"/>
              </a:ext>
            </a:extLst>
          </p:cNvPr>
          <p:cNvSpPr/>
          <p:nvPr/>
        </p:nvSpPr>
        <p:spPr>
          <a:xfrm>
            <a:off x="982133" y="1286934"/>
            <a:ext cx="2794000" cy="1286934"/>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dirty="0">
                <a:latin typeface="Times New Roman" panose="02020603050405020304" pitchFamily="18" charset="0"/>
                <a:cs typeface="Times New Roman" panose="02020603050405020304" pitchFamily="18" charset="0"/>
              </a:rPr>
              <a:t>2.3. Para que sirve INNER JOIN</a:t>
            </a:r>
            <a:endParaRPr lang="en-US" dirty="0"/>
          </a:p>
        </p:txBody>
      </p:sp>
      <p:pic>
        <p:nvPicPr>
          <p:cNvPr id="6" name="Imagen 5">
            <a:extLst>
              <a:ext uri="{FF2B5EF4-FFF2-40B4-BE49-F238E27FC236}">
                <a16:creationId xmlns:a16="http://schemas.microsoft.com/office/drawing/2014/main" id="{7D1C37BA-519F-0054-3FB9-A74168630C41}"/>
              </a:ext>
            </a:extLst>
          </p:cNvPr>
          <p:cNvPicPr>
            <a:picLocks noChangeAspect="1"/>
          </p:cNvPicPr>
          <p:nvPr/>
        </p:nvPicPr>
        <p:blipFill>
          <a:blip r:embed="rId2"/>
          <a:stretch>
            <a:fillRect/>
          </a:stretch>
        </p:blipFill>
        <p:spPr>
          <a:xfrm>
            <a:off x="3951806" y="1591734"/>
            <a:ext cx="4817042" cy="956733"/>
          </a:xfrm>
          <a:prstGeom prst="rect">
            <a:avLst/>
          </a:prstGeom>
        </p:spPr>
      </p:pic>
      <p:sp>
        <p:nvSpPr>
          <p:cNvPr id="7" name="Bocadillo: rectángulo 6">
            <a:extLst>
              <a:ext uri="{FF2B5EF4-FFF2-40B4-BE49-F238E27FC236}">
                <a16:creationId xmlns:a16="http://schemas.microsoft.com/office/drawing/2014/main" id="{D7267AE3-2E51-E1AC-3959-EA129C82487B}"/>
              </a:ext>
            </a:extLst>
          </p:cNvPr>
          <p:cNvSpPr/>
          <p:nvPr/>
        </p:nvSpPr>
        <p:spPr>
          <a:xfrm>
            <a:off x="3961337" y="575731"/>
            <a:ext cx="4807512" cy="65193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tx1"/>
                </a:solidFill>
                <a:effectLst/>
                <a:latin typeface="arial" panose="020B0604020202020204" pitchFamily="34" charset="0"/>
              </a:rPr>
              <a:t>Inner join </a:t>
            </a:r>
            <a:r>
              <a:rPr lang="en-US" sz="1200" b="0" i="0" dirty="0" err="1">
                <a:solidFill>
                  <a:schemeClr val="tx1"/>
                </a:solidFill>
                <a:effectLst/>
                <a:latin typeface="arial" panose="020B0604020202020204" pitchFamily="34" charset="0"/>
              </a:rPr>
              <a:t>combina</a:t>
            </a:r>
            <a:r>
              <a:rPr lang="en-US" sz="1200" b="0" i="0" dirty="0">
                <a:solidFill>
                  <a:schemeClr val="tx1"/>
                </a:solidFill>
                <a:effectLst/>
                <a:latin typeface="arial" panose="020B0604020202020204" pitchFamily="34" charset="0"/>
              </a:rPr>
              <a:t> </a:t>
            </a:r>
            <a:r>
              <a:rPr lang="en-US" sz="1200" b="0" i="0" dirty="0" err="1">
                <a:solidFill>
                  <a:schemeClr val="tx1"/>
                </a:solidFill>
                <a:effectLst/>
                <a:latin typeface="arial" panose="020B0604020202020204" pitchFamily="34" charset="0"/>
              </a:rPr>
              <a:t>los</a:t>
            </a:r>
            <a:r>
              <a:rPr lang="en-US" sz="1200" b="0" i="0" dirty="0">
                <a:solidFill>
                  <a:schemeClr val="tx1"/>
                </a:solidFill>
                <a:effectLst/>
                <a:latin typeface="arial" panose="020B0604020202020204" pitchFamily="34" charset="0"/>
              </a:rPr>
              <a:t> </a:t>
            </a:r>
            <a:r>
              <a:rPr lang="en-US" sz="1200" b="0" i="0" dirty="0" err="1">
                <a:solidFill>
                  <a:schemeClr val="tx1"/>
                </a:solidFill>
                <a:effectLst/>
                <a:latin typeface="arial" panose="020B0604020202020204" pitchFamily="34" charset="0"/>
              </a:rPr>
              <a:t>registros</a:t>
            </a:r>
            <a:r>
              <a:rPr lang="en-US" sz="1200" b="0" i="0" dirty="0">
                <a:solidFill>
                  <a:schemeClr val="tx1"/>
                </a:solidFill>
                <a:effectLst/>
                <a:latin typeface="arial" panose="020B0604020202020204" pitchFamily="34" charset="0"/>
              </a:rPr>
              <a:t> de dos </a:t>
            </a:r>
            <a:r>
              <a:rPr lang="en-US" sz="1200" b="0" i="0" dirty="0" err="1">
                <a:solidFill>
                  <a:schemeClr val="tx1"/>
                </a:solidFill>
                <a:effectLst/>
                <a:latin typeface="arial" panose="020B0604020202020204" pitchFamily="34" charset="0"/>
              </a:rPr>
              <a:t>tablas</a:t>
            </a:r>
            <a:r>
              <a:rPr lang="en-US" sz="1200" b="0" i="0" dirty="0">
                <a:solidFill>
                  <a:schemeClr val="tx1"/>
                </a:solidFill>
                <a:effectLst/>
                <a:latin typeface="arial" panose="020B0604020202020204" pitchFamily="34" charset="0"/>
              </a:rPr>
              <a:t> </a:t>
            </a:r>
            <a:r>
              <a:rPr lang="en-US" sz="1200" b="0" i="0" dirty="0" err="1">
                <a:solidFill>
                  <a:schemeClr val="tx1"/>
                </a:solidFill>
                <a:effectLst/>
                <a:latin typeface="arial" panose="020B0604020202020204" pitchFamily="34" charset="0"/>
              </a:rPr>
              <a:t>siempre</a:t>
            </a:r>
            <a:r>
              <a:rPr lang="en-US" sz="1200" b="0" i="0" dirty="0">
                <a:solidFill>
                  <a:schemeClr val="tx1"/>
                </a:solidFill>
                <a:effectLst/>
                <a:latin typeface="arial" panose="020B0604020202020204" pitchFamily="34" charset="0"/>
              </a:rPr>
              <a:t> y </a:t>
            </a:r>
            <a:r>
              <a:rPr lang="en-US" sz="1200" b="0" i="0" dirty="0" err="1">
                <a:solidFill>
                  <a:schemeClr val="tx1"/>
                </a:solidFill>
                <a:effectLst/>
                <a:latin typeface="arial" panose="020B0604020202020204" pitchFamily="34" charset="0"/>
              </a:rPr>
              <a:t>cuando</a:t>
            </a:r>
            <a:r>
              <a:rPr lang="en-US" sz="1200" b="0" i="0" dirty="0">
                <a:solidFill>
                  <a:schemeClr val="tx1"/>
                </a:solidFill>
                <a:effectLst/>
                <a:latin typeface="arial" panose="020B0604020202020204" pitchFamily="34" charset="0"/>
              </a:rPr>
              <a:t> </a:t>
            </a:r>
            <a:r>
              <a:rPr lang="en-US" sz="1200" b="0" i="0" dirty="0" err="1">
                <a:solidFill>
                  <a:schemeClr val="tx1"/>
                </a:solidFill>
                <a:effectLst/>
                <a:latin typeface="arial" panose="020B0604020202020204" pitchFamily="34" charset="0"/>
              </a:rPr>
              <a:t>haya</a:t>
            </a:r>
            <a:r>
              <a:rPr lang="en-US" sz="1200" b="0" i="0" dirty="0">
                <a:solidFill>
                  <a:schemeClr val="tx1"/>
                </a:solidFill>
                <a:effectLst/>
                <a:latin typeface="arial" panose="020B0604020202020204" pitchFamily="34" charset="0"/>
              </a:rPr>
              <a:t> </a:t>
            </a:r>
            <a:r>
              <a:rPr lang="en-US" sz="1200" b="0" i="0" dirty="0" err="1">
                <a:solidFill>
                  <a:schemeClr val="tx1"/>
                </a:solidFill>
                <a:effectLst/>
                <a:latin typeface="arial" panose="020B0604020202020204" pitchFamily="34" charset="0"/>
              </a:rPr>
              <a:t>valores</a:t>
            </a:r>
            <a:r>
              <a:rPr lang="en-US" sz="1200" b="0" i="0" dirty="0">
                <a:solidFill>
                  <a:schemeClr val="tx1"/>
                </a:solidFill>
                <a:effectLst/>
                <a:latin typeface="arial" panose="020B0604020202020204" pitchFamily="34" charset="0"/>
              </a:rPr>
              <a:t> que </a:t>
            </a:r>
            <a:r>
              <a:rPr lang="en-US" sz="1200" b="0" i="0" dirty="0" err="1">
                <a:solidFill>
                  <a:schemeClr val="tx1"/>
                </a:solidFill>
                <a:effectLst/>
                <a:latin typeface="arial" panose="020B0604020202020204" pitchFamily="34" charset="0"/>
              </a:rPr>
              <a:t>coincidan</a:t>
            </a:r>
            <a:r>
              <a:rPr lang="en-US" sz="1200" b="0" i="0" dirty="0">
                <a:solidFill>
                  <a:schemeClr val="tx1"/>
                </a:solidFill>
                <a:effectLst/>
                <a:latin typeface="arial" panose="020B0604020202020204" pitchFamily="34" charset="0"/>
              </a:rPr>
              <a:t> </a:t>
            </a:r>
            <a:r>
              <a:rPr lang="en-US" sz="1200" b="0" i="0" dirty="0" err="1">
                <a:solidFill>
                  <a:schemeClr val="tx1"/>
                </a:solidFill>
                <a:effectLst/>
                <a:latin typeface="arial" panose="020B0604020202020204" pitchFamily="34" charset="0"/>
              </a:rPr>
              <a:t>en</a:t>
            </a:r>
            <a:r>
              <a:rPr lang="en-US" sz="1200" b="0" i="0" dirty="0">
                <a:solidFill>
                  <a:schemeClr val="tx1"/>
                </a:solidFill>
                <a:effectLst/>
                <a:latin typeface="arial" panose="020B0604020202020204" pitchFamily="34" charset="0"/>
              </a:rPr>
              <a:t> un campo </a:t>
            </a:r>
            <a:r>
              <a:rPr lang="en-US" sz="1200" b="0" i="0" dirty="0" err="1">
                <a:solidFill>
                  <a:schemeClr val="tx1"/>
                </a:solidFill>
                <a:effectLst/>
                <a:latin typeface="arial" panose="020B0604020202020204" pitchFamily="34" charset="0"/>
              </a:rPr>
              <a:t>en</a:t>
            </a:r>
            <a:r>
              <a:rPr lang="en-US" sz="1200" b="0" i="0" dirty="0">
                <a:solidFill>
                  <a:schemeClr val="tx1"/>
                </a:solidFill>
                <a:effectLst/>
                <a:latin typeface="arial" panose="020B0604020202020204" pitchFamily="34" charset="0"/>
              </a:rPr>
              <a:t> </a:t>
            </a:r>
            <a:r>
              <a:rPr lang="en-US" sz="1200" b="0" i="0" dirty="0" err="1">
                <a:solidFill>
                  <a:schemeClr val="tx1"/>
                </a:solidFill>
                <a:effectLst/>
                <a:latin typeface="arial" panose="020B0604020202020204" pitchFamily="34" charset="0"/>
              </a:rPr>
              <a:t>comun</a:t>
            </a:r>
            <a:r>
              <a:rPr lang="en-US" sz="1200" b="0" i="0" dirty="0">
                <a:solidFill>
                  <a:schemeClr val="tx1"/>
                </a:solidFill>
                <a:effectLst/>
                <a:latin typeface="arial" panose="020B0604020202020204" pitchFamily="34" charset="0"/>
              </a:rPr>
              <a:t> </a:t>
            </a:r>
            <a:r>
              <a:rPr lang="en-US" sz="1200" b="0" i="0" dirty="0" err="1">
                <a:solidFill>
                  <a:schemeClr val="tx1"/>
                </a:solidFill>
                <a:effectLst/>
                <a:latin typeface="arial" panose="020B0604020202020204" pitchFamily="34" charset="0"/>
              </a:rPr>
              <a:t>en</a:t>
            </a:r>
            <a:r>
              <a:rPr lang="en-US" sz="1200" b="0" i="0" dirty="0">
                <a:solidFill>
                  <a:schemeClr val="tx1"/>
                </a:solidFill>
                <a:effectLst/>
                <a:latin typeface="arial" panose="020B0604020202020204" pitchFamily="34" charset="0"/>
              </a:rPr>
              <a:t> ambas </a:t>
            </a:r>
            <a:r>
              <a:rPr lang="en-US" sz="1200" b="0" i="0" dirty="0" err="1">
                <a:solidFill>
                  <a:schemeClr val="tx1"/>
                </a:solidFill>
                <a:effectLst/>
                <a:latin typeface="arial" panose="020B0604020202020204" pitchFamily="34" charset="0"/>
              </a:rPr>
              <a:t>tablas</a:t>
            </a:r>
            <a:r>
              <a:rPr lang="en-US" sz="1200" b="0" i="0" dirty="0">
                <a:solidFill>
                  <a:schemeClr val="tx1"/>
                </a:solidFill>
                <a:effectLst/>
                <a:latin typeface="arial" panose="020B0604020202020204" pitchFamily="34" charset="0"/>
              </a:rPr>
              <a:t>.</a:t>
            </a:r>
            <a:endParaRPr lang="en-US" dirty="0"/>
          </a:p>
        </p:txBody>
      </p:sp>
      <p:sp>
        <p:nvSpPr>
          <p:cNvPr id="8" name="Bocadillo: ovalado 7">
            <a:extLst>
              <a:ext uri="{FF2B5EF4-FFF2-40B4-BE49-F238E27FC236}">
                <a16:creationId xmlns:a16="http://schemas.microsoft.com/office/drawing/2014/main" id="{1BB7682D-B6FD-8E97-D169-334CEAC2B8CD}"/>
              </a:ext>
            </a:extLst>
          </p:cNvPr>
          <p:cNvSpPr/>
          <p:nvPr/>
        </p:nvSpPr>
        <p:spPr>
          <a:xfrm>
            <a:off x="1057270" y="4284133"/>
            <a:ext cx="2794000" cy="1286934"/>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dirty="0">
                <a:latin typeface="Times New Roman" panose="02020603050405020304" pitchFamily="18" charset="0"/>
                <a:cs typeface="Times New Roman" panose="02020603050405020304" pitchFamily="18" charset="0"/>
              </a:rPr>
              <a:t>2.4. Defina que es una función de </a:t>
            </a:r>
            <a:r>
              <a:rPr lang="es-ES" b="1" dirty="0" err="1">
                <a:latin typeface="Times New Roman" panose="02020603050405020304" pitchFamily="18" charset="0"/>
                <a:cs typeface="Times New Roman" panose="02020603050405020304" pitchFamily="18" charset="0"/>
              </a:rPr>
              <a:t>agregacion</a:t>
            </a:r>
            <a:endParaRPr lang="en-US" dirty="0"/>
          </a:p>
        </p:txBody>
      </p:sp>
      <p:pic>
        <p:nvPicPr>
          <p:cNvPr id="9" name="Imagen 8">
            <a:extLst>
              <a:ext uri="{FF2B5EF4-FFF2-40B4-BE49-F238E27FC236}">
                <a16:creationId xmlns:a16="http://schemas.microsoft.com/office/drawing/2014/main" id="{29785DB5-B011-DC49-AF2E-30EB488AB0AC}"/>
              </a:ext>
            </a:extLst>
          </p:cNvPr>
          <p:cNvPicPr>
            <a:picLocks noChangeAspect="1"/>
          </p:cNvPicPr>
          <p:nvPr/>
        </p:nvPicPr>
        <p:blipFill rotWithShape="1">
          <a:blip r:embed="rId3"/>
          <a:srcRect t="31006"/>
          <a:stretch/>
        </p:blipFill>
        <p:spPr>
          <a:xfrm>
            <a:off x="8944521" y="445814"/>
            <a:ext cx="2032052" cy="2983186"/>
          </a:xfrm>
          <a:prstGeom prst="rect">
            <a:avLst/>
          </a:prstGeom>
        </p:spPr>
      </p:pic>
      <p:sp>
        <p:nvSpPr>
          <p:cNvPr id="10" name="Bocadillo: rectángulo 9">
            <a:extLst>
              <a:ext uri="{FF2B5EF4-FFF2-40B4-BE49-F238E27FC236}">
                <a16:creationId xmlns:a16="http://schemas.microsoft.com/office/drawing/2014/main" id="{59CCA1CF-FF39-D4D7-BD3A-18623B525B59}"/>
              </a:ext>
            </a:extLst>
          </p:cNvPr>
          <p:cNvSpPr/>
          <p:nvPr/>
        </p:nvSpPr>
        <p:spPr>
          <a:xfrm>
            <a:off x="4122202" y="4377267"/>
            <a:ext cx="6579663" cy="85513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0" i="0" dirty="0">
                <a:solidFill>
                  <a:schemeClr val="tx1"/>
                </a:solidFill>
                <a:effectLst/>
                <a:latin typeface="arial" panose="020B0604020202020204" pitchFamily="34" charset="0"/>
              </a:rPr>
              <a:t>Las funciones de agregación en SQL nos permiten efectuar operaciones sobre un conjunto de resultados, pero devolviendo un único valor agregado para todos ellos. Es decir, nos permiten obtener medias, máximos, etc... sobre un conjunto de valores.</a:t>
            </a:r>
            <a:endParaRPr lang="en-US" dirty="0"/>
          </a:p>
        </p:txBody>
      </p:sp>
      <p:pic>
        <p:nvPicPr>
          <p:cNvPr id="12" name="Imagen 11">
            <a:extLst>
              <a:ext uri="{FF2B5EF4-FFF2-40B4-BE49-F238E27FC236}">
                <a16:creationId xmlns:a16="http://schemas.microsoft.com/office/drawing/2014/main" id="{D4F18C33-1126-A592-09C7-BBA90F0B22F1}"/>
              </a:ext>
            </a:extLst>
          </p:cNvPr>
          <p:cNvPicPr>
            <a:picLocks noChangeAspect="1"/>
          </p:cNvPicPr>
          <p:nvPr/>
        </p:nvPicPr>
        <p:blipFill>
          <a:blip r:embed="rId4"/>
          <a:stretch>
            <a:fillRect/>
          </a:stretch>
        </p:blipFill>
        <p:spPr>
          <a:xfrm>
            <a:off x="4122202" y="5698070"/>
            <a:ext cx="3191320" cy="428685"/>
          </a:xfrm>
          <a:prstGeom prst="rect">
            <a:avLst/>
          </a:prstGeom>
        </p:spPr>
      </p:pic>
      <p:pic>
        <p:nvPicPr>
          <p:cNvPr id="14" name="Imagen 13">
            <a:extLst>
              <a:ext uri="{FF2B5EF4-FFF2-40B4-BE49-F238E27FC236}">
                <a16:creationId xmlns:a16="http://schemas.microsoft.com/office/drawing/2014/main" id="{5BCA9ECF-8809-0022-694D-E68EA6220BAD}"/>
              </a:ext>
            </a:extLst>
          </p:cNvPr>
          <p:cNvPicPr>
            <a:picLocks noChangeAspect="1"/>
          </p:cNvPicPr>
          <p:nvPr/>
        </p:nvPicPr>
        <p:blipFill>
          <a:blip r:embed="rId5"/>
          <a:stretch>
            <a:fillRect/>
          </a:stretch>
        </p:blipFill>
        <p:spPr>
          <a:xfrm>
            <a:off x="7994000" y="5698070"/>
            <a:ext cx="1724266" cy="533474"/>
          </a:xfrm>
          <a:prstGeom prst="rect">
            <a:avLst/>
          </a:prstGeom>
        </p:spPr>
      </p:pic>
    </p:spTree>
    <p:extLst>
      <p:ext uri="{BB962C8B-B14F-4D97-AF65-F5344CB8AC3E}">
        <p14:creationId xmlns:p14="http://schemas.microsoft.com/office/powerpoint/2010/main" val="419115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cadillo: ovalado 3">
            <a:extLst>
              <a:ext uri="{FF2B5EF4-FFF2-40B4-BE49-F238E27FC236}">
                <a16:creationId xmlns:a16="http://schemas.microsoft.com/office/drawing/2014/main" id="{33F1008D-8A29-5433-8A7A-A7FDA84E3221}"/>
              </a:ext>
            </a:extLst>
          </p:cNvPr>
          <p:cNvSpPr/>
          <p:nvPr/>
        </p:nvSpPr>
        <p:spPr>
          <a:xfrm>
            <a:off x="1226602" y="406400"/>
            <a:ext cx="3167597" cy="1286934"/>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sz="1600" dirty="0">
                <a:latin typeface="Times New Roman" panose="02020603050405020304" pitchFamily="18" charset="0"/>
                <a:cs typeface="Times New Roman" panose="02020603050405020304" pitchFamily="18" charset="0"/>
              </a:rPr>
              <a:t>2.5. Liste funciones de agregación que conozca</a:t>
            </a:r>
            <a:endParaRPr lang="en-US" sz="1600" dirty="0"/>
          </a:p>
        </p:txBody>
      </p:sp>
      <p:sp>
        <p:nvSpPr>
          <p:cNvPr id="7" name="Bocadillo: ovalado 6">
            <a:extLst>
              <a:ext uri="{FF2B5EF4-FFF2-40B4-BE49-F238E27FC236}">
                <a16:creationId xmlns:a16="http://schemas.microsoft.com/office/drawing/2014/main" id="{6BFF85E9-1EF6-F31F-9D80-E8240A6AAA91}"/>
              </a:ext>
            </a:extLst>
          </p:cNvPr>
          <p:cNvSpPr/>
          <p:nvPr/>
        </p:nvSpPr>
        <p:spPr>
          <a:xfrm>
            <a:off x="1226602" y="4206795"/>
            <a:ext cx="3167597" cy="1286934"/>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sz="1600" dirty="0">
                <a:latin typeface="Times New Roman" panose="02020603050405020304" pitchFamily="18" charset="0"/>
                <a:cs typeface="Times New Roman" panose="02020603050405020304" pitchFamily="18" charset="0"/>
              </a:rPr>
              <a:t>2.6. Mencione algunas funciones propias de SQL-Server</a:t>
            </a:r>
            <a:endParaRPr lang="en-US" sz="1600" dirty="0"/>
          </a:p>
        </p:txBody>
      </p:sp>
      <p:pic>
        <p:nvPicPr>
          <p:cNvPr id="10" name="Imagen 9">
            <a:extLst>
              <a:ext uri="{FF2B5EF4-FFF2-40B4-BE49-F238E27FC236}">
                <a16:creationId xmlns:a16="http://schemas.microsoft.com/office/drawing/2014/main" id="{E378960F-115F-2C68-1875-68278F44BF71}"/>
              </a:ext>
            </a:extLst>
          </p:cNvPr>
          <p:cNvPicPr>
            <a:picLocks noChangeAspect="1"/>
          </p:cNvPicPr>
          <p:nvPr/>
        </p:nvPicPr>
        <p:blipFill>
          <a:blip r:embed="rId2"/>
          <a:stretch>
            <a:fillRect/>
          </a:stretch>
        </p:blipFill>
        <p:spPr>
          <a:xfrm>
            <a:off x="6737951" y="3979334"/>
            <a:ext cx="2612784" cy="870928"/>
          </a:xfrm>
          <a:prstGeom prst="rect">
            <a:avLst/>
          </a:prstGeom>
        </p:spPr>
      </p:pic>
      <p:pic>
        <p:nvPicPr>
          <p:cNvPr id="12" name="Imagen 11">
            <a:extLst>
              <a:ext uri="{FF2B5EF4-FFF2-40B4-BE49-F238E27FC236}">
                <a16:creationId xmlns:a16="http://schemas.microsoft.com/office/drawing/2014/main" id="{CB3D4366-8FC5-3F35-F6C0-7DE1796A3CB8}"/>
              </a:ext>
            </a:extLst>
          </p:cNvPr>
          <p:cNvPicPr>
            <a:picLocks noChangeAspect="1"/>
          </p:cNvPicPr>
          <p:nvPr/>
        </p:nvPicPr>
        <p:blipFill>
          <a:blip r:embed="rId3"/>
          <a:stretch>
            <a:fillRect/>
          </a:stretch>
        </p:blipFill>
        <p:spPr>
          <a:xfrm>
            <a:off x="9504616" y="3979334"/>
            <a:ext cx="1359182" cy="2548467"/>
          </a:xfrm>
          <a:prstGeom prst="rect">
            <a:avLst/>
          </a:prstGeom>
        </p:spPr>
      </p:pic>
      <p:pic>
        <p:nvPicPr>
          <p:cNvPr id="14" name="Imagen 13">
            <a:extLst>
              <a:ext uri="{FF2B5EF4-FFF2-40B4-BE49-F238E27FC236}">
                <a16:creationId xmlns:a16="http://schemas.microsoft.com/office/drawing/2014/main" id="{E9D8DBD8-C303-E22C-EC6A-DB02A24CC2EE}"/>
              </a:ext>
            </a:extLst>
          </p:cNvPr>
          <p:cNvPicPr>
            <a:picLocks noChangeAspect="1"/>
          </p:cNvPicPr>
          <p:nvPr/>
        </p:nvPicPr>
        <p:blipFill>
          <a:blip r:embed="rId4"/>
          <a:stretch>
            <a:fillRect/>
          </a:stretch>
        </p:blipFill>
        <p:spPr>
          <a:xfrm>
            <a:off x="6737951" y="406400"/>
            <a:ext cx="3153215" cy="2562583"/>
          </a:xfrm>
          <a:prstGeom prst="rect">
            <a:avLst/>
          </a:prstGeom>
        </p:spPr>
      </p:pic>
    </p:spTree>
    <p:extLst>
      <p:ext uri="{BB962C8B-B14F-4D97-AF65-F5344CB8AC3E}">
        <p14:creationId xmlns:p14="http://schemas.microsoft.com/office/powerpoint/2010/main" val="315741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ovalado 1">
            <a:extLst>
              <a:ext uri="{FF2B5EF4-FFF2-40B4-BE49-F238E27FC236}">
                <a16:creationId xmlns:a16="http://schemas.microsoft.com/office/drawing/2014/main" id="{DAEA8BFF-508C-3312-C2D0-1E65AA90A856}"/>
              </a:ext>
            </a:extLst>
          </p:cNvPr>
          <p:cNvSpPr/>
          <p:nvPr/>
        </p:nvSpPr>
        <p:spPr>
          <a:xfrm>
            <a:off x="1226602" y="406400"/>
            <a:ext cx="3167597" cy="1286934"/>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sz="1600" dirty="0">
                <a:latin typeface="Times New Roman" panose="02020603050405020304" pitchFamily="18" charset="0"/>
                <a:cs typeface="Times New Roman" panose="02020603050405020304" pitchFamily="18" charset="0"/>
              </a:rPr>
              <a:t>2.7. Para qué sirve la función CONCAT en SQL-Server</a:t>
            </a:r>
          </a:p>
        </p:txBody>
      </p:sp>
      <p:sp>
        <p:nvSpPr>
          <p:cNvPr id="3" name="Bocadillo: ovalado 2">
            <a:extLst>
              <a:ext uri="{FF2B5EF4-FFF2-40B4-BE49-F238E27FC236}">
                <a16:creationId xmlns:a16="http://schemas.microsoft.com/office/drawing/2014/main" id="{EE3D90A2-B444-B8DD-181F-574C80C80F87}"/>
              </a:ext>
            </a:extLst>
          </p:cNvPr>
          <p:cNvSpPr/>
          <p:nvPr/>
        </p:nvSpPr>
        <p:spPr>
          <a:xfrm>
            <a:off x="1226601" y="4140201"/>
            <a:ext cx="3167597" cy="1286934"/>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sz="1600" dirty="0">
                <a:latin typeface="Times New Roman" panose="02020603050405020304" pitchFamily="18" charset="0"/>
                <a:cs typeface="Times New Roman" panose="02020603050405020304" pitchFamily="18" charset="0"/>
              </a:rPr>
              <a:t>2.8. Muestra un ejemplo del uso de COUNT</a:t>
            </a:r>
            <a:endParaRPr lang="en-US" sz="1600" dirty="0"/>
          </a:p>
        </p:txBody>
      </p:sp>
      <p:pic>
        <p:nvPicPr>
          <p:cNvPr id="5" name="Imagen 4">
            <a:extLst>
              <a:ext uri="{FF2B5EF4-FFF2-40B4-BE49-F238E27FC236}">
                <a16:creationId xmlns:a16="http://schemas.microsoft.com/office/drawing/2014/main" id="{EF258940-2FB0-6691-0E40-BB62F12D8858}"/>
              </a:ext>
            </a:extLst>
          </p:cNvPr>
          <p:cNvPicPr>
            <a:picLocks noChangeAspect="1"/>
          </p:cNvPicPr>
          <p:nvPr/>
        </p:nvPicPr>
        <p:blipFill>
          <a:blip r:embed="rId2"/>
          <a:stretch>
            <a:fillRect/>
          </a:stretch>
        </p:blipFill>
        <p:spPr>
          <a:xfrm>
            <a:off x="5501440" y="710098"/>
            <a:ext cx="4372585" cy="314369"/>
          </a:xfrm>
          <a:prstGeom prst="rect">
            <a:avLst/>
          </a:prstGeom>
        </p:spPr>
      </p:pic>
      <p:pic>
        <p:nvPicPr>
          <p:cNvPr id="7" name="Imagen 6">
            <a:extLst>
              <a:ext uri="{FF2B5EF4-FFF2-40B4-BE49-F238E27FC236}">
                <a16:creationId xmlns:a16="http://schemas.microsoft.com/office/drawing/2014/main" id="{DE530B20-BBC7-0916-13B8-64985A1D0F10}"/>
              </a:ext>
            </a:extLst>
          </p:cNvPr>
          <p:cNvPicPr>
            <a:picLocks noChangeAspect="1"/>
          </p:cNvPicPr>
          <p:nvPr/>
        </p:nvPicPr>
        <p:blipFill>
          <a:blip r:embed="rId3"/>
          <a:stretch>
            <a:fillRect/>
          </a:stretch>
        </p:blipFill>
        <p:spPr>
          <a:xfrm>
            <a:off x="5501440" y="1478991"/>
            <a:ext cx="3354693" cy="613664"/>
          </a:xfrm>
          <a:prstGeom prst="rect">
            <a:avLst/>
          </a:prstGeom>
        </p:spPr>
      </p:pic>
      <p:pic>
        <p:nvPicPr>
          <p:cNvPr id="9" name="Imagen 8">
            <a:extLst>
              <a:ext uri="{FF2B5EF4-FFF2-40B4-BE49-F238E27FC236}">
                <a16:creationId xmlns:a16="http://schemas.microsoft.com/office/drawing/2014/main" id="{89A78786-E96D-18C2-D67D-7CF7FD7774D7}"/>
              </a:ext>
            </a:extLst>
          </p:cNvPr>
          <p:cNvPicPr>
            <a:picLocks noChangeAspect="1"/>
          </p:cNvPicPr>
          <p:nvPr/>
        </p:nvPicPr>
        <p:blipFill>
          <a:blip r:embed="rId4"/>
          <a:stretch>
            <a:fillRect/>
          </a:stretch>
        </p:blipFill>
        <p:spPr>
          <a:xfrm>
            <a:off x="5501440" y="4140200"/>
            <a:ext cx="4372584" cy="926857"/>
          </a:xfrm>
          <a:prstGeom prst="rect">
            <a:avLst/>
          </a:prstGeom>
        </p:spPr>
      </p:pic>
      <p:pic>
        <p:nvPicPr>
          <p:cNvPr id="11" name="Imagen 10">
            <a:extLst>
              <a:ext uri="{FF2B5EF4-FFF2-40B4-BE49-F238E27FC236}">
                <a16:creationId xmlns:a16="http://schemas.microsoft.com/office/drawing/2014/main" id="{0F98D100-3F3D-311C-46C7-C5ADFEFF7924}"/>
              </a:ext>
            </a:extLst>
          </p:cNvPr>
          <p:cNvPicPr>
            <a:picLocks noChangeAspect="1"/>
          </p:cNvPicPr>
          <p:nvPr/>
        </p:nvPicPr>
        <p:blipFill>
          <a:blip r:embed="rId5"/>
          <a:stretch>
            <a:fillRect/>
          </a:stretch>
        </p:blipFill>
        <p:spPr>
          <a:xfrm>
            <a:off x="5501440" y="5427135"/>
            <a:ext cx="1476581" cy="466790"/>
          </a:xfrm>
          <a:prstGeom prst="rect">
            <a:avLst/>
          </a:prstGeom>
        </p:spPr>
      </p:pic>
    </p:spTree>
    <p:extLst>
      <p:ext uri="{BB962C8B-B14F-4D97-AF65-F5344CB8AC3E}">
        <p14:creationId xmlns:p14="http://schemas.microsoft.com/office/powerpoint/2010/main" val="264362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ovalado 1">
            <a:extLst>
              <a:ext uri="{FF2B5EF4-FFF2-40B4-BE49-F238E27FC236}">
                <a16:creationId xmlns:a16="http://schemas.microsoft.com/office/drawing/2014/main" id="{B1883072-F4C0-09B1-D542-20162EE6CE15}"/>
              </a:ext>
            </a:extLst>
          </p:cNvPr>
          <p:cNvSpPr/>
          <p:nvPr/>
        </p:nvSpPr>
        <p:spPr>
          <a:xfrm>
            <a:off x="1379002" y="702733"/>
            <a:ext cx="3167597" cy="1286934"/>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sz="1600" dirty="0">
                <a:latin typeface="Times New Roman" panose="02020603050405020304" pitchFamily="18" charset="0"/>
                <a:cs typeface="Times New Roman" panose="02020603050405020304" pitchFamily="18" charset="0"/>
              </a:rPr>
              <a:t>2.9. Muestra un ejemplo del usos de AVG </a:t>
            </a:r>
            <a:endParaRPr lang="en-US" sz="1600" dirty="0">
              <a:latin typeface="Times New Roman" panose="02020603050405020304" pitchFamily="18" charset="0"/>
              <a:cs typeface="Times New Roman" panose="02020603050405020304" pitchFamily="18" charset="0"/>
            </a:endParaRPr>
          </a:p>
        </p:txBody>
      </p:sp>
      <p:sp>
        <p:nvSpPr>
          <p:cNvPr id="3" name="Bocadillo: ovalado 2">
            <a:extLst>
              <a:ext uri="{FF2B5EF4-FFF2-40B4-BE49-F238E27FC236}">
                <a16:creationId xmlns:a16="http://schemas.microsoft.com/office/drawing/2014/main" id="{D0819697-1B9F-D32D-5397-9876BC9C043A}"/>
              </a:ext>
            </a:extLst>
          </p:cNvPr>
          <p:cNvSpPr/>
          <p:nvPr/>
        </p:nvSpPr>
        <p:spPr>
          <a:xfrm>
            <a:off x="1379001" y="4140199"/>
            <a:ext cx="3582466" cy="1405468"/>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sz="1600" dirty="0">
                <a:latin typeface="Times New Roman" panose="02020603050405020304" pitchFamily="18" charset="0"/>
                <a:cs typeface="Times New Roman" panose="02020603050405020304" pitchFamily="18" charset="0"/>
              </a:rPr>
              <a:t>2.10. Muestra un ejemplo del uso de MIN-MAX</a:t>
            </a:r>
            <a:endParaRPr lang="en-US" sz="1600" dirty="0"/>
          </a:p>
        </p:txBody>
      </p:sp>
      <p:pic>
        <p:nvPicPr>
          <p:cNvPr id="15" name="Imagen 14">
            <a:extLst>
              <a:ext uri="{FF2B5EF4-FFF2-40B4-BE49-F238E27FC236}">
                <a16:creationId xmlns:a16="http://schemas.microsoft.com/office/drawing/2014/main" id="{1AEF0604-C435-DC38-AA36-4A5C5D232C20}"/>
              </a:ext>
            </a:extLst>
          </p:cNvPr>
          <p:cNvPicPr>
            <a:picLocks noChangeAspect="1"/>
          </p:cNvPicPr>
          <p:nvPr/>
        </p:nvPicPr>
        <p:blipFill rotWithShape="1">
          <a:blip r:embed="rId2"/>
          <a:srcRect b="34149"/>
          <a:stretch/>
        </p:blipFill>
        <p:spPr>
          <a:xfrm>
            <a:off x="6368875" y="4140199"/>
            <a:ext cx="2553056" cy="984884"/>
          </a:xfrm>
          <a:prstGeom prst="rect">
            <a:avLst/>
          </a:prstGeom>
        </p:spPr>
      </p:pic>
      <p:pic>
        <p:nvPicPr>
          <p:cNvPr id="17" name="Imagen 16">
            <a:extLst>
              <a:ext uri="{FF2B5EF4-FFF2-40B4-BE49-F238E27FC236}">
                <a16:creationId xmlns:a16="http://schemas.microsoft.com/office/drawing/2014/main" id="{30E7DD38-378E-3254-EF46-60E82D08B5B2}"/>
              </a:ext>
            </a:extLst>
          </p:cNvPr>
          <p:cNvPicPr>
            <a:picLocks noChangeAspect="1"/>
          </p:cNvPicPr>
          <p:nvPr/>
        </p:nvPicPr>
        <p:blipFill rotWithShape="1">
          <a:blip r:embed="rId2"/>
          <a:srcRect t="63020"/>
          <a:stretch/>
        </p:blipFill>
        <p:spPr>
          <a:xfrm>
            <a:off x="6368875" y="793117"/>
            <a:ext cx="2553056" cy="553083"/>
          </a:xfrm>
          <a:prstGeom prst="rect">
            <a:avLst/>
          </a:prstGeom>
        </p:spPr>
      </p:pic>
      <p:pic>
        <p:nvPicPr>
          <p:cNvPr id="19" name="Imagen 18">
            <a:extLst>
              <a:ext uri="{FF2B5EF4-FFF2-40B4-BE49-F238E27FC236}">
                <a16:creationId xmlns:a16="http://schemas.microsoft.com/office/drawing/2014/main" id="{9813E525-6CB8-A378-7146-3CBFBF8829C5}"/>
              </a:ext>
            </a:extLst>
          </p:cNvPr>
          <p:cNvPicPr>
            <a:picLocks noChangeAspect="1"/>
          </p:cNvPicPr>
          <p:nvPr/>
        </p:nvPicPr>
        <p:blipFill rotWithShape="1">
          <a:blip r:embed="rId3"/>
          <a:srcRect b="27702"/>
          <a:stretch/>
        </p:blipFill>
        <p:spPr>
          <a:xfrm>
            <a:off x="9312723" y="4140199"/>
            <a:ext cx="1288197" cy="1100668"/>
          </a:xfrm>
          <a:prstGeom prst="rect">
            <a:avLst/>
          </a:prstGeom>
        </p:spPr>
      </p:pic>
      <p:pic>
        <p:nvPicPr>
          <p:cNvPr id="21" name="Imagen 20">
            <a:extLst>
              <a:ext uri="{FF2B5EF4-FFF2-40B4-BE49-F238E27FC236}">
                <a16:creationId xmlns:a16="http://schemas.microsoft.com/office/drawing/2014/main" id="{5E813433-4147-7A3E-40FA-36B0BB2F5C29}"/>
              </a:ext>
            </a:extLst>
          </p:cNvPr>
          <p:cNvPicPr>
            <a:picLocks noChangeAspect="1"/>
          </p:cNvPicPr>
          <p:nvPr/>
        </p:nvPicPr>
        <p:blipFill rotWithShape="1">
          <a:blip r:embed="rId3"/>
          <a:srcRect t="67734"/>
          <a:stretch/>
        </p:blipFill>
        <p:spPr>
          <a:xfrm>
            <a:off x="6368875" y="1676400"/>
            <a:ext cx="1801458" cy="660400"/>
          </a:xfrm>
          <a:prstGeom prst="rect">
            <a:avLst/>
          </a:prstGeom>
        </p:spPr>
      </p:pic>
    </p:spTree>
    <p:extLst>
      <p:ext uri="{BB962C8B-B14F-4D97-AF65-F5344CB8AC3E}">
        <p14:creationId xmlns:p14="http://schemas.microsoft.com/office/powerpoint/2010/main" val="336877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CF20BF5-BA57-E2F3-A0C3-4451D9333114}"/>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3.Manejo de </a:t>
            </a:r>
            <a:r>
              <a:rPr lang="en-US" dirty="0" err="1">
                <a:latin typeface="Times New Roman" panose="02020603050405020304" pitchFamily="18" charset="0"/>
                <a:cs typeface="Times New Roman" panose="02020603050405020304" pitchFamily="18" charset="0"/>
              </a:rPr>
              <a:t>consultas</a:t>
            </a:r>
            <a:endParaRPr lang="en-US" dirty="0">
              <a:latin typeface="Times New Roman" panose="02020603050405020304" pitchFamily="18" charset="0"/>
              <a:cs typeface="Times New Roman" panose="02020603050405020304" pitchFamily="18" charset="0"/>
            </a:endParaRPr>
          </a:p>
        </p:txBody>
      </p:sp>
      <p:sp>
        <p:nvSpPr>
          <p:cNvPr id="7" name="Bocadillo: ovalado 6">
            <a:extLst>
              <a:ext uri="{FF2B5EF4-FFF2-40B4-BE49-F238E27FC236}">
                <a16:creationId xmlns:a16="http://schemas.microsoft.com/office/drawing/2014/main" id="{CE74A1EE-D892-EAB3-B42E-F8EE60ADEFBC}"/>
              </a:ext>
            </a:extLst>
          </p:cNvPr>
          <p:cNvSpPr/>
          <p:nvPr/>
        </p:nvSpPr>
        <p:spPr>
          <a:xfrm>
            <a:off x="1218133" y="1885284"/>
            <a:ext cx="4319067" cy="1286934"/>
          </a:xfrm>
          <a:prstGeom prst="wedgeEllipse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 sz="1600" dirty="0">
                <a:latin typeface="Times New Roman" panose="02020603050405020304" pitchFamily="18" charset="0"/>
                <a:cs typeface="Times New Roman" panose="02020603050405020304" pitchFamily="18" charset="0"/>
              </a:rPr>
              <a:t>3.1. Mostrar que jugadores que formen parte del equipo equ-333</a:t>
            </a:r>
          </a:p>
        </p:txBody>
      </p:sp>
      <p:sp>
        <p:nvSpPr>
          <p:cNvPr id="8" name="Bocadillo: ovalado 7">
            <a:extLst>
              <a:ext uri="{FF2B5EF4-FFF2-40B4-BE49-F238E27FC236}">
                <a16:creationId xmlns:a16="http://schemas.microsoft.com/office/drawing/2014/main" id="{1BDB140C-5AFE-5468-ACF7-8FCE14231AAC}"/>
              </a:ext>
            </a:extLst>
          </p:cNvPr>
          <p:cNvSpPr/>
          <p:nvPr/>
        </p:nvSpPr>
        <p:spPr>
          <a:xfrm>
            <a:off x="1218133" y="3991974"/>
            <a:ext cx="7104600" cy="1961484"/>
          </a:xfrm>
          <a:prstGeom prst="wedgeEllipseCallout">
            <a:avLst/>
          </a:prstGeom>
        </p:spPr>
        <p:style>
          <a:lnRef idx="3">
            <a:schemeClr val="lt1"/>
          </a:lnRef>
          <a:fillRef idx="1">
            <a:schemeClr val="accent3"/>
          </a:fillRef>
          <a:effectRef idx="1">
            <a:schemeClr val="accent3"/>
          </a:effectRef>
          <a:fontRef idx="minor">
            <a:schemeClr val="lt1"/>
          </a:fontRef>
        </p:style>
        <p:txBody>
          <a:bodyPr rtlCol="0" anchor="ctr"/>
          <a:lstStyle/>
          <a:p>
            <a:r>
              <a:rPr lang="es-ES" sz="1600" dirty="0">
                <a:latin typeface="Times New Roman" panose="02020603050405020304" pitchFamily="18" charset="0"/>
                <a:cs typeface="Times New Roman" panose="02020603050405020304" pitchFamily="18" charset="0"/>
              </a:rPr>
              <a:t>3.2. Crear una función que permita saber cuántos jugadores están inscritos.</a:t>
            </a:r>
          </a:p>
          <a:p>
            <a:r>
              <a:rPr lang="es-ES" sz="1600" dirty="0">
                <a:latin typeface="Times New Roman" panose="02020603050405020304" pitchFamily="18" charset="0"/>
                <a:cs typeface="Times New Roman" panose="02020603050405020304" pitchFamily="18" charset="0"/>
              </a:rPr>
              <a:t>■ La función debe llamarse Crear una función que permita saber cuántos jugadores están inscritos.</a:t>
            </a:r>
          </a:p>
          <a:p>
            <a:r>
              <a:rPr lang="es-ES" sz="1600" dirty="0">
                <a:latin typeface="Times New Roman" panose="02020603050405020304" pitchFamily="18" charset="0"/>
                <a:cs typeface="Times New Roman" panose="02020603050405020304" pitchFamily="18" charset="0"/>
              </a:rPr>
              <a:t>■ La función debe llamarse </a:t>
            </a:r>
            <a:r>
              <a:rPr lang="es-ES" sz="1600" b="1" dirty="0">
                <a:latin typeface="Times New Roman" panose="02020603050405020304" pitchFamily="18" charset="0"/>
                <a:cs typeface="Times New Roman" panose="02020603050405020304" pitchFamily="18" charset="0"/>
              </a:rPr>
              <a:t>F1_CantidadJugadores()</a:t>
            </a:r>
          </a:p>
        </p:txBody>
      </p:sp>
    </p:spTree>
    <p:extLst>
      <p:ext uri="{BB962C8B-B14F-4D97-AF65-F5344CB8AC3E}">
        <p14:creationId xmlns:p14="http://schemas.microsoft.com/office/powerpoint/2010/main" val="1122640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245</TotalTime>
  <Words>471</Words>
  <Application>Microsoft Office PowerPoint</Application>
  <PresentationFormat>Panorámica</PresentationFormat>
  <Paragraphs>42</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arial</vt:lpstr>
      <vt:lpstr>MS Shell Dlg 2</vt:lpstr>
      <vt:lpstr>Times New Roman</vt:lpstr>
      <vt:lpstr>Wingdings</vt:lpstr>
      <vt:lpstr>Wingdings 3</vt:lpstr>
      <vt:lpstr>Madison</vt:lpstr>
      <vt:lpstr>Manejo de consultas y funciones</vt:lpstr>
      <vt:lpstr>1.Diseño de la base de datos</vt:lpstr>
      <vt:lpstr>Presentación de PowerPoint</vt:lpstr>
      <vt:lpstr>2.Manejo de conceptos</vt:lpstr>
      <vt:lpstr>Presentación de PowerPoint</vt:lpstr>
      <vt:lpstr>Presentación de PowerPoint</vt:lpstr>
      <vt:lpstr>Presentación de PowerPoint</vt:lpstr>
      <vt:lpstr>Presentación de PowerPoint</vt:lpstr>
      <vt:lpstr>3.Manejo de consultas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consultas y funciones</dc:title>
  <dc:creator>VICTOR HUGO</dc:creator>
  <cp:lastModifiedBy>VICTOR HUGO</cp:lastModifiedBy>
  <cp:revision>2</cp:revision>
  <dcterms:created xsi:type="dcterms:W3CDTF">2022-11-28T00:12:18Z</dcterms:created>
  <dcterms:modified xsi:type="dcterms:W3CDTF">2022-11-28T08:03:46Z</dcterms:modified>
</cp:coreProperties>
</file>