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4763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515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31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545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965E84-DFB1-4F60-A908-535D6948D9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439DF0-BD84-430A-BF17-B6AD083D152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68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D058-3AA7-0400-0CA4-6573B74ED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Tarea</a:t>
            </a:r>
            <a:r>
              <a:rPr lang="en-US" sz="4800" dirty="0"/>
              <a:t> Hito 2</a:t>
            </a:r>
            <a:br>
              <a:rPr lang="en-US" sz="4800" dirty="0"/>
            </a:br>
            <a:r>
              <a:rPr lang="en-US" sz="4800" dirty="0" err="1"/>
              <a:t>Manejo</a:t>
            </a:r>
            <a:r>
              <a:rPr lang="en-US" sz="4800" dirty="0"/>
              <a:t> del </a:t>
            </a:r>
            <a:r>
              <a:rPr lang="en-US" sz="4800" dirty="0" err="1"/>
              <a:t>modelo</a:t>
            </a:r>
            <a:r>
              <a:rPr lang="en-US" sz="4800" dirty="0"/>
              <a:t> </a:t>
            </a:r>
            <a:r>
              <a:rPr lang="en-US" sz="4800" dirty="0" err="1"/>
              <a:t>entidad-Relacion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E2FF9-309D-CDA2-47A5-A2BD5A7A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8028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Base de </a:t>
            </a:r>
            <a:r>
              <a:rPr lang="en-US" sz="2000" dirty="0" err="1"/>
              <a:t>datos</a:t>
            </a:r>
            <a:r>
              <a:rPr lang="en-US" sz="2000" dirty="0"/>
              <a:t> I</a:t>
            </a:r>
          </a:p>
          <a:p>
            <a:pPr algn="l"/>
            <a:r>
              <a:rPr lang="en-US" sz="2000" dirty="0"/>
              <a:t>Universidad </a:t>
            </a:r>
            <a:r>
              <a:rPr lang="en-US" sz="2000" dirty="0" err="1"/>
              <a:t>Privada</a:t>
            </a:r>
            <a:r>
              <a:rPr lang="en-US" sz="2000" dirty="0"/>
              <a:t> Franz Tamayo</a:t>
            </a:r>
          </a:p>
          <a:p>
            <a:pPr algn="l"/>
            <a:r>
              <a:rPr lang="en-US" sz="2000" dirty="0" err="1"/>
              <a:t>Nombre</a:t>
            </a:r>
            <a:r>
              <a:rPr lang="en-US" sz="2000" dirty="0"/>
              <a:t>: Victor Hugo </a:t>
            </a:r>
            <a:r>
              <a:rPr lang="en-US" sz="2000" dirty="0" err="1"/>
              <a:t>Quispe</a:t>
            </a:r>
            <a:r>
              <a:rPr lang="en-US" sz="2000" dirty="0"/>
              <a:t> Torrez</a:t>
            </a:r>
          </a:p>
        </p:txBody>
      </p:sp>
    </p:spTree>
    <p:extLst>
      <p:ext uri="{BB962C8B-B14F-4D97-AF65-F5344CB8AC3E}">
        <p14:creationId xmlns:p14="http://schemas.microsoft.com/office/powerpoint/2010/main" val="374212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0EDAD64-76BE-90FA-B9C7-A5BBDD3FC11C}"/>
              </a:ext>
            </a:extLst>
          </p:cNvPr>
          <p:cNvSpPr/>
          <p:nvPr/>
        </p:nvSpPr>
        <p:spPr>
          <a:xfrm>
            <a:off x="983411" y="310551"/>
            <a:ext cx="2648310" cy="12767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13.Crear la tabla universidad en base al diseño anterior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47F656-4034-8BAE-FFB9-AE8F9BAA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66" y="2096218"/>
            <a:ext cx="8760723" cy="30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A4A187-42B7-5938-C940-A73C2F62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8" y="1663820"/>
            <a:ext cx="10601325" cy="46863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E7C1B18B-51F5-6BFA-F0BF-AA9D346497F6}"/>
              </a:ext>
            </a:extLst>
          </p:cNvPr>
          <p:cNvSpPr/>
          <p:nvPr/>
        </p:nvSpPr>
        <p:spPr>
          <a:xfrm>
            <a:off x="4961625" y="387111"/>
            <a:ext cx="2648310" cy="127670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14.Agregar registros a la tabla creada anteriormente.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2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927C722-E917-03B3-3A10-A2F9F654A9CE}"/>
              </a:ext>
            </a:extLst>
          </p:cNvPr>
          <p:cNvSpPr/>
          <p:nvPr/>
        </p:nvSpPr>
        <p:spPr>
          <a:xfrm>
            <a:off x="733244" y="370936"/>
            <a:ext cx="2838091" cy="111280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15. </a:t>
            </a:r>
            <a:r>
              <a:rPr lang="es-ES" sz="1400" dirty="0"/>
              <a:t>Crear las tablas y 2 registros para cada tabla para el siguiente modelo ER</a:t>
            </a:r>
            <a:endParaRPr lang="en-U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612076-CDD3-416C-F839-679EFA21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6" y="370936"/>
            <a:ext cx="7362825" cy="2952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F6690B-11FC-F57D-A988-80B419D8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74" y="2855191"/>
            <a:ext cx="2420430" cy="5738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A9A4A5-9A15-9CCD-7C7B-E05688EE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66" y="4347623"/>
            <a:ext cx="2609850" cy="10858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826D72-4162-8D92-8D3E-03674A0A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424" y="4347623"/>
            <a:ext cx="2466975" cy="933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DA778A-0DBC-9DFD-2BA5-04761E557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486" y="4347623"/>
            <a:ext cx="3781425" cy="130492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999BE87-A0BA-5C0D-7DE1-4F015CE89388}"/>
              </a:ext>
            </a:extLst>
          </p:cNvPr>
          <p:cNvSpPr/>
          <p:nvPr/>
        </p:nvSpPr>
        <p:spPr>
          <a:xfrm>
            <a:off x="942074" y="1847311"/>
            <a:ext cx="2420430" cy="6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1-Creamos la base de </a:t>
            </a:r>
            <a:r>
              <a:rPr lang="en-US" sz="1400" dirty="0" err="1"/>
              <a:t>datos</a:t>
            </a:r>
            <a:r>
              <a:rPr lang="en-US" sz="1400" dirty="0"/>
              <a:t> y </a:t>
            </a:r>
            <a:r>
              <a:rPr lang="en-US" sz="1400" dirty="0" err="1"/>
              <a:t>usamos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commando USE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5B3CEC-543F-8D8B-23E1-56E000AA33D7}"/>
              </a:ext>
            </a:extLst>
          </p:cNvPr>
          <p:cNvSpPr/>
          <p:nvPr/>
        </p:nvSpPr>
        <p:spPr>
          <a:xfrm>
            <a:off x="1150904" y="3558127"/>
            <a:ext cx="3464227" cy="6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2-Creamos las </a:t>
            </a:r>
            <a:r>
              <a:rPr lang="en-US" sz="1400" dirty="0" err="1"/>
              <a:t>tablas</a:t>
            </a:r>
            <a:r>
              <a:rPr lang="en-US" sz="1400" dirty="0"/>
              <a:t> </a:t>
            </a:r>
            <a:r>
              <a:rPr lang="en-US" sz="1400" dirty="0" err="1"/>
              <a:t>correspondientes</a:t>
            </a:r>
            <a:r>
              <a:rPr lang="en-US" sz="1400" dirty="0"/>
              <a:t>, para </a:t>
            </a:r>
            <a:r>
              <a:rPr lang="en-US" sz="1400" dirty="0" err="1"/>
              <a:t>luego</a:t>
            </a:r>
            <a:r>
              <a:rPr lang="en-US" sz="1400" dirty="0"/>
              <a:t> </a:t>
            </a:r>
            <a:r>
              <a:rPr lang="en-US" sz="1400" dirty="0" err="1"/>
              <a:t>crear</a:t>
            </a:r>
            <a:r>
              <a:rPr lang="en-US" sz="1400" dirty="0"/>
              <a:t> la </a:t>
            </a:r>
            <a:r>
              <a:rPr lang="en-US" sz="1400" dirty="0" err="1"/>
              <a:t>tabla</a:t>
            </a:r>
            <a:r>
              <a:rPr lang="en-US" sz="1400" dirty="0"/>
              <a:t> que </a:t>
            </a:r>
            <a:r>
              <a:rPr lang="en-US" sz="1400" dirty="0" err="1"/>
              <a:t>relacione</a:t>
            </a:r>
            <a:r>
              <a:rPr lang="en-US" sz="1400" dirty="0"/>
              <a:t> ambas </a:t>
            </a:r>
            <a:r>
              <a:rPr lang="en-US" sz="1400" dirty="0" err="1"/>
              <a:t>tablas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1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0B9E3E-C346-8629-B436-9EACB0D5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02" y="1371600"/>
            <a:ext cx="6143625" cy="41148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56DA53-2459-B352-A267-350A6BCD7901}"/>
              </a:ext>
            </a:extLst>
          </p:cNvPr>
          <p:cNvSpPr/>
          <p:nvPr/>
        </p:nvSpPr>
        <p:spPr>
          <a:xfrm>
            <a:off x="1099146" y="374979"/>
            <a:ext cx="3464227" cy="6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3-Creamos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registros</a:t>
            </a:r>
            <a:r>
              <a:rPr lang="en-US" sz="1400" dirty="0"/>
              <a:t> </a:t>
            </a:r>
            <a:r>
              <a:rPr lang="en-US" sz="1400" dirty="0" err="1"/>
              <a:t>correspondientes</a:t>
            </a:r>
            <a:r>
              <a:rPr lang="en-US" sz="1400" dirty="0"/>
              <a:t>, para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de las </a:t>
            </a:r>
            <a:r>
              <a:rPr lang="en-US" sz="1400" dirty="0" err="1"/>
              <a:t>tablas</a:t>
            </a:r>
            <a:r>
              <a:rPr lang="en-US" sz="1400" dirty="0"/>
              <a:t>, </a:t>
            </a:r>
            <a:r>
              <a:rPr lang="en-US" sz="1400" dirty="0" err="1"/>
              <a:t>tomando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cuenta</a:t>
            </a:r>
            <a:r>
              <a:rPr lang="en-US" sz="1400" dirty="0"/>
              <a:t> la PRIMARY KEY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69DEE2-A3E9-1DA5-6F30-4FFC2A405223}"/>
              </a:ext>
            </a:extLst>
          </p:cNvPr>
          <p:cNvSpPr/>
          <p:nvPr/>
        </p:nvSpPr>
        <p:spPr>
          <a:xfrm>
            <a:off x="6492814" y="374979"/>
            <a:ext cx="4022786" cy="6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4-Para finalizer y </a:t>
            </a:r>
            <a:r>
              <a:rPr lang="en-US" sz="1400" dirty="0" err="1"/>
              <a:t>verificar</a:t>
            </a:r>
            <a:r>
              <a:rPr lang="en-US" sz="1400" dirty="0"/>
              <a:t> que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 de la </a:t>
            </a:r>
            <a:r>
              <a:rPr lang="en-US" sz="1400" dirty="0" err="1"/>
              <a:t>tabla</a:t>
            </a:r>
            <a:r>
              <a:rPr lang="en-US" sz="1400" dirty="0"/>
              <a:t> que </a:t>
            </a:r>
            <a:r>
              <a:rPr lang="en-US" sz="1400" dirty="0" err="1"/>
              <a:t>colocamos</a:t>
            </a:r>
            <a:r>
              <a:rPr lang="en-US" sz="1400" dirty="0"/>
              <a:t> </a:t>
            </a:r>
            <a:r>
              <a:rPr lang="en-US" sz="1400" dirty="0" err="1"/>
              <a:t>esten</a:t>
            </a:r>
            <a:r>
              <a:rPr lang="en-US" sz="1400" dirty="0"/>
              <a:t> </a:t>
            </a:r>
            <a:r>
              <a:rPr lang="en-US" sz="1400" dirty="0" err="1"/>
              <a:t>correctos</a:t>
            </a:r>
            <a:r>
              <a:rPr lang="en-US" sz="1400" dirty="0"/>
              <a:t>, </a:t>
            </a:r>
            <a:r>
              <a:rPr lang="en-US" sz="1400" dirty="0" err="1"/>
              <a:t>usamos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comando</a:t>
            </a:r>
            <a:r>
              <a:rPr lang="en-US" sz="1400" dirty="0"/>
              <a:t> SELECT * FROM “</a:t>
            </a:r>
            <a:r>
              <a:rPr lang="en-US" sz="1400" dirty="0" err="1"/>
              <a:t>tabla</a:t>
            </a:r>
            <a:r>
              <a:rPr 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3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55806DA-F7AA-2FB8-64C2-490A8AD3FDE7}"/>
              </a:ext>
            </a:extLst>
          </p:cNvPr>
          <p:cNvSpPr/>
          <p:nvPr/>
        </p:nvSpPr>
        <p:spPr>
          <a:xfrm>
            <a:off x="940279" y="327804"/>
            <a:ext cx="3088257" cy="1052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16.Crear el modelo entidad relación ER y su código SQL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D6DE1A-E49B-FAED-1BAC-9A7D049B4558}"/>
              </a:ext>
            </a:extLst>
          </p:cNvPr>
          <p:cNvSpPr txBox="1"/>
          <p:nvPr/>
        </p:nvSpPr>
        <p:spPr>
          <a:xfrm>
            <a:off x="4925682" y="484683"/>
            <a:ext cx="34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</a:t>
            </a:r>
            <a:r>
              <a:rPr lang="en-US" dirty="0" err="1"/>
              <a:t>vehiculos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CD8998-E702-1F04-A1AB-D82C01DB8D18}"/>
              </a:ext>
            </a:extLst>
          </p:cNvPr>
          <p:cNvSpPr txBox="1"/>
          <p:nvPr/>
        </p:nvSpPr>
        <p:spPr>
          <a:xfrm>
            <a:off x="1535502" y="1535501"/>
            <a:ext cx="4157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Id_empresa</a:t>
            </a:r>
            <a:r>
              <a:rPr lang="en-US" dirty="0"/>
              <a:t>: varchar (100) PRIMARY KEY</a:t>
            </a:r>
          </a:p>
          <a:p>
            <a:r>
              <a:rPr lang="en-US" dirty="0" err="1"/>
              <a:t>Nombre_empresa</a:t>
            </a:r>
            <a:r>
              <a:rPr lang="en-US" dirty="0"/>
              <a:t>: varchar (100)</a:t>
            </a:r>
          </a:p>
          <a:p>
            <a:r>
              <a:rPr lang="en-US" dirty="0" err="1"/>
              <a:t>Telefono:int</a:t>
            </a:r>
            <a:endParaRPr lang="en-US" dirty="0"/>
          </a:p>
          <a:p>
            <a:r>
              <a:rPr lang="en-US" dirty="0" err="1"/>
              <a:t>Capital:varchar</a:t>
            </a:r>
            <a:r>
              <a:rPr lang="en-US" dirty="0"/>
              <a:t> (100)</a:t>
            </a:r>
          </a:p>
          <a:p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DB3264-BA2E-1FD2-CA90-F0148F6B9E70}"/>
              </a:ext>
            </a:extLst>
          </p:cNvPr>
          <p:cNvSpPr txBox="1"/>
          <p:nvPr/>
        </p:nvSpPr>
        <p:spPr>
          <a:xfrm>
            <a:off x="6096000" y="1535500"/>
            <a:ext cx="4157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Vehiculos</a:t>
            </a:r>
            <a:endParaRPr lang="en-US" dirty="0"/>
          </a:p>
          <a:p>
            <a:r>
              <a:rPr lang="en-US" dirty="0" err="1"/>
              <a:t>Id_vehiculo</a:t>
            </a:r>
            <a:r>
              <a:rPr lang="en-US" dirty="0"/>
              <a:t>: varchar (100) PRIMARY KEY</a:t>
            </a:r>
          </a:p>
          <a:p>
            <a:r>
              <a:rPr lang="en-US" dirty="0" err="1"/>
              <a:t>marca_vehiculo</a:t>
            </a:r>
            <a:r>
              <a:rPr lang="en-US" dirty="0"/>
              <a:t>: varchar (50)</a:t>
            </a:r>
          </a:p>
          <a:p>
            <a:r>
              <a:rPr lang="en-US" dirty="0"/>
              <a:t>Color: varchar (30).</a:t>
            </a:r>
          </a:p>
          <a:p>
            <a:r>
              <a:rPr lang="en-US" dirty="0" err="1"/>
              <a:t>Garantia</a:t>
            </a:r>
            <a:r>
              <a:rPr lang="en-US" dirty="0"/>
              <a:t>: varchar(15)</a:t>
            </a:r>
          </a:p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143B02-ED2E-45EE-43DE-ECFF5DBF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445101"/>
            <a:ext cx="8648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A10C6E-4130-4394-036F-5535093F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83" y="569344"/>
            <a:ext cx="4591731" cy="25102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A6F6E6-3CEB-2140-E07C-10ACA860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53" y="569344"/>
            <a:ext cx="4314825" cy="17166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CD50DE-CFB4-2990-079A-79DA3F06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1" y="3918997"/>
            <a:ext cx="5378778" cy="18520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A7C642-6543-9B9F-6735-EFF249CA9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953" y="4054459"/>
            <a:ext cx="4895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CE9C1D-EB16-84B2-4937-FC72A535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26" y="1277877"/>
            <a:ext cx="5456747" cy="23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7B3C-E85F-C625-7DAE-F20C8C16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0" y="200563"/>
            <a:ext cx="9601200" cy="1485900"/>
          </a:xfrm>
        </p:spPr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D7737F0-EBDA-0D3B-5086-886AF9EF6D86}"/>
              </a:ext>
            </a:extLst>
          </p:cNvPr>
          <p:cNvSpPr/>
          <p:nvPr/>
        </p:nvSpPr>
        <p:spPr>
          <a:xfrm>
            <a:off x="526078" y="1314449"/>
            <a:ext cx="2769079" cy="8540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¿Que son las bases de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FC528C-69FC-B8B1-37FB-FEB60612D472}"/>
              </a:ext>
            </a:extLst>
          </p:cNvPr>
          <p:cNvSpPr/>
          <p:nvPr/>
        </p:nvSpPr>
        <p:spPr>
          <a:xfrm>
            <a:off x="2743201" y="1686463"/>
            <a:ext cx="3994030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Es un Sistema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conjunto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discos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 </a:t>
            </a:r>
            <a:r>
              <a:rPr lang="en-US" dirty="0" err="1"/>
              <a:t>ellos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son </a:t>
            </a:r>
            <a:r>
              <a:rPr lang="en-US" dirty="0" err="1"/>
              <a:t>recolectados</a:t>
            </a:r>
            <a:r>
              <a:rPr lang="en-US" dirty="0"/>
              <a:t> y </a:t>
            </a:r>
            <a:r>
              <a:rPr lang="en-US" dirty="0" err="1"/>
              <a:t>explotados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o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particular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C23F390-EE98-80AF-8121-A95354AD8B2C}"/>
              </a:ext>
            </a:extLst>
          </p:cNvPr>
          <p:cNvSpPr/>
          <p:nvPr/>
        </p:nvSpPr>
        <p:spPr>
          <a:xfrm>
            <a:off x="7684249" y="386031"/>
            <a:ext cx="3722297" cy="1114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¿A que se </a:t>
            </a:r>
            <a:r>
              <a:rPr lang="en-US" dirty="0" err="1">
                <a:solidFill>
                  <a:srgbClr val="FF0000"/>
                </a:solidFill>
              </a:rPr>
              <a:t>refiere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cuando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habla</a:t>
            </a:r>
            <a:r>
              <a:rPr lang="en-US" dirty="0">
                <a:solidFill>
                  <a:srgbClr val="FF0000"/>
                </a:solidFill>
              </a:rPr>
              <a:t> de base de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relacionales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6C41DEA-9C49-A131-0F3B-5A82B4C6DD19}"/>
              </a:ext>
            </a:extLst>
          </p:cNvPr>
          <p:cNvSpPr/>
          <p:nvPr/>
        </p:nvSpPr>
        <p:spPr>
          <a:xfrm>
            <a:off x="7684249" y="2105924"/>
            <a:ext cx="3994030" cy="1897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/>
              <a:t>Es un </a:t>
            </a:r>
            <a:r>
              <a:rPr lang="en-US" sz="1600" dirty="0" err="1"/>
              <a:t>tipo</a:t>
            </a:r>
            <a:r>
              <a:rPr lang="en-US" sz="1600" dirty="0"/>
              <a:t> de base de </a:t>
            </a:r>
            <a:r>
              <a:rPr lang="en-US" sz="1600" dirty="0" err="1"/>
              <a:t>datos</a:t>
            </a:r>
            <a:r>
              <a:rPr lang="en-US" sz="1600" dirty="0"/>
              <a:t> que </a:t>
            </a:r>
            <a:r>
              <a:rPr lang="en-US" sz="1600" dirty="0" err="1"/>
              <a:t>almacena</a:t>
            </a:r>
            <a:r>
              <a:rPr lang="en-US" sz="1600" dirty="0"/>
              <a:t> y </a:t>
            </a:r>
            <a:r>
              <a:rPr lang="en-US" sz="1600" dirty="0" err="1"/>
              <a:t>proporciona</a:t>
            </a:r>
            <a:r>
              <a:rPr lang="en-US" sz="1600" dirty="0"/>
              <a:t> </a:t>
            </a:r>
            <a:r>
              <a:rPr lang="en-US" sz="1600" dirty="0" err="1"/>
              <a:t>acceso</a:t>
            </a:r>
            <a:r>
              <a:rPr lang="en-US" sz="1600" dirty="0"/>
              <a:t> a puntos de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r>
              <a:rPr lang="en-US" sz="1600" dirty="0"/>
              <a:t> entre </a:t>
            </a:r>
            <a:r>
              <a:rPr lang="en-US" sz="1600" dirty="0" err="1"/>
              <a:t>si</a:t>
            </a:r>
            <a:r>
              <a:rPr lang="en-US" sz="1600" dirty="0"/>
              <a:t>. </a:t>
            </a:r>
            <a:r>
              <a:rPr lang="en-US" sz="1600" dirty="0" err="1"/>
              <a:t>Estas</a:t>
            </a:r>
            <a:r>
              <a:rPr lang="en-US" sz="1600" dirty="0"/>
              <a:t> se </a:t>
            </a:r>
            <a:r>
              <a:rPr lang="en-US" sz="1600" dirty="0" err="1"/>
              <a:t>manifiestan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un conjunto de </a:t>
            </a:r>
            <a:r>
              <a:rPr lang="en-US" sz="1600" dirty="0" err="1"/>
              <a:t>tablas</a:t>
            </a:r>
            <a:r>
              <a:rPr lang="en-US" sz="1600" dirty="0"/>
              <a:t> que </a:t>
            </a:r>
            <a:r>
              <a:rPr lang="en-US" sz="1600" dirty="0" err="1"/>
              <a:t>estan</a:t>
            </a:r>
            <a:r>
              <a:rPr lang="en-US" sz="1600" dirty="0"/>
              <a:t> </a:t>
            </a:r>
            <a:r>
              <a:rPr lang="en-US" sz="1600" dirty="0" err="1"/>
              <a:t>formadas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filas</a:t>
            </a:r>
            <a:r>
              <a:rPr lang="en-US" sz="1600" dirty="0"/>
              <a:t> y </a:t>
            </a:r>
            <a:r>
              <a:rPr lang="en-US" sz="1600" dirty="0" err="1"/>
              <a:t>columnas</a:t>
            </a:r>
            <a:r>
              <a:rPr lang="en-US" sz="1600" dirty="0"/>
              <a:t> y </a:t>
            </a:r>
            <a:r>
              <a:rPr lang="en-US" sz="1600" dirty="0" err="1"/>
              <a:t>utilizan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SQL para </a:t>
            </a:r>
            <a:r>
              <a:rPr lang="en-US" sz="1600" dirty="0" err="1"/>
              <a:t>consultar</a:t>
            </a:r>
            <a:r>
              <a:rPr lang="en-US" sz="1600" dirty="0"/>
              <a:t> y </a:t>
            </a:r>
            <a:r>
              <a:rPr lang="en-US" sz="1600" dirty="0" err="1"/>
              <a:t>mantener</a:t>
            </a:r>
            <a:r>
              <a:rPr lang="en-US" sz="1600" dirty="0"/>
              <a:t> la base de </a:t>
            </a:r>
            <a:r>
              <a:rPr lang="en-US" sz="1600" dirty="0" err="1"/>
              <a:t>datos</a:t>
            </a:r>
            <a:endParaRPr lang="en-US" sz="1600" dirty="0"/>
          </a:p>
        </p:txBody>
      </p:sp>
      <p:sp>
        <p:nvSpPr>
          <p:cNvPr id="10" name="Flecha: doblada hacia arriba 9">
            <a:extLst>
              <a:ext uri="{FF2B5EF4-FFF2-40B4-BE49-F238E27FC236}">
                <a16:creationId xmlns:a16="http://schemas.microsoft.com/office/drawing/2014/main" id="{A4087B6F-9DE8-D7C7-AFCA-C4836D5E1DB2}"/>
              </a:ext>
            </a:extLst>
          </p:cNvPr>
          <p:cNvSpPr/>
          <p:nvPr/>
        </p:nvSpPr>
        <p:spPr>
          <a:xfrm rot="5400000">
            <a:off x="1925308" y="2040687"/>
            <a:ext cx="741872" cy="8939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1640FC2E-5196-997B-BB46-3C6B9C073090}"/>
              </a:ext>
            </a:extLst>
          </p:cNvPr>
          <p:cNvSpPr/>
          <p:nvPr/>
        </p:nvSpPr>
        <p:spPr>
          <a:xfrm>
            <a:off x="9349417" y="1500995"/>
            <a:ext cx="690114" cy="5844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04F9C88-4FE6-8936-57E5-BE7D6F73FAFA}"/>
              </a:ext>
            </a:extLst>
          </p:cNvPr>
          <p:cNvSpPr/>
          <p:nvPr/>
        </p:nvSpPr>
        <p:spPr>
          <a:xfrm>
            <a:off x="385179" y="4025301"/>
            <a:ext cx="3841763" cy="12885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 ¿Que es </a:t>
            </a:r>
            <a:r>
              <a:rPr lang="en-US" dirty="0" err="1">
                <a:solidFill>
                  <a:srgbClr val="FF0000"/>
                </a:solidFill>
              </a:rPr>
              <a:t>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modelo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entidad relación y/o diagrama entidad relación?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ECBAE59A-C83E-C696-56E3-669500D842F4}"/>
              </a:ext>
            </a:extLst>
          </p:cNvPr>
          <p:cNvSpPr/>
          <p:nvPr/>
        </p:nvSpPr>
        <p:spPr>
          <a:xfrm rot="5400000">
            <a:off x="3216124" y="5000897"/>
            <a:ext cx="776917" cy="111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9763AC-1D8E-35F0-99F9-4AFA98AD31BC}"/>
              </a:ext>
            </a:extLst>
          </p:cNvPr>
          <p:cNvSpPr/>
          <p:nvPr/>
        </p:nvSpPr>
        <p:spPr>
          <a:xfrm>
            <a:off x="4163683" y="4638317"/>
            <a:ext cx="4704271" cy="189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b="0" i="0" dirty="0">
                <a:solidFill>
                  <a:schemeClr val="bg1"/>
                </a:solidFill>
                <a:effectLst/>
                <a:latin typeface="+mj-lt"/>
              </a:rPr>
              <a:t>Es un tipo de diagrama de flujo que ilustra cómo las "entidades", como personas, objetos o conceptos, se relacionan entre sí dentro de un sistema. Donde se colocan los atributos de las entidades y como se relacionan unas con otras.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3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482BBE8-9C57-7E18-2011-B53867CAADC0}"/>
              </a:ext>
            </a:extLst>
          </p:cNvPr>
          <p:cNvSpPr/>
          <p:nvPr/>
        </p:nvSpPr>
        <p:spPr>
          <a:xfrm>
            <a:off x="721609" y="111607"/>
            <a:ext cx="4937319" cy="12885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4. ¿Cuáles son las figuras que representan a un diagrama entidad relación? Explique cada una de ellas.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942F32-3957-5A5E-2D71-93446F9F3F49}"/>
              </a:ext>
            </a:extLst>
          </p:cNvPr>
          <p:cNvSpPr/>
          <p:nvPr/>
        </p:nvSpPr>
        <p:spPr>
          <a:xfrm>
            <a:off x="1084052" y="1724564"/>
            <a:ext cx="1664898" cy="6211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B7B40C2E-EF10-F21C-F0AC-DF0A889BBD77}"/>
              </a:ext>
            </a:extLst>
          </p:cNvPr>
          <p:cNvSpPr/>
          <p:nvPr/>
        </p:nvSpPr>
        <p:spPr>
          <a:xfrm>
            <a:off x="1293962" y="2763687"/>
            <a:ext cx="1112807" cy="90253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FD025F-E440-2F1E-9CB1-20C56181CADF}"/>
              </a:ext>
            </a:extLst>
          </p:cNvPr>
          <p:cNvSpPr/>
          <p:nvPr/>
        </p:nvSpPr>
        <p:spPr>
          <a:xfrm>
            <a:off x="1017917" y="4045789"/>
            <a:ext cx="1802921" cy="7850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76B3B16-A894-DC15-EBC2-DC1411B4416B}"/>
              </a:ext>
            </a:extLst>
          </p:cNvPr>
          <p:cNvSpPr/>
          <p:nvPr/>
        </p:nvSpPr>
        <p:spPr>
          <a:xfrm>
            <a:off x="1084053" y="5135592"/>
            <a:ext cx="1802921" cy="7850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416A58-3C1D-C166-F8C6-E1CF1D3291A1}"/>
              </a:ext>
            </a:extLst>
          </p:cNvPr>
          <p:cNvSpPr/>
          <p:nvPr/>
        </p:nvSpPr>
        <p:spPr>
          <a:xfrm>
            <a:off x="1017917" y="5045732"/>
            <a:ext cx="1958197" cy="96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13C5E1-FED6-F08D-8D44-34E9B8D312F4}"/>
              </a:ext>
            </a:extLst>
          </p:cNvPr>
          <p:cNvSpPr/>
          <p:nvPr/>
        </p:nvSpPr>
        <p:spPr>
          <a:xfrm>
            <a:off x="3602965" y="1516635"/>
            <a:ext cx="5687684" cy="9183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0" i="0" dirty="0">
                <a:solidFill>
                  <a:schemeClr val="bg1"/>
                </a:solidFill>
                <a:effectLst/>
                <a:latin typeface="+mj-lt"/>
              </a:rPr>
              <a:t>Entidad: Algo que se pueda definir como una persona, objeto, concepto u evento, que puede tener datos asociados a este.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+mj-lt"/>
              </a:rPr>
              <a:t>Ej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+mj-lt"/>
              </a:rPr>
              <a:t>: Cliente, estudiante, auto o producto.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1E3D17-8A88-9260-A8C9-AB088B0A111A}"/>
              </a:ext>
            </a:extLst>
          </p:cNvPr>
          <p:cNvSpPr/>
          <p:nvPr/>
        </p:nvSpPr>
        <p:spPr>
          <a:xfrm>
            <a:off x="3602965" y="2763687"/>
            <a:ext cx="5687684" cy="902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0" i="0" dirty="0" err="1">
                <a:solidFill>
                  <a:schemeClr val="bg1"/>
                </a:solidFill>
                <a:effectLst/>
                <a:latin typeface="+mj-lt"/>
              </a:rPr>
              <a:t>Relacion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+mj-lt"/>
              </a:rPr>
              <a:t>: Ya que las entidades interactúan y se asocian entre si. Las relaciones llegarían a a</a:t>
            </a:r>
            <a:r>
              <a:rPr lang="es-ES" sz="1400" dirty="0">
                <a:solidFill>
                  <a:schemeClr val="bg1"/>
                </a:solidFill>
                <a:latin typeface="+mj-lt"/>
              </a:rPr>
              <a:t>ctuar como verbos que UNEN esas entidades y son relacionadas entre si. </a:t>
            </a:r>
            <a:r>
              <a:rPr lang="es-ES" sz="1400" dirty="0" err="1">
                <a:solidFill>
                  <a:schemeClr val="bg1"/>
                </a:solidFill>
                <a:latin typeface="+mj-lt"/>
              </a:rPr>
              <a:t>Ej</a:t>
            </a:r>
            <a:r>
              <a:rPr lang="es-ES" sz="1400" dirty="0">
                <a:solidFill>
                  <a:schemeClr val="bg1"/>
                </a:solidFill>
                <a:latin typeface="+mj-lt"/>
              </a:rPr>
              <a:t>: Estudiante (entidad 1) SE INSCRIBE (relación) a un CURSO(entidad 2)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3C96551-827E-1A92-6BC5-329B47A5E2EF}"/>
              </a:ext>
            </a:extLst>
          </p:cNvPr>
          <p:cNvSpPr/>
          <p:nvPr/>
        </p:nvSpPr>
        <p:spPr>
          <a:xfrm>
            <a:off x="3602966" y="3940831"/>
            <a:ext cx="5687683" cy="186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bg1"/>
                </a:solidFill>
                <a:latin typeface="+mj-lt"/>
              </a:rPr>
              <a:t>Atributos: Es una propiedad o característica de una entidad, pueden ser muchas, pero existe un atributivo el cual es UNICO y no se repite en otra entidad del mismo tipo, llamado ATRIBUTO PRIMARIO (PRIMARY KEY). </a:t>
            </a:r>
            <a:r>
              <a:rPr lang="es-ES" sz="1400" dirty="0" err="1">
                <a:solidFill>
                  <a:schemeClr val="bg1"/>
                </a:solidFill>
                <a:latin typeface="+mj-lt"/>
              </a:rPr>
              <a:t>Ej</a:t>
            </a:r>
            <a:r>
              <a:rPr lang="es-ES" sz="1400" dirty="0">
                <a:solidFill>
                  <a:schemeClr val="bg1"/>
                </a:solidFill>
                <a:latin typeface="+mj-lt"/>
              </a:rPr>
              <a:t>: Cada estudiante de un colegio tendrá un REGISTRO UNICO DE ESTUDIANTE conocido como RUDE (PRIMARY KEY).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44DE223-D092-6CA5-A15C-9CF9329328C1}"/>
              </a:ext>
            </a:extLst>
          </p:cNvPr>
          <p:cNvSpPr/>
          <p:nvPr/>
        </p:nvSpPr>
        <p:spPr>
          <a:xfrm>
            <a:off x="721609" y="94353"/>
            <a:ext cx="3088257" cy="12885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5. ¿Qué es SQL Server y qué es SQL Server Management Studio?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A44042-C5D3-7E23-F7B7-9F310C5A38A6}"/>
              </a:ext>
            </a:extLst>
          </p:cNvPr>
          <p:cNvSpPr/>
          <p:nvPr/>
        </p:nvSpPr>
        <p:spPr>
          <a:xfrm>
            <a:off x="4295954" y="171991"/>
            <a:ext cx="3303917" cy="181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SQL Server e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+mj-lt"/>
              </a:rPr>
              <a:t>s un sistema de gestión de base de datos relacional desarrollado como un servidor que da servicio a otras aplicaciones de software que pueden funcionar ya sea en el mismo ordenador o en otro ordenador a través de una red (incluyendo Internet).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F0D89D-D310-6C3B-C879-5D97A90E35A0}"/>
              </a:ext>
            </a:extLst>
          </p:cNvPr>
          <p:cNvSpPr/>
          <p:nvPr/>
        </p:nvSpPr>
        <p:spPr>
          <a:xfrm>
            <a:off x="8203720" y="249629"/>
            <a:ext cx="3565585" cy="165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SQL SSMS (Server Management Studio) es un </a:t>
            </a:r>
            <a:r>
              <a:rPr lang="en-US" sz="1400" dirty="0" err="1"/>
              <a:t>entorno</a:t>
            </a:r>
            <a:r>
              <a:rPr lang="en-US" sz="1400" dirty="0"/>
              <a:t> de Desarrollo </a:t>
            </a:r>
            <a:r>
              <a:rPr lang="en-US" sz="1400" dirty="0" err="1"/>
              <a:t>integrado</a:t>
            </a:r>
            <a:r>
              <a:rPr lang="en-US" sz="1400" dirty="0"/>
              <a:t> para </a:t>
            </a:r>
            <a:r>
              <a:rPr lang="en-US" sz="1400" dirty="0" err="1"/>
              <a:t>administrar</a:t>
            </a:r>
            <a:r>
              <a:rPr lang="en-US" sz="1400" dirty="0"/>
              <a:t> </a:t>
            </a:r>
            <a:r>
              <a:rPr lang="en-US" sz="1400" dirty="0" err="1"/>
              <a:t>cualquier</a:t>
            </a:r>
            <a:r>
              <a:rPr lang="en-US" sz="1400" dirty="0"/>
              <a:t> </a:t>
            </a:r>
            <a:r>
              <a:rPr lang="en-US" sz="1400" dirty="0" err="1"/>
              <a:t>infraestructura</a:t>
            </a:r>
            <a:r>
              <a:rPr lang="en-US" sz="1400" dirty="0"/>
              <a:t> SQL. Se </a:t>
            </a:r>
            <a:r>
              <a:rPr lang="en-US" sz="1400" dirty="0" err="1"/>
              <a:t>utiliza</a:t>
            </a:r>
            <a:r>
              <a:rPr lang="en-US" sz="1400" dirty="0"/>
              <a:t> para acceder, </a:t>
            </a:r>
            <a:r>
              <a:rPr lang="en-US" sz="1400" dirty="0" err="1"/>
              <a:t>administrar</a:t>
            </a:r>
            <a:r>
              <a:rPr lang="en-US" sz="1400" dirty="0"/>
              <a:t>, </a:t>
            </a:r>
            <a:r>
              <a:rPr lang="en-US" sz="1400" dirty="0" err="1"/>
              <a:t>configurar</a:t>
            </a:r>
            <a:r>
              <a:rPr lang="en-US" sz="1400" dirty="0"/>
              <a:t> y </a:t>
            </a:r>
            <a:r>
              <a:rPr lang="en-US" sz="1400" dirty="0" err="1"/>
              <a:t>desarrollar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components de SQL Server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C21673E-6E83-5717-C03D-009BA7CC9609}"/>
              </a:ext>
            </a:extLst>
          </p:cNvPr>
          <p:cNvSpPr/>
          <p:nvPr/>
        </p:nvSpPr>
        <p:spPr>
          <a:xfrm>
            <a:off x="3809866" y="655608"/>
            <a:ext cx="486089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4565521-E9B3-D00A-6254-2E367B50865B}"/>
              </a:ext>
            </a:extLst>
          </p:cNvPr>
          <p:cNvSpPr/>
          <p:nvPr/>
        </p:nvSpPr>
        <p:spPr>
          <a:xfrm>
            <a:off x="7628626" y="738639"/>
            <a:ext cx="575094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E6510DC-F29B-0429-F42C-6FC3ACF3ED12}"/>
              </a:ext>
            </a:extLst>
          </p:cNvPr>
          <p:cNvSpPr/>
          <p:nvPr/>
        </p:nvSpPr>
        <p:spPr>
          <a:xfrm>
            <a:off x="721608" y="2558633"/>
            <a:ext cx="3088257" cy="12885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6. ¿Cómo se crea una base de datos?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5905AEB-D605-D94C-B200-E44557099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" t="9559" r="63914" b="56227"/>
          <a:stretch/>
        </p:blipFill>
        <p:spPr>
          <a:xfrm>
            <a:off x="4295954" y="3440324"/>
            <a:ext cx="4106175" cy="234638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75F8238-56F8-2878-4287-D3146CF3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587" y="4613516"/>
            <a:ext cx="2047875" cy="107632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48093338-5576-1B77-929E-17637214815F}"/>
              </a:ext>
            </a:extLst>
          </p:cNvPr>
          <p:cNvSpPr/>
          <p:nvPr/>
        </p:nvSpPr>
        <p:spPr>
          <a:xfrm>
            <a:off x="4295953" y="2558633"/>
            <a:ext cx="3907767" cy="798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aplicacion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SQL SSMS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despues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ingresar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colocamos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instruccion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CREATE DATABASE “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nombre_de_la_base_de_datos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”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39029D-AB49-0991-E8BD-407D22C17FED}"/>
              </a:ext>
            </a:extLst>
          </p:cNvPr>
          <p:cNvSpPr/>
          <p:nvPr/>
        </p:nvSpPr>
        <p:spPr>
          <a:xfrm>
            <a:off x="4295952" y="5887349"/>
            <a:ext cx="3907767" cy="798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Luego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damos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click al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boton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Execute para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crear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una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base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6BC3092-6362-F4E0-5AEC-B9FF14C54F73}"/>
              </a:ext>
            </a:extLst>
          </p:cNvPr>
          <p:cNvSpPr/>
          <p:nvPr/>
        </p:nvSpPr>
        <p:spPr>
          <a:xfrm>
            <a:off x="8888219" y="3171467"/>
            <a:ext cx="3303782" cy="1288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3. Una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vez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hecho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damos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click derecho a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carpeta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Databases y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seleccionamos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opcion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Refresh para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asi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verificar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que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nuestra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base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haya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sido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creada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correctamente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6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0A893E-811B-BF39-F846-121F555ED186}"/>
              </a:ext>
            </a:extLst>
          </p:cNvPr>
          <p:cNvSpPr/>
          <p:nvPr/>
        </p:nvSpPr>
        <p:spPr>
          <a:xfrm>
            <a:off x="871268" y="405442"/>
            <a:ext cx="2518913" cy="10437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7. ¿Para qué sirve el comando USE?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E3D5CE-098A-2866-7638-6FA616943AED}"/>
              </a:ext>
            </a:extLst>
          </p:cNvPr>
          <p:cNvSpPr/>
          <p:nvPr/>
        </p:nvSpPr>
        <p:spPr>
          <a:xfrm>
            <a:off x="4373592" y="405442"/>
            <a:ext cx="3752491" cy="1138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Sirve</a:t>
            </a:r>
            <a:r>
              <a:rPr lang="en-US" sz="1400" dirty="0"/>
              <a:t> para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queramos</a:t>
            </a:r>
            <a:r>
              <a:rPr lang="en-US" sz="1400" dirty="0"/>
              <a:t> utilizer </a:t>
            </a:r>
            <a:r>
              <a:rPr lang="en-US" sz="1400" dirty="0" err="1"/>
              <a:t>una</a:t>
            </a:r>
            <a:r>
              <a:rPr lang="en-US" sz="1400" dirty="0"/>
              <a:t> base de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especifico</a:t>
            </a:r>
            <a:r>
              <a:rPr lang="en-US" sz="1400" dirty="0"/>
              <a:t> </a:t>
            </a:r>
            <a:r>
              <a:rPr lang="en-US" sz="1400" dirty="0" err="1"/>
              <a:t>colocamos</a:t>
            </a:r>
            <a:r>
              <a:rPr lang="en-US" sz="1400" dirty="0"/>
              <a:t> ese </a:t>
            </a:r>
            <a:r>
              <a:rPr lang="en-US" sz="1400" dirty="0" err="1"/>
              <a:t>comando</a:t>
            </a:r>
            <a:r>
              <a:rPr lang="en-US" sz="1400" dirty="0"/>
              <a:t>, para que al </a:t>
            </a:r>
            <a:r>
              <a:rPr lang="en-US" sz="1400" dirty="0" err="1"/>
              <a:t>momento</a:t>
            </a:r>
            <a:r>
              <a:rPr lang="en-US" sz="1400" dirty="0"/>
              <a:t> de </a:t>
            </a:r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tablas</a:t>
            </a:r>
            <a:r>
              <a:rPr lang="en-US" sz="1400" dirty="0"/>
              <a:t> y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relacionales</a:t>
            </a:r>
            <a:r>
              <a:rPr lang="en-US" sz="1400" dirty="0"/>
              <a:t> se </a:t>
            </a:r>
            <a:r>
              <a:rPr lang="en-US" sz="1400" dirty="0" err="1"/>
              <a:t>almacene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esa</a:t>
            </a:r>
            <a:r>
              <a:rPr lang="en-US" sz="1400" dirty="0"/>
              <a:t> base de </a:t>
            </a:r>
            <a:r>
              <a:rPr lang="en-US" sz="1400" dirty="0" err="1"/>
              <a:t>datos</a:t>
            </a:r>
            <a:r>
              <a:rPr lang="en-US" sz="1400" dirty="0"/>
              <a:t>.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20EDD6C-0B0B-EE42-41FF-B8A6B4255021}"/>
              </a:ext>
            </a:extLst>
          </p:cNvPr>
          <p:cNvSpPr/>
          <p:nvPr/>
        </p:nvSpPr>
        <p:spPr>
          <a:xfrm>
            <a:off x="3390181" y="776377"/>
            <a:ext cx="983411" cy="4917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DFF3356-F154-A806-019B-4191761973A8}"/>
              </a:ext>
            </a:extLst>
          </p:cNvPr>
          <p:cNvSpPr/>
          <p:nvPr/>
        </p:nvSpPr>
        <p:spPr>
          <a:xfrm>
            <a:off x="836762" y="2618117"/>
            <a:ext cx="3045124" cy="11602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8. Crear una tabla cualquiera con 3 columnas y su </a:t>
            </a:r>
            <a:r>
              <a:rPr lang="es-ES" dirty="0" err="1">
                <a:solidFill>
                  <a:srgbClr val="FF0000"/>
                </a:solidFill>
              </a:rPr>
              <a:t>primarykey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BAF3791-E841-2422-DE50-360302D1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41" y="2680658"/>
            <a:ext cx="32289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3FAC0F70-A539-11EF-E815-30C96922AFFC}"/>
              </a:ext>
            </a:extLst>
          </p:cNvPr>
          <p:cNvSpPr/>
          <p:nvPr/>
        </p:nvSpPr>
        <p:spPr>
          <a:xfrm>
            <a:off x="741871" y="297612"/>
            <a:ext cx="3140016" cy="11947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9. </a:t>
            </a:r>
            <a:r>
              <a:rPr lang="en-US" dirty="0" err="1">
                <a:solidFill>
                  <a:srgbClr val="FF0000"/>
                </a:solidFill>
              </a:rPr>
              <a:t>Insertar</a:t>
            </a:r>
            <a:r>
              <a:rPr lang="en-US" dirty="0">
                <a:solidFill>
                  <a:srgbClr val="FF0000"/>
                </a:solidFill>
              </a:rPr>
              <a:t> 3 </a:t>
            </a:r>
            <a:r>
              <a:rPr lang="en-US" dirty="0" err="1">
                <a:solidFill>
                  <a:srgbClr val="FF0000"/>
                </a:solidFill>
              </a:rPr>
              <a:t>registros</a:t>
            </a:r>
            <a:r>
              <a:rPr lang="en-US" dirty="0">
                <a:solidFill>
                  <a:srgbClr val="FF0000"/>
                </a:solidFill>
              </a:rPr>
              <a:t> a la </a:t>
            </a:r>
            <a:r>
              <a:rPr lang="en-US" dirty="0" err="1">
                <a:solidFill>
                  <a:srgbClr val="FF0000"/>
                </a:solidFill>
              </a:rPr>
              <a:t>tabla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anteriormente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F14F55-E413-A7F2-729F-32C1AF72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28" y="894991"/>
            <a:ext cx="5518300" cy="46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6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C83BE119-B4FF-8910-AE42-43285B41DE55}"/>
              </a:ext>
            </a:extLst>
          </p:cNvPr>
          <p:cNvSpPr/>
          <p:nvPr/>
        </p:nvSpPr>
        <p:spPr>
          <a:xfrm>
            <a:off x="854015" y="388189"/>
            <a:ext cx="2484408" cy="99203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10.¿Cómo se elimina una tabla?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4AF1332-6810-3BBF-3BD9-55A6971F689E}"/>
              </a:ext>
            </a:extLst>
          </p:cNvPr>
          <p:cNvSpPr/>
          <p:nvPr/>
        </p:nvSpPr>
        <p:spPr>
          <a:xfrm>
            <a:off x="4149306" y="483079"/>
            <a:ext cx="4891177" cy="99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DROP TABLE y DROP TABLE if exists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4AB88D-B351-D480-8EBF-2ED63A6EF08C}"/>
              </a:ext>
            </a:extLst>
          </p:cNvPr>
          <p:cNvSpPr/>
          <p:nvPr/>
        </p:nvSpPr>
        <p:spPr>
          <a:xfrm>
            <a:off x="1204823" y="3226280"/>
            <a:ext cx="4891177" cy="99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 DROP TABLE </a:t>
            </a:r>
            <a:r>
              <a:rPr lang="en-US" sz="1400" dirty="0" err="1"/>
              <a:t>elimina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tabla</a:t>
            </a:r>
            <a:r>
              <a:rPr lang="en-US" sz="1400" dirty="0"/>
              <a:t> </a:t>
            </a:r>
            <a:r>
              <a:rPr lang="en-US" sz="1400" dirty="0" err="1"/>
              <a:t>siempre</a:t>
            </a:r>
            <a:r>
              <a:rPr lang="en-US" sz="1400" dirty="0"/>
              <a:t> y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exista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base de </a:t>
            </a:r>
            <a:r>
              <a:rPr lang="en-US" sz="1400" dirty="0" err="1"/>
              <a:t>datos</a:t>
            </a:r>
            <a:r>
              <a:rPr lang="en-US" sz="1400" dirty="0"/>
              <a:t>, </a:t>
            </a:r>
            <a:r>
              <a:rPr lang="en-US" sz="1400" dirty="0" err="1"/>
              <a:t>si</a:t>
            </a:r>
            <a:r>
              <a:rPr lang="en-US" sz="1400" dirty="0"/>
              <a:t> no </a:t>
            </a:r>
            <a:r>
              <a:rPr lang="en-US" sz="1400" dirty="0" err="1"/>
              <a:t>existe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SSMS </a:t>
            </a:r>
            <a:r>
              <a:rPr lang="en-US" sz="1400" dirty="0" err="1"/>
              <a:t>mandara</a:t>
            </a:r>
            <a:r>
              <a:rPr lang="en-US" sz="1400" dirty="0"/>
              <a:t> un </a:t>
            </a:r>
            <a:r>
              <a:rPr lang="en-US" sz="1400" dirty="0" err="1"/>
              <a:t>mensaje</a:t>
            </a:r>
            <a:r>
              <a:rPr lang="en-US" sz="1400" dirty="0"/>
              <a:t> de error, </a:t>
            </a:r>
            <a:r>
              <a:rPr lang="en-US" sz="1400" dirty="0" err="1"/>
              <a:t>indicando</a:t>
            </a:r>
            <a:r>
              <a:rPr lang="en-US" sz="1400" dirty="0"/>
              <a:t> que la </a:t>
            </a:r>
            <a:r>
              <a:rPr lang="en-US" sz="1400" dirty="0" err="1"/>
              <a:t>tabla</a:t>
            </a:r>
            <a:r>
              <a:rPr lang="en-US" sz="1400" dirty="0"/>
              <a:t> no EXISTE.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022461-33D7-27B2-4BFC-3FA40877C992}"/>
              </a:ext>
            </a:extLst>
          </p:cNvPr>
          <p:cNvSpPr/>
          <p:nvPr/>
        </p:nvSpPr>
        <p:spPr>
          <a:xfrm>
            <a:off x="6924135" y="3226279"/>
            <a:ext cx="4891177" cy="99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cambio</a:t>
            </a:r>
            <a:r>
              <a:rPr lang="en-US" sz="1400" dirty="0"/>
              <a:t> con la </a:t>
            </a:r>
            <a:r>
              <a:rPr lang="en-US" sz="1400" dirty="0" err="1"/>
              <a:t>opcion</a:t>
            </a:r>
            <a:r>
              <a:rPr lang="en-US" sz="1400" dirty="0"/>
              <a:t> DROP TABLE if exists, </a:t>
            </a:r>
            <a:r>
              <a:rPr lang="en-US" sz="1400" dirty="0" err="1"/>
              <a:t>este</a:t>
            </a:r>
            <a:r>
              <a:rPr lang="en-US" sz="1400" dirty="0"/>
              <a:t> commando </a:t>
            </a:r>
            <a:r>
              <a:rPr lang="en-US" sz="1400" dirty="0" err="1"/>
              <a:t>revisara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existe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nombre</a:t>
            </a:r>
            <a:r>
              <a:rPr lang="en-US" sz="1400" dirty="0"/>
              <a:t> de la </a:t>
            </a:r>
            <a:r>
              <a:rPr lang="en-US" sz="1400" dirty="0" err="1"/>
              <a:t>tabla</a:t>
            </a:r>
            <a:r>
              <a:rPr lang="en-US" sz="1400" dirty="0"/>
              <a:t> que le </a:t>
            </a:r>
            <a:r>
              <a:rPr lang="en-US" sz="1400" dirty="0" err="1"/>
              <a:t>indicamos</a:t>
            </a:r>
            <a:r>
              <a:rPr lang="en-US" sz="1400" dirty="0"/>
              <a:t> y </a:t>
            </a:r>
            <a:r>
              <a:rPr lang="en-US" sz="1400" dirty="0" err="1"/>
              <a:t>completara</a:t>
            </a:r>
            <a:r>
              <a:rPr lang="en-US" sz="1400" dirty="0"/>
              <a:t> la </a:t>
            </a:r>
            <a:r>
              <a:rPr lang="en-US" sz="1400" dirty="0" err="1"/>
              <a:t>tarea</a:t>
            </a:r>
            <a:r>
              <a:rPr lang="en-US" sz="1400" dirty="0"/>
              <a:t>, </a:t>
            </a:r>
            <a:r>
              <a:rPr lang="en-US" sz="1400" dirty="0" err="1"/>
              <a:t>aun</a:t>
            </a:r>
            <a:r>
              <a:rPr lang="en-US" sz="1400" dirty="0"/>
              <a:t>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esa</a:t>
            </a:r>
            <a:r>
              <a:rPr lang="en-US" sz="1400" dirty="0"/>
              <a:t> </a:t>
            </a:r>
            <a:r>
              <a:rPr lang="en-US" sz="1400" dirty="0" err="1"/>
              <a:t>tabla</a:t>
            </a:r>
            <a:r>
              <a:rPr lang="en-US" sz="1400" dirty="0"/>
              <a:t> no </a:t>
            </a:r>
            <a:r>
              <a:rPr lang="en-US" sz="1400" dirty="0" err="1"/>
              <a:t>exista</a:t>
            </a:r>
            <a:r>
              <a:rPr lang="en-US" sz="140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DFC242-A57A-C73F-21AA-C2BAE7E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69" y="4687288"/>
            <a:ext cx="3981450" cy="8477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C854C6-7FB3-2DC4-74D3-1430BB42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48" y="4806350"/>
            <a:ext cx="2190750" cy="609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A4898B-E35F-4FCB-0576-510A1283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5" y="5644656"/>
            <a:ext cx="5454860" cy="3420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624F85-03BA-0663-7839-E356C3A32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069" y="5674848"/>
            <a:ext cx="3295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60B73C-D35B-2938-DF6D-2D992C7D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33304EC-0A25-7447-386D-83A99CF78201}"/>
              </a:ext>
            </a:extLst>
          </p:cNvPr>
          <p:cNvSpPr/>
          <p:nvPr/>
        </p:nvSpPr>
        <p:spPr>
          <a:xfrm>
            <a:off x="3214866" y="1319940"/>
            <a:ext cx="5762267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PARTE</a:t>
            </a:r>
          </a:p>
          <a:p>
            <a:pPr algn="ctr"/>
            <a:r>
              <a:rPr lang="es-E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PRACTICA</a:t>
            </a:r>
          </a:p>
        </p:txBody>
      </p:sp>
    </p:spTree>
    <p:extLst>
      <p:ext uri="{BB962C8B-B14F-4D97-AF65-F5344CB8AC3E}">
        <p14:creationId xmlns:p14="http://schemas.microsoft.com/office/powerpoint/2010/main" val="156650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5E2A75-48FB-86F2-1A02-BE067CD2E71A}"/>
              </a:ext>
            </a:extLst>
          </p:cNvPr>
          <p:cNvSpPr/>
          <p:nvPr/>
        </p:nvSpPr>
        <p:spPr>
          <a:xfrm>
            <a:off x="4633822" y="379562"/>
            <a:ext cx="2924355" cy="1086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11.Crear el diseño para una UNIVERSIDAD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5BED8-E29D-EBCE-383C-4678BB5F9A16}"/>
              </a:ext>
            </a:extLst>
          </p:cNvPr>
          <p:cNvSpPr txBox="1"/>
          <p:nvPr/>
        </p:nvSpPr>
        <p:spPr>
          <a:xfrm>
            <a:off x="2915728" y="1647645"/>
            <a:ext cx="6961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UNIVERSIDAD</a:t>
            </a:r>
          </a:p>
          <a:p>
            <a:r>
              <a:rPr lang="en-US" dirty="0" err="1"/>
              <a:t>Id_Universidad</a:t>
            </a:r>
            <a:r>
              <a:rPr lang="en-US" dirty="0"/>
              <a:t> (integer, PRIMARY KEY);</a:t>
            </a:r>
          </a:p>
          <a:p>
            <a:r>
              <a:rPr lang="en-US" dirty="0" err="1"/>
              <a:t>Nombre</a:t>
            </a:r>
            <a:r>
              <a:rPr lang="en-US" dirty="0"/>
              <a:t>: varchar=string (100);</a:t>
            </a:r>
          </a:p>
          <a:p>
            <a:r>
              <a:rPr lang="en-US" dirty="0" err="1"/>
              <a:t>Cantidad_de_alumnos</a:t>
            </a:r>
            <a:r>
              <a:rPr lang="en-US" dirty="0"/>
              <a:t>: integer;</a:t>
            </a:r>
          </a:p>
          <a:p>
            <a:r>
              <a:rPr lang="en-US" dirty="0" err="1"/>
              <a:t>Numero_de_carreras</a:t>
            </a:r>
            <a:r>
              <a:rPr lang="en-US" dirty="0"/>
              <a:t>: integer;</a:t>
            </a:r>
          </a:p>
          <a:p>
            <a:r>
              <a:rPr lang="en-US" dirty="0" err="1"/>
              <a:t>Nombre_rector</a:t>
            </a:r>
            <a:r>
              <a:rPr lang="en-US" dirty="0"/>
              <a:t>: varchar=string(50);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7876349-9373-038C-E522-843BAF07984C}"/>
              </a:ext>
            </a:extLst>
          </p:cNvPr>
          <p:cNvSpPr/>
          <p:nvPr/>
        </p:nvSpPr>
        <p:spPr>
          <a:xfrm>
            <a:off x="671420" y="3939395"/>
            <a:ext cx="3470695" cy="12105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12.Crear el diagrama Entidad Relación E-R para el ejercicio anterior.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2C6AAE-E1F9-BDFF-2B2E-86222FE6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26" y="3913165"/>
            <a:ext cx="7472722" cy="25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89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231</TotalTime>
  <Words>954</Words>
  <Application>Microsoft Office PowerPoint</Application>
  <PresentationFormat>Panorámica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Franklin Gothic Book</vt:lpstr>
      <vt:lpstr>Recorte</vt:lpstr>
      <vt:lpstr>Tarea Hito 2 Manejo del modelo entidad-Relacion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2 Manejo del modelo entidad-Relacion</dc:title>
  <dc:creator>VICTOR HUGO</dc:creator>
  <cp:lastModifiedBy>VICTOR HUGO</cp:lastModifiedBy>
  <cp:revision>1</cp:revision>
  <dcterms:created xsi:type="dcterms:W3CDTF">2022-09-12T04:56:39Z</dcterms:created>
  <dcterms:modified xsi:type="dcterms:W3CDTF">2022-09-12T08:48:33Z</dcterms:modified>
</cp:coreProperties>
</file>