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E9CA214-2056-4D7F-9AF3-91B55316298A}" type="datetimeFigureOut">
              <a:rPr lang="en-US" smtClean="0"/>
              <a:t>6/13/2023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3857678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9CA214-2056-4D7F-9AF3-91B55316298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327986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9CA214-2056-4D7F-9AF3-91B55316298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3779832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9CA214-2056-4D7F-9AF3-91B55316298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AEBD-3B79-400D-9EBD-F07FE519AABF}" type="slidenum">
              <a:rPr lang="en-US" smtClean="0"/>
              <a:t>‹Nº›</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8567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9CA214-2056-4D7F-9AF3-91B55316298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839261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E9CA214-2056-4D7F-9AF3-91B55316298A}"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4023839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E9CA214-2056-4D7F-9AF3-91B55316298A}"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4021938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9CA214-2056-4D7F-9AF3-91B55316298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3330893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9CA214-2056-4D7F-9AF3-91B55316298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206706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9CA214-2056-4D7F-9AF3-91B55316298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86341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9CA214-2056-4D7F-9AF3-91B55316298A}"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369867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E9CA214-2056-4D7F-9AF3-91B55316298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22408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E9CA214-2056-4D7F-9AF3-91B55316298A}"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166497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E9CA214-2056-4D7F-9AF3-91B55316298A}"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122188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CA214-2056-4D7F-9AF3-91B55316298A}"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422006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9CA214-2056-4D7F-9AF3-91B55316298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379085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9CA214-2056-4D7F-9AF3-91B55316298A}"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DAEBD-3B79-400D-9EBD-F07FE519AABF}" type="slidenum">
              <a:rPr lang="en-US" smtClean="0"/>
              <a:t>‹Nº›</a:t>
            </a:fld>
            <a:endParaRPr lang="en-US"/>
          </a:p>
        </p:txBody>
      </p:sp>
    </p:spTree>
    <p:extLst>
      <p:ext uri="{BB962C8B-B14F-4D97-AF65-F5344CB8AC3E}">
        <p14:creationId xmlns:p14="http://schemas.microsoft.com/office/powerpoint/2010/main" val="2195327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9CA214-2056-4D7F-9AF3-91B55316298A}" type="datetimeFigureOut">
              <a:rPr lang="en-US" smtClean="0"/>
              <a:t>6/13/2023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EDAEBD-3B79-400D-9EBD-F07FE519AABF}" type="slidenum">
              <a:rPr lang="en-US" smtClean="0"/>
              <a:t>‹Nº›</a:t>
            </a:fld>
            <a:endParaRPr lang="en-US"/>
          </a:p>
        </p:txBody>
      </p:sp>
    </p:spTree>
    <p:extLst>
      <p:ext uri="{BB962C8B-B14F-4D97-AF65-F5344CB8AC3E}">
        <p14:creationId xmlns:p14="http://schemas.microsoft.com/office/powerpoint/2010/main" val="4053334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B88E9A-202C-E6CF-CA6D-0542AAC5C64D}"/>
              </a:ext>
            </a:extLst>
          </p:cNvPr>
          <p:cNvSpPr>
            <a:spLocks noGrp="1"/>
          </p:cNvSpPr>
          <p:nvPr>
            <p:ph type="ctrTitle"/>
          </p:nvPr>
        </p:nvSpPr>
        <p:spPr/>
        <p:txBody>
          <a:bodyPr/>
          <a:lstStyle/>
          <a:p>
            <a:r>
              <a:rPr lang="en-US" dirty="0" err="1"/>
              <a:t>Evaluacion</a:t>
            </a:r>
            <a:r>
              <a:rPr lang="en-US" dirty="0"/>
              <a:t> </a:t>
            </a:r>
            <a:r>
              <a:rPr lang="en-US" dirty="0" err="1"/>
              <a:t>Procesual</a:t>
            </a:r>
            <a:endParaRPr lang="en-US" dirty="0"/>
          </a:p>
        </p:txBody>
      </p:sp>
      <p:sp>
        <p:nvSpPr>
          <p:cNvPr id="3" name="Subtítulo 2">
            <a:extLst>
              <a:ext uri="{FF2B5EF4-FFF2-40B4-BE49-F238E27FC236}">
                <a16:creationId xmlns:a16="http://schemas.microsoft.com/office/drawing/2014/main" id="{CA0CA204-1D29-61D0-7BDE-D41EC7F51F92}"/>
              </a:ext>
            </a:extLst>
          </p:cNvPr>
          <p:cNvSpPr>
            <a:spLocks noGrp="1"/>
          </p:cNvSpPr>
          <p:nvPr>
            <p:ph type="subTitle" idx="1"/>
          </p:nvPr>
        </p:nvSpPr>
        <p:spPr/>
        <p:txBody>
          <a:bodyPr>
            <a:normAutofit fontScale="92500" lnSpcReduction="20000"/>
          </a:bodyPr>
          <a:lstStyle/>
          <a:p>
            <a:r>
              <a:rPr lang="en-US" dirty="0"/>
              <a:t>Hito 4</a:t>
            </a:r>
          </a:p>
          <a:p>
            <a:r>
              <a:rPr lang="en-US" dirty="0" err="1"/>
              <a:t>Estructura</a:t>
            </a:r>
            <a:r>
              <a:rPr lang="en-US" dirty="0"/>
              <a:t> de </a:t>
            </a:r>
            <a:r>
              <a:rPr lang="en-US" dirty="0" err="1"/>
              <a:t>Datos</a:t>
            </a:r>
            <a:r>
              <a:rPr lang="en-US" dirty="0"/>
              <a:t> </a:t>
            </a:r>
          </a:p>
          <a:p>
            <a:r>
              <a:rPr lang="en-US" dirty="0" err="1"/>
              <a:t>Ingenieria</a:t>
            </a:r>
            <a:r>
              <a:rPr lang="en-US" dirty="0"/>
              <a:t> de </a:t>
            </a:r>
            <a:r>
              <a:rPr lang="en-US" dirty="0" err="1"/>
              <a:t>sistemas</a:t>
            </a:r>
            <a:endParaRPr lang="en-US" dirty="0"/>
          </a:p>
          <a:p>
            <a:r>
              <a:rPr lang="en-US" dirty="0"/>
              <a:t>Victor Hugo </a:t>
            </a:r>
            <a:r>
              <a:rPr lang="en-US" dirty="0" err="1"/>
              <a:t>Quispe</a:t>
            </a:r>
            <a:r>
              <a:rPr lang="en-US" dirty="0"/>
              <a:t> Torrez</a:t>
            </a:r>
          </a:p>
        </p:txBody>
      </p:sp>
    </p:spTree>
    <p:extLst>
      <p:ext uri="{BB962C8B-B14F-4D97-AF65-F5344CB8AC3E}">
        <p14:creationId xmlns:p14="http://schemas.microsoft.com/office/powerpoint/2010/main" val="4154924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B7BC0E2-A949-B25E-CA37-D08311701E25}"/>
              </a:ext>
            </a:extLst>
          </p:cNvPr>
          <p:cNvPicPr>
            <a:picLocks noChangeAspect="1"/>
          </p:cNvPicPr>
          <p:nvPr/>
        </p:nvPicPr>
        <p:blipFill>
          <a:blip r:embed="rId2"/>
          <a:stretch>
            <a:fillRect/>
          </a:stretch>
        </p:blipFill>
        <p:spPr>
          <a:xfrm>
            <a:off x="649527" y="483595"/>
            <a:ext cx="4153480" cy="895475"/>
          </a:xfrm>
          <a:prstGeom prst="rect">
            <a:avLst/>
          </a:prstGeom>
        </p:spPr>
      </p:pic>
      <p:pic>
        <p:nvPicPr>
          <p:cNvPr id="5" name="Imagen 4">
            <a:extLst>
              <a:ext uri="{FF2B5EF4-FFF2-40B4-BE49-F238E27FC236}">
                <a16:creationId xmlns:a16="http://schemas.microsoft.com/office/drawing/2014/main" id="{3F556E21-136C-FEA2-4EDB-6C99354C4F0E}"/>
              </a:ext>
            </a:extLst>
          </p:cNvPr>
          <p:cNvPicPr>
            <a:picLocks noChangeAspect="1"/>
          </p:cNvPicPr>
          <p:nvPr/>
        </p:nvPicPr>
        <p:blipFill>
          <a:blip r:embed="rId3"/>
          <a:stretch>
            <a:fillRect/>
          </a:stretch>
        </p:blipFill>
        <p:spPr>
          <a:xfrm>
            <a:off x="1099440" y="1674550"/>
            <a:ext cx="9993120" cy="3762900"/>
          </a:xfrm>
          <a:prstGeom prst="rect">
            <a:avLst/>
          </a:prstGeom>
        </p:spPr>
      </p:pic>
    </p:spTree>
    <p:extLst>
      <p:ext uri="{BB962C8B-B14F-4D97-AF65-F5344CB8AC3E}">
        <p14:creationId xmlns:p14="http://schemas.microsoft.com/office/powerpoint/2010/main" val="142471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7B0481-D272-46B0-01AC-B75AE1F456DF}"/>
              </a:ext>
            </a:extLst>
          </p:cNvPr>
          <p:cNvPicPr>
            <a:picLocks noChangeAspect="1"/>
          </p:cNvPicPr>
          <p:nvPr/>
        </p:nvPicPr>
        <p:blipFill>
          <a:blip r:embed="rId2"/>
          <a:stretch>
            <a:fillRect/>
          </a:stretch>
        </p:blipFill>
        <p:spPr>
          <a:xfrm>
            <a:off x="668986" y="276082"/>
            <a:ext cx="5858693" cy="2038635"/>
          </a:xfrm>
          <a:prstGeom prst="rect">
            <a:avLst/>
          </a:prstGeom>
        </p:spPr>
      </p:pic>
      <p:pic>
        <p:nvPicPr>
          <p:cNvPr id="5" name="Imagen 4">
            <a:extLst>
              <a:ext uri="{FF2B5EF4-FFF2-40B4-BE49-F238E27FC236}">
                <a16:creationId xmlns:a16="http://schemas.microsoft.com/office/drawing/2014/main" id="{7E1E3FE3-5FDA-B386-7698-EA79B9CFB45B}"/>
              </a:ext>
            </a:extLst>
          </p:cNvPr>
          <p:cNvPicPr>
            <a:picLocks noChangeAspect="1"/>
          </p:cNvPicPr>
          <p:nvPr/>
        </p:nvPicPr>
        <p:blipFill>
          <a:blip r:embed="rId3"/>
          <a:stretch>
            <a:fillRect/>
          </a:stretch>
        </p:blipFill>
        <p:spPr>
          <a:xfrm>
            <a:off x="668986" y="2882703"/>
            <a:ext cx="7535327" cy="2819794"/>
          </a:xfrm>
          <a:prstGeom prst="rect">
            <a:avLst/>
          </a:prstGeom>
        </p:spPr>
      </p:pic>
    </p:spTree>
    <p:extLst>
      <p:ext uri="{BB962C8B-B14F-4D97-AF65-F5344CB8AC3E}">
        <p14:creationId xmlns:p14="http://schemas.microsoft.com/office/powerpoint/2010/main" val="1708854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AF895A-303C-F169-8D28-F7BB62553428}"/>
              </a:ext>
            </a:extLst>
          </p:cNvPr>
          <p:cNvPicPr>
            <a:picLocks noChangeAspect="1"/>
          </p:cNvPicPr>
          <p:nvPr/>
        </p:nvPicPr>
        <p:blipFill>
          <a:blip r:embed="rId2"/>
          <a:stretch>
            <a:fillRect/>
          </a:stretch>
        </p:blipFill>
        <p:spPr>
          <a:xfrm>
            <a:off x="728788" y="471383"/>
            <a:ext cx="5772956" cy="1495634"/>
          </a:xfrm>
          <a:prstGeom prst="rect">
            <a:avLst/>
          </a:prstGeom>
        </p:spPr>
      </p:pic>
      <p:pic>
        <p:nvPicPr>
          <p:cNvPr id="5" name="Imagen 4">
            <a:extLst>
              <a:ext uri="{FF2B5EF4-FFF2-40B4-BE49-F238E27FC236}">
                <a16:creationId xmlns:a16="http://schemas.microsoft.com/office/drawing/2014/main" id="{18612F20-369B-C387-E7E2-8CAD78B2FA83}"/>
              </a:ext>
            </a:extLst>
          </p:cNvPr>
          <p:cNvPicPr>
            <a:picLocks noChangeAspect="1"/>
          </p:cNvPicPr>
          <p:nvPr/>
        </p:nvPicPr>
        <p:blipFill>
          <a:blip r:embed="rId3"/>
          <a:stretch>
            <a:fillRect/>
          </a:stretch>
        </p:blipFill>
        <p:spPr>
          <a:xfrm>
            <a:off x="3614391" y="2446633"/>
            <a:ext cx="4963218" cy="3353268"/>
          </a:xfrm>
          <a:prstGeom prst="rect">
            <a:avLst/>
          </a:prstGeom>
        </p:spPr>
      </p:pic>
    </p:spTree>
    <p:extLst>
      <p:ext uri="{BB962C8B-B14F-4D97-AF65-F5344CB8AC3E}">
        <p14:creationId xmlns:p14="http://schemas.microsoft.com/office/powerpoint/2010/main" val="3862936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080F904-E995-43B6-4695-5C1A66CBC5B8}"/>
              </a:ext>
            </a:extLst>
          </p:cNvPr>
          <p:cNvPicPr>
            <a:picLocks noChangeAspect="1"/>
          </p:cNvPicPr>
          <p:nvPr/>
        </p:nvPicPr>
        <p:blipFill>
          <a:blip r:embed="rId2"/>
          <a:stretch>
            <a:fillRect/>
          </a:stretch>
        </p:blipFill>
        <p:spPr>
          <a:xfrm>
            <a:off x="845214" y="774085"/>
            <a:ext cx="5658640" cy="1228896"/>
          </a:xfrm>
          <a:prstGeom prst="rect">
            <a:avLst/>
          </a:prstGeom>
        </p:spPr>
      </p:pic>
      <p:pic>
        <p:nvPicPr>
          <p:cNvPr id="5" name="Imagen 4">
            <a:extLst>
              <a:ext uri="{FF2B5EF4-FFF2-40B4-BE49-F238E27FC236}">
                <a16:creationId xmlns:a16="http://schemas.microsoft.com/office/drawing/2014/main" id="{1ED9C619-8C03-771A-AB96-4104B281D033}"/>
              </a:ext>
            </a:extLst>
          </p:cNvPr>
          <p:cNvPicPr>
            <a:picLocks noChangeAspect="1"/>
          </p:cNvPicPr>
          <p:nvPr/>
        </p:nvPicPr>
        <p:blipFill>
          <a:blip r:embed="rId3"/>
          <a:stretch>
            <a:fillRect/>
          </a:stretch>
        </p:blipFill>
        <p:spPr>
          <a:xfrm>
            <a:off x="3010185" y="2265023"/>
            <a:ext cx="6171630" cy="4296598"/>
          </a:xfrm>
          <a:prstGeom prst="rect">
            <a:avLst/>
          </a:prstGeom>
        </p:spPr>
      </p:pic>
    </p:spTree>
    <p:extLst>
      <p:ext uri="{BB962C8B-B14F-4D97-AF65-F5344CB8AC3E}">
        <p14:creationId xmlns:p14="http://schemas.microsoft.com/office/powerpoint/2010/main" val="145512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B026273-5184-0812-E964-8397E15F6664}"/>
              </a:ext>
            </a:extLst>
          </p:cNvPr>
          <p:cNvSpPr/>
          <p:nvPr/>
        </p:nvSpPr>
        <p:spPr>
          <a:xfrm rot="20133093">
            <a:off x="3577525" y="2967335"/>
            <a:ext cx="5036955" cy="923330"/>
          </a:xfrm>
          <a:prstGeom prst="rect">
            <a:avLst/>
          </a:prstGeom>
          <a:noFill/>
        </p:spPr>
        <p:txBody>
          <a:bodyPr wrap="none" lIns="91440" tIns="45720" rIns="91440" bIns="45720">
            <a:spAutoFit/>
          </a:bodyPr>
          <a:lstStyle/>
          <a:p>
            <a:pPr algn="ctr"/>
            <a:r>
              <a:rPr lang="es-E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Parte Conceptual</a:t>
            </a:r>
          </a:p>
        </p:txBody>
      </p:sp>
    </p:spTree>
    <p:extLst>
      <p:ext uri="{BB962C8B-B14F-4D97-AF65-F5344CB8AC3E}">
        <p14:creationId xmlns:p14="http://schemas.microsoft.com/office/powerpoint/2010/main" val="1993271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rectángulo con esquinas redondeadas 1">
            <a:extLst>
              <a:ext uri="{FF2B5EF4-FFF2-40B4-BE49-F238E27FC236}">
                <a16:creationId xmlns:a16="http://schemas.microsoft.com/office/drawing/2014/main" id="{A49D833F-FDD7-DFCD-3EC4-D5AD28A535EE}"/>
              </a:ext>
            </a:extLst>
          </p:cNvPr>
          <p:cNvSpPr/>
          <p:nvPr/>
        </p:nvSpPr>
        <p:spPr>
          <a:xfrm>
            <a:off x="846666" y="482600"/>
            <a:ext cx="4089400" cy="2277533"/>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1. ¿A que se refiere cuando se habla de ESTRUCTURA DE DATOS?</a:t>
            </a:r>
            <a:endParaRPr lang="en-US" dirty="0"/>
          </a:p>
        </p:txBody>
      </p:sp>
      <p:sp>
        <p:nvSpPr>
          <p:cNvPr id="3" name="Bocadillo: rectángulo con esquinas redondeadas 2">
            <a:extLst>
              <a:ext uri="{FF2B5EF4-FFF2-40B4-BE49-F238E27FC236}">
                <a16:creationId xmlns:a16="http://schemas.microsoft.com/office/drawing/2014/main" id="{D87A91F0-BC54-01EA-9AAB-AEBC292F52D2}"/>
              </a:ext>
            </a:extLst>
          </p:cNvPr>
          <p:cNvSpPr/>
          <p:nvPr/>
        </p:nvSpPr>
        <p:spPr>
          <a:xfrm>
            <a:off x="846666" y="3928533"/>
            <a:ext cx="4089400" cy="2277533"/>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2. ¿Que significa FIFO?</a:t>
            </a:r>
          </a:p>
        </p:txBody>
      </p:sp>
      <p:sp>
        <p:nvSpPr>
          <p:cNvPr id="4" name="Bocadillo: ovalado 3">
            <a:extLst>
              <a:ext uri="{FF2B5EF4-FFF2-40B4-BE49-F238E27FC236}">
                <a16:creationId xmlns:a16="http://schemas.microsoft.com/office/drawing/2014/main" id="{5D3F944E-C107-6881-0853-FA06353A721D}"/>
              </a:ext>
            </a:extLst>
          </p:cNvPr>
          <p:cNvSpPr/>
          <p:nvPr/>
        </p:nvSpPr>
        <p:spPr>
          <a:xfrm>
            <a:off x="7162800" y="482600"/>
            <a:ext cx="4182534" cy="2277533"/>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t>Las estructuras de datos son una forma de organizar los datos en la computadora, de tal manera que nos permita realizar unas operaciones con ellas de forma muy eficiente.</a:t>
            </a:r>
            <a:endParaRPr lang="en-US" dirty="0"/>
          </a:p>
        </p:txBody>
      </p:sp>
      <p:sp>
        <p:nvSpPr>
          <p:cNvPr id="5" name="Bocadillo: ovalado 4">
            <a:extLst>
              <a:ext uri="{FF2B5EF4-FFF2-40B4-BE49-F238E27FC236}">
                <a16:creationId xmlns:a16="http://schemas.microsoft.com/office/drawing/2014/main" id="{5627FBBD-3617-0CE5-7A16-98FB6143BC82}"/>
              </a:ext>
            </a:extLst>
          </p:cNvPr>
          <p:cNvSpPr/>
          <p:nvPr/>
        </p:nvSpPr>
        <p:spPr>
          <a:xfrm>
            <a:off x="7001933" y="3928533"/>
            <a:ext cx="4182534" cy="2277533"/>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dirty="0"/>
              <a:t>Es un </a:t>
            </a:r>
            <a:r>
              <a:rPr lang="en-US" dirty="0" err="1"/>
              <a:t>termino</a:t>
            </a:r>
            <a:r>
              <a:rPr lang="en-US" dirty="0"/>
              <a:t> </a:t>
            </a:r>
            <a:r>
              <a:rPr lang="en-US" dirty="0" err="1"/>
              <a:t>escrito</a:t>
            </a:r>
            <a:r>
              <a:rPr lang="en-US" dirty="0"/>
              <a:t> </a:t>
            </a:r>
            <a:r>
              <a:rPr lang="en-US" dirty="0" err="1"/>
              <a:t>en</a:t>
            </a:r>
            <a:r>
              <a:rPr lang="en-US" dirty="0"/>
              <a:t> ingles que </a:t>
            </a:r>
            <a:r>
              <a:rPr lang="en-US" dirty="0" err="1"/>
              <a:t>signiica</a:t>
            </a:r>
            <a:r>
              <a:rPr lang="en-US" dirty="0"/>
              <a:t>: “First In, First Out”, </a:t>
            </a:r>
            <a:r>
              <a:rPr lang="en-US" dirty="0" err="1"/>
              <a:t>dando</a:t>
            </a:r>
            <a:r>
              <a:rPr lang="en-US" dirty="0"/>
              <a:t> a </a:t>
            </a:r>
            <a:r>
              <a:rPr lang="en-US" dirty="0" err="1"/>
              <a:t>entender</a:t>
            </a:r>
            <a:r>
              <a:rPr lang="en-US" dirty="0"/>
              <a:t> que es </a:t>
            </a:r>
            <a:r>
              <a:rPr lang="en-US" dirty="0" err="1"/>
              <a:t>el</a:t>
            </a:r>
            <a:r>
              <a:rPr lang="en-US" dirty="0"/>
              <a:t> “Primero a </a:t>
            </a:r>
            <a:r>
              <a:rPr lang="en-US" dirty="0" err="1"/>
              <a:t>entrar</a:t>
            </a:r>
            <a:r>
              <a:rPr lang="en-US" dirty="0"/>
              <a:t>, primero </a:t>
            </a:r>
            <a:r>
              <a:rPr lang="en-US" dirty="0" err="1"/>
              <a:t>en</a:t>
            </a:r>
            <a:r>
              <a:rPr lang="en-US" dirty="0"/>
              <a:t> </a:t>
            </a:r>
            <a:r>
              <a:rPr lang="en-US" dirty="0" err="1"/>
              <a:t>salir</a:t>
            </a:r>
            <a:r>
              <a:rPr lang="en-US" dirty="0"/>
              <a:t>”</a:t>
            </a:r>
          </a:p>
        </p:txBody>
      </p:sp>
    </p:spTree>
    <p:extLst>
      <p:ext uri="{BB962C8B-B14F-4D97-AF65-F5344CB8AC3E}">
        <p14:creationId xmlns:p14="http://schemas.microsoft.com/office/powerpoint/2010/main" val="173902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rectángulo con esquinas redondeadas 1">
            <a:extLst>
              <a:ext uri="{FF2B5EF4-FFF2-40B4-BE49-F238E27FC236}">
                <a16:creationId xmlns:a16="http://schemas.microsoft.com/office/drawing/2014/main" id="{A99DB48C-B467-86A8-7BA4-9787FA240A18}"/>
              </a:ext>
            </a:extLst>
          </p:cNvPr>
          <p:cNvSpPr/>
          <p:nvPr/>
        </p:nvSpPr>
        <p:spPr>
          <a:xfrm>
            <a:off x="846666" y="482600"/>
            <a:ext cx="4089400" cy="2277533"/>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a:t>3. ¿Muestra la diferencia entre LIFO y FIFO?</a:t>
            </a:r>
          </a:p>
        </p:txBody>
      </p:sp>
      <p:sp>
        <p:nvSpPr>
          <p:cNvPr id="3" name="Bocadillo: rectángulo con esquinas redondeadas 2">
            <a:extLst>
              <a:ext uri="{FF2B5EF4-FFF2-40B4-BE49-F238E27FC236}">
                <a16:creationId xmlns:a16="http://schemas.microsoft.com/office/drawing/2014/main" id="{17F0D59D-6C0E-A35E-7A8E-23A7ADF20039}"/>
              </a:ext>
            </a:extLst>
          </p:cNvPr>
          <p:cNvSpPr/>
          <p:nvPr/>
        </p:nvSpPr>
        <p:spPr>
          <a:xfrm>
            <a:off x="846666" y="3556000"/>
            <a:ext cx="4089400" cy="2277533"/>
          </a:xfrm>
          <a:prstGeom prst="wedgeRoundRect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a:t>4. ¿Qué es una COLA?</a:t>
            </a:r>
            <a:endParaRPr lang="en-US"/>
          </a:p>
        </p:txBody>
      </p:sp>
      <p:sp>
        <p:nvSpPr>
          <p:cNvPr id="4" name="Bocadillo: ovalado 3">
            <a:extLst>
              <a:ext uri="{FF2B5EF4-FFF2-40B4-BE49-F238E27FC236}">
                <a16:creationId xmlns:a16="http://schemas.microsoft.com/office/drawing/2014/main" id="{20265FBE-F707-67E4-FE2E-BCDC1D06E17D}"/>
              </a:ext>
            </a:extLst>
          </p:cNvPr>
          <p:cNvSpPr/>
          <p:nvPr/>
        </p:nvSpPr>
        <p:spPr>
          <a:xfrm>
            <a:off x="7162800" y="482600"/>
            <a:ext cx="4182534" cy="2277533"/>
          </a:xfrm>
          <a:prstGeom prst="wedgeEllipse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en-US" sz="1600" dirty="0"/>
              <a:t>LIFO, es </a:t>
            </a:r>
            <a:r>
              <a:rPr lang="en-US" sz="1600" dirty="0" err="1"/>
              <a:t>una</a:t>
            </a:r>
            <a:r>
              <a:rPr lang="en-US" sz="1600" dirty="0"/>
              <a:t> </a:t>
            </a:r>
            <a:r>
              <a:rPr lang="en-US" sz="1600" dirty="0" err="1"/>
              <a:t>terminologia</a:t>
            </a:r>
            <a:r>
              <a:rPr lang="en-US" sz="1600" dirty="0"/>
              <a:t> para </a:t>
            </a:r>
            <a:r>
              <a:rPr lang="en-US" sz="1600" dirty="0" err="1"/>
              <a:t>pilas</a:t>
            </a:r>
            <a:r>
              <a:rPr lang="en-US" sz="1600" dirty="0"/>
              <a:t> que Tambien </a:t>
            </a:r>
            <a:r>
              <a:rPr lang="en-US" sz="1600" dirty="0" err="1"/>
              <a:t>esta</a:t>
            </a:r>
            <a:r>
              <a:rPr lang="en-US" sz="1600" dirty="0"/>
              <a:t> </a:t>
            </a:r>
            <a:r>
              <a:rPr lang="en-US" sz="1600" dirty="0" err="1"/>
              <a:t>escrito</a:t>
            </a:r>
            <a:r>
              <a:rPr lang="en-US" sz="1600" dirty="0"/>
              <a:t> </a:t>
            </a:r>
            <a:r>
              <a:rPr lang="en-US" sz="1600" dirty="0" err="1"/>
              <a:t>en</a:t>
            </a:r>
            <a:r>
              <a:rPr lang="en-US" sz="1600" dirty="0"/>
              <a:t> ingles que dice: “Last In, First Out” que da </a:t>
            </a:r>
            <a:r>
              <a:rPr lang="en-US" sz="1600" dirty="0" err="1"/>
              <a:t>entender</a:t>
            </a:r>
            <a:r>
              <a:rPr lang="en-US" sz="1600" dirty="0"/>
              <a:t> que es: “Ultimo </a:t>
            </a:r>
            <a:r>
              <a:rPr lang="en-US" sz="1600" dirty="0" err="1"/>
              <a:t>en</a:t>
            </a:r>
            <a:r>
              <a:rPr lang="en-US" sz="1600" dirty="0"/>
              <a:t> </a:t>
            </a:r>
            <a:r>
              <a:rPr lang="en-US" sz="1600" dirty="0" err="1"/>
              <a:t>entrar</a:t>
            </a:r>
            <a:r>
              <a:rPr lang="en-US" sz="1600" dirty="0"/>
              <a:t>, Primero </a:t>
            </a:r>
            <a:r>
              <a:rPr lang="en-US" sz="1600" dirty="0" err="1"/>
              <a:t>en</a:t>
            </a:r>
            <a:r>
              <a:rPr lang="en-US" sz="1600" dirty="0"/>
              <a:t> </a:t>
            </a:r>
            <a:r>
              <a:rPr lang="en-US" sz="1600" dirty="0" err="1"/>
              <a:t>Salir</a:t>
            </a:r>
            <a:r>
              <a:rPr lang="en-US" sz="1600" dirty="0"/>
              <a:t>”.</a:t>
            </a:r>
          </a:p>
          <a:p>
            <a:pPr algn="just"/>
            <a:r>
              <a:rPr lang="en-US" sz="1600" dirty="0" err="1"/>
              <a:t>Mientras</a:t>
            </a:r>
            <a:r>
              <a:rPr lang="en-US" sz="1600" dirty="0"/>
              <a:t> que FIFO es </a:t>
            </a:r>
            <a:r>
              <a:rPr lang="en-US" sz="1600" dirty="0" err="1"/>
              <a:t>una</a:t>
            </a:r>
            <a:r>
              <a:rPr lang="en-US" sz="1600" dirty="0"/>
              <a:t> </a:t>
            </a:r>
            <a:r>
              <a:rPr lang="en-US" sz="1600" dirty="0" err="1"/>
              <a:t>terminologia</a:t>
            </a:r>
            <a:r>
              <a:rPr lang="en-US" sz="1600" dirty="0"/>
              <a:t> para colas.</a:t>
            </a:r>
          </a:p>
        </p:txBody>
      </p:sp>
      <p:sp>
        <p:nvSpPr>
          <p:cNvPr id="5" name="Bocadillo: ovalado 4">
            <a:extLst>
              <a:ext uri="{FF2B5EF4-FFF2-40B4-BE49-F238E27FC236}">
                <a16:creationId xmlns:a16="http://schemas.microsoft.com/office/drawing/2014/main" id="{D1569EE6-0BF3-46A4-845B-0078036B68C0}"/>
              </a:ext>
            </a:extLst>
          </p:cNvPr>
          <p:cNvSpPr/>
          <p:nvPr/>
        </p:nvSpPr>
        <p:spPr>
          <a:xfrm>
            <a:off x="7162800" y="3556000"/>
            <a:ext cx="4182534" cy="2277533"/>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dirty="0"/>
          </a:p>
          <a:p>
            <a:pPr algn="just"/>
            <a:r>
              <a:rPr lang="es-ES" sz="1600" dirty="0"/>
              <a:t>Una cola es una estructura de datos que almacena elementos en una lista y permite acceder a los datos por uno de los dos extremos de la lista.</a:t>
            </a:r>
            <a:endParaRPr lang="en-US" sz="1600" dirty="0"/>
          </a:p>
        </p:txBody>
      </p:sp>
    </p:spTree>
    <p:extLst>
      <p:ext uri="{BB962C8B-B14F-4D97-AF65-F5344CB8AC3E}">
        <p14:creationId xmlns:p14="http://schemas.microsoft.com/office/powerpoint/2010/main" val="172416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rectángulo con esquinas redondeadas 1">
            <a:extLst>
              <a:ext uri="{FF2B5EF4-FFF2-40B4-BE49-F238E27FC236}">
                <a16:creationId xmlns:a16="http://schemas.microsoft.com/office/drawing/2014/main" id="{DA4C62ED-D202-C370-5FE5-CA0456BF432E}"/>
              </a:ext>
            </a:extLst>
          </p:cNvPr>
          <p:cNvSpPr/>
          <p:nvPr/>
        </p:nvSpPr>
        <p:spPr>
          <a:xfrm>
            <a:off x="846666" y="482600"/>
            <a:ext cx="4089400" cy="2277533"/>
          </a:xfrm>
          <a:prstGeom prst="wedgeRoundRect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ES" dirty="0"/>
              <a:t>5. ¿Qué es QUEUE en JAVA, una QUEUE será lo mismo que una COLA?</a:t>
            </a:r>
            <a:endParaRPr lang="en-US" dirty="0"/>
          </a:p>
        </p:txBody>
      </p:sp>
      <p:sp>
        <p:nvSpPr>
          <p:cNvPr id="3" name="Bocadillo: rectángulo con esquinas redondeadas 2">
            <a:extLst>
              <a:ext uri="{FF2B5EF4-FFF2-40B4-BE49-F238E27FC236}">
                <a16:creationId xmlns:a16="http://schemas.microsoft.com/office/drawing/2014/main" id="{2D0DA427-5DDD-7668-3C05-F474B3DFFD8F}"/>
              </a:ext>
            </a:extLst>
          </p:cNvPr>
          <p:cNvSpPr/>
          <p:nvPr/>
        </p:nvSpPr>
        <p:spPr>
          <a:xfrm>
            <a:off x="846666" y="3970867"/>
            <a:ext cx="4089400" cy="2277533"/>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a:t>6. ¿Qué es INI o REAR en una COLA?</a:t>
            </a:r>
            <a:endParaRPr lang="en-US"/>
          </a:p>
        </p:txBody>
      </p:sp>
      <p:sp>
        <p:nvSpPr>
          <p:cNvPr id="4" name="Bocadillo: ovalado 3">
            <a:extLst>
              <a:ext uri="{FF2B5EF4-FFF2-40B4-BE49-F238E27FC236}">
                <a16:creationId xmlns:a16="http://schemas.microsoft.com/office/drawing/2014/main" id="{AB602AEA-51BD-AB8B-90B4-62AB741C5AA0}"/>
              </a:ext>
            </a:extLst>
          </p:cNvPr>
          <p:cNvSpPr/>
          <p:nvPr/>
        </p:nvSpPr>
        <p:spPr>
          <a:xfrm>
            <a:off x="7162800" y="482600"/>
            <a:ext cx="4182534" cy="2277533"/>
          </a:xfrm>
          <a:prstGeom prst="wedgeEllipse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s-ES" sz="1400" dirty="0"/>
              <a:t>Una </a:t>
            </a:r>
            <a:r>
              <a:rPr lang="es-ES" sz="1400" dirty="0" err="1"/>
              <a:t>queue</a:t>
            </a:r>
            <a:r>
              <a:rPr lang="es-ES" sz="1400" dirty="0"/>
              <a:t> es una estructura de datos lineal que sigue el principio FIFO (primero en entrar, primero en salir). Eso significa que el objeto insertado primero será el primero en salir, seguido del objeto insertado a continuación.</a:t>
            </a:r>
            <a:endParaRPr lang="en-US" sz="1400" dirty="0"/>
          </a:p>
        </p:txBody>
      </p:sp>
      <p:sp>
        <p:nvSpPr>
          <p:cNvPr id="5" name="Bocadillo: ovalado 4">
            <a:extLst>
              <a:ext uri="{FF2B5EF4-FFF2-40B4-BE49-F238E27FC236}">
                <a16:creationId xmlns:a16="http://schemas.microsoft.com/office/drawing/2014/main" id="{43547A17-18E4-F9D9-782A-66261CCF7BB5}"/>
              </a:ext>
            </a:extLst>
          </p:cNvPr>
          <p:cNvSpPr/>
          <p:nvPr/>
        </p:nvSpPr>
        <p:spPr>
          <a:xfrm>
            <a:off x="7162800" y="3970866"/>
            <a:ext cx="4182534" cy="2277533"/>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dirty="0"/>
              <a:t>Es </a:t>
            </a:r>
            <a:r>
              <a:rPr lang="en-US" dirty="0" err="1"/>
              <a:t>el</a:t>
            </a:r>
            <a:r>
              <a:rPr lang="en-US" dirty="0"/>
              <a:t> </a:t>
            </a:r>
            <a:r>
              <a:rPr lang="en-US" dirty="0" err="1"/>
              <a:t>extremo</a:t>
            </a:r>
            <a:r>
              <a:rPr lang="en-US" dirty="0"/>
              <a:t> </a:t>
            </a:r>
            <a:r>
              <a:rPr lang="en-US" dirty="0" err="1"/>
              <a:t>donde</a:t>
            </a:r>
            <a:r>
              <a:rPr lang="en-US" dirty="0"/>
              <a:t> </a:t>
            </a:r>
            <a:r>
              <a:rPr lang="en-US" dirty="0" err="1"/>
              <a:t>los</a:t>
            </a:r>
            <a:r>
              <a:rPr lang="en-US" dirty="0"/>
              <a:t> </a:t>
            </a:r>
            <a:r>
              <a:rPr lang="en-US" dirty="0" err="1"/>
              <a:t>datos</a:t>
            </a:r>
            <a:r>
              <a:rPr lang="en-US" dirty="0"/>
              <a:t> </a:t>
            </a:r>
            <a:r>
              <a:rPr lang="en-US" dirty="0" err="1"/>
              <a:t>entran</a:t>
            </a:r>
            <a:r>
              <a:rPr lang="en-US" dirty="0"/>
              <a:t> </a:t>
            </a:r>
            <a:r>
              <a:rPr lang="en-US" dirty="0" err="1"/>
              <a:t>llamado</a:t>
            </a:r>
            <a:r>
              <a:rPr lang="en-US" dirty="0"/>
              <a:t> </a:t>
            </a:r>
            <a:r>
              <a:rPr lang="en-US" dirty="0" err="1"/>
              <a:t>el</a:t>
            </a:r>
            <a:r>
              <a:rPr lang="en-US" dirty="0"/>
              <a:t> </a:t>
            </a:r>
            <a:r>
              <a:rPr lang="en-US" dirty="0" err="1"/>
              <a:t>inicio</a:t>
            </a:r>
            <a:r>
              <a:rPr lang="en-US" dirty="0"/>
              <a:t> de la cola.</a:t>
            </a:r>
          </a:p>
        </p:txBody>
      </p:sp>
    </p:spTree>
    <p:extLst>
      <p:ext uri="{BB962C8B-B14F-4D97-AF65-F5344CB8AC3E}">
        <p14:creationId xmlns:p14="http://schemas.microsoft.com/office/powerpoint/2010/main" val="290372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rectángulo con esquinas redondeadas 1">
            <a:extLst>
              <a:ext uri="{FF2B5EF4-FFF2-40B4-BE49-F238E27FC236}">
                <a16:creationId xmlns:a16="http://schemas.microsoft.com/office/drawing/2014/main" id="{C3683F4F-C2A3-2B82-8DBC-960ECD0DF1A7}"/>
              </a:ext>
            </a:extLst>
          </p:cNvPr>
          <p:cNvSpPr/>
          <p:nvPr/>
        </p:nvSpPr>
        <p:spPr>
          <a:xfrm>
            <a:off x="846666" y="482600"/>
            <a:ext cx="4089400" cy="2277533"/>
          </a:xfrm>
          <a:prstGeom prst="wedgeRoundRectCallou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7. ¿Qué es FIN o FRONT en una COLA</a:t>
            </a:r>
            <a:endParaRPr lang="en-US"/>
          </a:p>
        </p:txBody>
      </p:sp>
      <p:sp>
        <p:nvSpPr>
          <p:cNvPr id="3" name="Bocadillo: rectángulo con esquinas redondeadas 2">
            <a:extLst>
              <a:ext uri="{FF2B5EF4-FFF2-40B4-BE49-F238E27FC236}">
                <a16:creationId xmlns:a16="http://schemas.microsoft.com/office/drawing/2014/main" id="{DB90979E-C105-6B54-E7F1-3C8C0929DFED}"/>
              </a:ext>
            </a:extLst>
          </p:cNvPr>
          <p:cNvSpPr/>
          <p:nvPr/>
        </p:nvSpPr>
        <p:spPr>
          <a:xfrm>
            <a:off x="846666" y="3691467"/>
            <a:ext cx="4089400" cy="2277533"/>
          </a:xfrm>
          <a:prstGeom prst="wedgeRoundRectCallou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8. ¿A que se refiere los métodos esVacia() y esLLena() en una COLA?</a:t>
            </a:r>
          </a:p>
        </p:txBody>
      </p:sp>
      <p:sp>
        <p:nvSpPr>
          <p:cNvPr id="4" name="Bocadillo: ovalado 3">
            <a:extLst>
              <a:ext uri="{FF2B5EF4-FFF2-40B4-BE49-F238E27FC236}">
                <a16:creationId xmlns:a16="http://schemas.microsoft.com/office/drawing/2014/main" id="{D383991E-9E77-7D5F-4EDB-F1EEAB540E79}"/>
              </a:ext>
            </a:extLst>
          </p:cNvPr>
          <p:cNvSpPr/>
          <p:nvPr/>
        </p:nvSpPr>
        <p:spPr>
          <a:xfrm>
            <a:off x="7162800" y="482600"/>
            <a:ext cx="4182534" cy="2277533"/>
          </a:xfrm>
          <a:prstGeom prst="wedgeEllipseCallout">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 </a:t>
            </a:r>
            <a:r>
              <a:rPr lang="en-US" dirty="0" err="1"/>
              <a:t>el</a:t>
            </a:r>
            <a:r>
              <a:rPr lang="en-US" dirty="0"/>
              <a:t> </a:t>
            </a:r>
            <a:r>
              <a:rPr lang="en-US" dirty="0" err="1"/>
              <a:t>otro</a:t>
            </a:r>
            <a:r>
              <a:rPr lang="en-US" dirty="0"/>
              <a:t> </a:t>
            </a:r>
            <a:r>
              <a:rPr lang="en-US" dirty="0" err="1"/>
              <a:t>extremo</a:t>
            </a:r>
            <a:r>
              <a:rPr lang="en-US" dirty="0"/>
              <a:t> </a:t>
            </a:r>
            <a:r>
              <a:rPr lang="en-US" dirty="0" err="1"/>
              <a:t>donde</a:t>
            </a:r>
            <a:r>
              <a:rPr lang="en-US" dirty="0"/>
              <a:t> se </a:t>
            </a:r>
            <a:r>
              <a:rPr lang="en-US" dirty="0" err="1"/>
              <a:t>inserta</a:t>
            </a:r>
            <a:r>
              <a:rPr lang="en-US" dirty="0"/>
              <a:t> </a:t>
            </a:r>
            <a:r>
              <a:rPr lang="en-US" dirty="0" err="1"/>
              <a:t>los</a:t>
            </a:r>
            <a:r>
              <a:rPr lang="en-US" dirty="0"/>
              <a:t> </a:t>
            </a:r>
            <a:r>
              <a:rPr lang="en-US" dirty="0" err="1"/>
              <a:t>datos</a:t>
            </a:r>
            <a:r>
              <a:rPr lang="en-US" dirty="0"/>
              <a:t> de la cola.</a:t>
            </a:r>
          </a:p>
        </p:txBody>
      </p:sp>
      <p:pic>
        <p:nvPicPr>
          <p:cNvPr id="7" name="Imagen 6">
            <a:extLst>
              <a:ext uri="{FF2B5EF4-FFF2-40B4-BE49-F238E27FC236}">
                <a16:creationId xmlns:a16="http://schemas.microsoft.com/office/drawing/2014/main" id="{57117437-5327-CDB1-9885-23DED272A894}"/>
              </a:ext>
            </a:extLst>
          </p:cNvPr>
          <p:cNvPicPr>
            <a:picLocks noChangeAspect="1"/>
          </p:cNvPicPr>
          <p:nvPr/>
        </p:nvPicPr>
        <p:blipFill>
          <a:blip r:embed="rId2"/>
          <a:stretch>
            <a:fillRect/>
          </a:stretch>
        </p:blipFill>
        <p:spPr>
          <a:xfrm>
            <a:off x="7666937" y="3553678"/>
            <a:ext cx="2276793" cy="2934109"/>
          </a:xfrm>
          <a:prstGeom prst="rect">
            <a:avLst/>
          </a:prstGeom>
        </p:spPr>
      </p:pic>
    </p:spTree>
    <p:extLst>
      <p:ext uri="{BB962C8B-B14F-4D97-AF65-F5344CB8AC3E}">
        <p14:creationId xmlns:p14="http://schemas.microsoft.com/office/powerpoint/2010/main" val="1983863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ocadillo: rectángulo con esquinas redondeadas 1">
            <a:extLst>
              <a:ext uri="{FF2B5EF4-FFF2-40B4-BE49-F238E27FC236}">
                <a16:creationId xmlns:a16="http://schemas.microsoft.com/office/drawing/2014/main" id="{D93FA855-A310-D486-B09A-CF9B41D850D4}"/>
              </a:ext>
            </a:extLst>
          </p:cNvPr>
          <p:cNvSpPr/>
          <p:nvPr/>
        </p:nvSpPr>
        <p:spPr>
          <a:xfrm>
            <a:off x="846666" y="482600"/>
            <a:ext cx="4089400" cy="2277533"/>
          </a:xfrm>
          <a:prstGeom prst="wedgeRoundRect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9. ¿Qué son los métodos estáticos en JAVA?</a:t>
            </a:r>
            <a:endParaRPr lang="en-US"/>
          </a:p>
        </p:txBody>
      </p:sp>
      <p:sp>
        <p:nvSpPr>
          <p:cNvPr id="3" name="Bocadillo: rectángulo con esquinas redondeadas 2">
            <a:extLst>
              <a:ext uri="{FF2B5EF4-FFF2-40B4-BE49-F238E27FC236}">
                <a16:creationId xmlns:a16="http://schemas.microsoft.com/office/drawing/2014/main" id="{633E735E-22B9-D75B-2DEE-493FFFD0D543}"/>
              </a:ext>
            </a:extLst>
          </p:cNvPr>
          <p:cNvSpPr/>
          <p:nvPr/>
        </p:nvSpPr>
        <p:spPr>
          <a:xfrm>
            <a:off x="846666" y="3793067"/>
            <a:ext cx="4089400" cy="2277533"/>
          </a:xfrm>
          <a:prstGeom prst="wedgeRoundRectCallou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10.¿A través de un gráfico, muestre los métodos mínimos que debería de tener</a:t>
            </a:r>
          </a:p>
          <a:p>
            <a:pPr algn="ctr"/>
            <a:r>
              <a:rPr lang="es-ES"/>
              <a:t>una COLA?</a:t>
            </a:r>
          </a:p>
        </p:txBody>
      </p:sp>
      <p:sp>
        <p:nvSpPr>
          <p:cNvPr id="4" name="Bocadillo: ovalado 3">
            <a:extLst>
              <a:ext uri="{FF2B5EF4-FFF2-40B4-BE49-F238E27FC236}">
                <a16:creationId xmlns:a16="http://schemas.microsoft.com/office/drawing/2014/main" id="{78A4CE06-D510-D960-00E8-BD6F74336CCE}"/>
              </a:ext>
            </a:extLst>
          </p:cNvPr>
          <p:cNvSpPr/>
          <p:nvPr/>
        </p:nvSpPr>
        <p:spPr>
          <a:xfrm>
            <a:off x="7162800" y="482600"/>
            <a:ext cx="4182534" cy="2277533"/>
          </a:xfrm>
          <a:prstGeom prst="wedgeEllipseCallou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a:p>
            <a:pPr algn="just"/>
            <a:r>
              <a:rPr lang="es-ES" sz="1600" dirty="0"/>
              <a:t>Las variables y métodos estáticos en Java sirven para que puedan ser accedidos desde cualquier parte del código (inclusive desde otras clases) sin tener que crear un objeto.</a:t>
            </a:r>
            <a:endParaRPr lang="en-US" sz="1600" dirty="0"/>
          </a:p>
        </p:txBody>
      </p:sp>
      <p:pic>
        <p:nvPicPr>
          <p:cNvPr id="7" name="Imagen 6">
            <a:extLst>
              <a:ext uri="{FF2B5EF4-FFF2-40B4-BE49-F238E27FC236}">
                <a16:creationId xmlns:a16="http://schemas.microsoft.com/office/drawing/2014/main" id="{C863FA1B-7CE4-4E2D-766C-3B714DD2FBC8}"/>
              </a:ext>
            </a:extLst>
          </p:cNvPr>
          <p:cNvPicPr>
            <a:picLocks noChangeAspect="1"/>
          </p:cNvPicPr>
          <p:nvPr/>
        </p:nvPicPr>
        <p:blipFill>
          <a:blip r:embed="rId2"/>
          <a:stretch>
            <a:fillRect/>
          </a:stretch>
        </p:blipFill>
        <p:spPr>
          <a:xfrm>
            <a:off x="8229600" y="3224033"/>
            <a:ext cx="2237155" cy="3415600"/>
          </a:xfrm>
          <a:prstGeom prst="rect">
            <a:avLst/>
          </a:prstGeom>
        </p:spPr>
      </p:pic>
    </p:spTree>
    <p:extLst>
      <p:ext uri="{BB962C8B-B14F-4D97-AF65-F5344CB8AC3E}">
        <p14:creationId xmlns:p14="http://schemas.microsoft.com/office/powerpoint/2010/main" val="268023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2D0133C7-AAE4-D5A8-500F-AA4B72476DCD}"/>
              </a:ext>
            </a:extLst>
          </p:cNvPr>
          <p:cNvSpPr/>
          <p:nvPr/>
        </p:nvSpPr>
        <p:spPr>
          <a:xfrm rot="20505395">
            <a:off x="4062273" y="2967335"/>
            <a:ext cx="406746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s-ES" sz="5400" b="1" cap="none" spc="0" dirty="0">
                <a:ln/>
                <a:solidFill>
                  <a:schemeClr val="accent3"/>
                </a:solidFill>
                <a:effectLst/>
              </a:rPr>
              <a:t>Parte Practica</a:t>
            </a:r>
          </a:p>
        </p:txBody>
      </p:sp>
    </p:spTree>
    <p:extLst>
      <p:ext uri="{BB962C8B-B14F-4D97-AF65-F5344CB8AC3E}">
        <p14:creationId xmlns:p14="http://schemas.microsoft.com/office/powerpoint/2010/main" val="232661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1588061-F573-BDB7-CD5E-B20736F8FC0F}"/>
              </a:ext>
            </a:extLst>
          </p:cNvPr>
          <p:cNvPicPr>
            <a:picLocks noChangeAspect="1"/>
          </p:cNvPicPr>
          <p:nvPr/>
        </p:nvPicPr>
        <p:blipFill>
          <a:blip r:embed="rId2"/>
          <a:stretch>
            <a:fillRect/>
          </a:stretch>
        </p:blipFill>
        <p:spPr>
          <a:xfrm>
            <a:off x="3235758" y="260929"/>
            <a:ext cx="5720484" cy="6336142"/>
          </a:xfrm>
          <a:prstGeom prst="rect">
            <a:avLst/>
          </a:prstGeom>
        </p:spPr>
      </p:pic>
    </p:spTree>
    <p:extLst>
      <p:ext uri="{BB962C8B-B14F-4D97-AF65-F5344CB8AC3E}">
        <p14:creationId xmlns:p14="http://schemas.microsoft.com/office/powerpoint/2010/main" val="647209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204</TotalTime>
  <Words>386</Words>
  <Application>Microsoft Office PowerPoint</Application>
  <PresentationFormat>Panorámica</PresentationFormat>
  <Paragraphs>29</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Tw Cen MT</vt:lpstr>
      <vt:lpstr>Circuito</vt:lpstr>
      <vt:lpstr>Evaluacion Procesual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Evaluacion Procesual</dc:title>
  <dc:creator>VICTOR HUGO</dc:creator>
  <cp:lastModifiedBy>VICTOR HUGO</cp:lastModifiedBy>
  <cp:revision>8</cp:revision>
  <dcterms:created xsi:type="dcterms:W3CDTF">2023-06-14T02:06:47Z</dcterms:created>
  <dcterms:modified xsi:type="dcterms:W3CDTF">2023-06-14T05:31:03Z</dcterms:modified>
</cp:coreProperties>
</file>