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25" d="100"/>
          <a:sy n="125" d="100"/>
        </p:scale>
        <p:origin x="-144" y="-5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1BA3645-F7BF-44CF-B968-760F9422F615}"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95FE8-1EA0-4520-AEF3-149C47D60788}" type="slidenum">
              <a:rPr lang="en-US" smtClean="0"/>
              <a:t>‹Nº›</a:t>
            </a:fld>
            <a:endParaRPr lang="en-US"/>
          </a:p>
        </p:txBody>
      </p:sp>
    </p:spTree>
    <p:extLst>
      <p:ext uri="{BB962C8B-B14F-4D97-AF65-F5344CB8AC3E}">
        <p14:creationId xmlns:p14="http://schemas.microsoft.com/office/powerpoint/2010/main" val="971324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BA3645-F7BF-44CF-B968-760F9422F615}"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95FE8-1EA0-4520-AEF3-149C47D60788}" type="slidenum">
              <a:rPr lang="en-US" smtClean="0"/>
              <a:t>‹Nº›</a:t>
            </a:fld>
            <a:endParaRPr lang="en-US"/>
          </a:p>
        </p:txBody>
      </p:sp>
    </p:spTree>
    <p:extLst>
      <p:ext uri="{BB962C8B-B14F-4D97-AF65-F5344CB8AC3E}">
        <p14:creationId xmlns:p14="http://schemas.microsoft.com/office/powerpoint/2010/main" val="1608137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61BA3645-F7BF-44CF-B968-760F9422F615}" type="datetimeFigureOut">
              <a:rPr lang="en-US" smtClean="0"/>
              <a:t>3/29/2023</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B4595FE8-1EA0-4520-AEF3-149C47D60788}" type="slidenum">
              <a:rPr lang="en-US" smtClean="0"/>
              <a:t>‹Nº›</a:t>
            </a:fld>
            <a:endParaRPr lang="en-US"/>
          </a:p>
        </p:txBody>
      </p:sp>
    </p:spTree>
    <p:extLst>
      <p:ext uri="{BB962C8B-B14F-4D97-AF65-F5344CB8AC3E}">
        <p14:creationId xmlns:p14="http://schemas.microsoft.com/office/powerpoint/2010/main" val="2568731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1BA3645-F7BF-44CF-B968-760F9422F615}"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595FE8-1EA0-4520-AEF3-149C47D60788}" type="slidenum">
              <a:rPr lang="en-US" smtClean="0"/>
              <a:t>‹Nº›</a:t>
            </a:fld>
            <a:endParaRPr lang="en-US"/>
          </a:p>
        </p:txBody>
      </p:sp>
    </p:spTree>
    <p:extLst>
      <p:ext uri="{BB962C8B-B14F-4D97-AF65-F5344CB8AC3E}">
        <p14:creationId xmlns:p14="http://schemas.microsoft.com/office/powerpoint/2010/main" val="1130365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tx2"/>
                </a:solidFill>
              </a:defRPr>
            </a:lvl1pPr>
          </a:lstStyle>
          <a:p>
            <a:fld id="{61BA3645-F7BF-44CF-B968-760F9422F615}" type="datetimeFigureOut">
              <a:rPr lang="en-US" smtClean="0"/>
              <a:t>3/29/2023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4595FE8-1EA0-4520-AEF3-149C47D60788}" type="slidenum">
              <a:rPr lang="en-US" smtClean="0"/>
              <a:t>‹Nº›</a:t>
            </a:fld>
            <a:endParaRPr lang="en-US"/>
          </a:p>
        </p:txBody>
      </p:sp>
    </p:spTree>
    <p:extLst>
      <p:ext uri="{BB962C8B-B14F-4D97-AF65-F5344CB8AC3E}">
        <p14:creationId xmlns:p14="http://schemas.microsoft.com/office/powerpoint/2010/main" val="244345753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1BA3645-F7BF-44CF-B968-760F9422F615}"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95FE8-1EA0-4520-AEF3-149C47D60788}" type="slidenum">
              <a:rPr lang="en-US" smtClean="0"/>
              <a:t>‹Nº›</a:t>
            </a:fld>
            <a:endParaRPr lang="en-US"/>
          </a:p>
        </p:txBody>
      </p:sp>
    </p:spTree>
    <p:extLst>
      <p:ext uri="{BB962C8B-B14F-4D97-AF65-F5344CB8AC3E}">
        <p14:creationId xmlns:p14="http://schemas.microsoft.com/office/powerpoint/2010/main" val="79919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1BA3645-F7BF-44CF-B968-760F9422F615}"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595FE8-1EA0-4520-AEF3-149C47D60788}" type="slidenum">
              <a:rPr lang="en-US" smtClean="0"/>
              <a:t>‹Nº›</a:t>
            </a:fld>
            <a:endParaRPr lang="en-US"/>
          </a:p>
        </p:txBody>
      </p:sp>
    </p:spTree>
    <p:extLst>
      <p:ext uri="{BB962C8B-B14F-4D97-AF65-F5344CB8AC3E}">
        <p14:creationId xmlns:p14="http://schemas.microsoft.com/office/powerpoint/2010/main" val="303347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1BA3645-F7BF-44CF-B968-760F9422F615}" type="datetimeFigureOut">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595FE8-1EA0-4520-AEF3-149C47D60788}" type="slidenum">
              <a:rPr lang="en-US" smtClean="0"/>
              <a:t>‹Nº›</a:t>
            </a:fld>
            <a:endParaRPr lang="en-US"/>
          </a:p>
        </p:txBody>
      </p:sp>
    </p:spTree>
    <p:extLst>
      <p:ext uri="{BB962C8B-B14F-4D97-AF65-F5344CB8AC3E}">
        <p14:creationId xmlns:p14="http://schemas.microsoft.com/office/powerpoint/2010/main" val="1083992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A3645-F7BF-44CF-B968-760F9422F615}" type="datetimeFigureOut">
              <a:rPr lang="en-US" smtClean="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595FE8-1EA0-4520-AEF3-149C47D60788}" type="slidenum">
              <a:rPr lang="en-US" smtClean="0"/>
              <a:t>‹Nº›</a:t>
            </a:fld>
            <a:endParaRPr lang="en-US"/>
          </a:p>
        </p:txBody>
      </p:sp>
    </p:spTree>
    <p:extLst>
      <p:ext uri="{BB962C8B-B14F-4D97-AF65-F5344CB8AC3E}">
        <p14:creationId xmlns:p14="http://schemas.microsoft.com/office/powerpoint/2010/main" val="706167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1BA3645-F7BF-44CF-B968-760F9422F615}"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95FE8-1EA0-4520-AEF3-149C47D60788}" type="slidenum">
              <a:rPr lang="en-US" smtClean="0"/>
              <a:t>‹Nº›</a:t>
            </a:fld>
            <a:endParaRPr lang="en-US"/>
          </a:p>
        </p:txBody>
      </p:sp>
    </p:spTree>
    <p:extLst>
      <p:ext uri="{BB962C8B-B14F-4D97-AF65-F5344CB8AC3E}">
        <p14:creationId xmlns:p14="http://schemas.microsoft.com/office/powerpoint/2010/main" val="329324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1BA3645-F7BF-44CF-B968-760F9422F615}"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595FE8-1EA0-4520-AEF3-149C47D60788}" type="slidenum">
              <a:rPr lang="en-US" smtClean="0"/>
              <a:t>‹Nº›</a:t>
            </a:fld>
            <a:endParaRPr lang="en-US"/>
          </a:p>
        </p:txBody>
      </p:sp>
    </p:spTree>
    <p:extLst>
      <p:ext uri="{BB962C8B-B14F-4D97-AF65-F5344CB8AC3E}">
        <p14:creationId xmlns:p14="http://schemas.microsoft.com/office/powerpoint/2010/main" val="405203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61BA3645-F7BF-44CF-B968-760F9422F615}" type="datetimeFigureOut">
              <a:rPr lang="en-US" smtClean="0"/>
              <a:t>3/29/2023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B4595FE8-1EA0-4520-AEF3-149C47D60788}" type="slidenum">
              <a:rPr lang="en-US" smtClean="0"/>
              <a:t>‹Nº›</a:t>
            </a:fld>
            <a:endParaRPr lang="en-US"/>
          </a:p>
        </p:txBody>
      </p:sp>
    </p:spTree>
    <p:extLst>
      <p:ext uri="{BB962C8B-B14F-4D97-AF65-F5344CB8AC3E}">
        <p14:creationId xmlns:p14="http://schemas.microsoft.com/office/powerpoint/2010/main" val="200512111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A5C3B1-C79C-EF26-9E8A-AA6CE3A7B2B3}"/>
              </a:ext>
            </a:extLst>
          </p:cNvPr>
          <p:cNvSpPr>
            <a:spLocks noGrp="1"/>
          </p:cNvSpPr>
          <p:nvPr>
            <p:ph type="ctrTitle"/>
          </p:nvPr>
        </p:nvSpPr>
        <p:spPr/>
        <p:txBody>
          <a:bodyPr/>
          <a:lstStyle/>
          <a:p>
            <a:r>
              <a:rPr lang="en-US" dirty="0" err="1"/>
              <a:t>Defensa</a:t>
            </a:r>
            <a:r>
              <a:rPr lang="en-US" dirty="0"/>
              <a:t> Hito II</a:t>
            </a:r>
          </a:p>
        </p:txBody>
      </p:sp>
      <p:sp>
        <p:nvSpPr>
          <p:cNvPr id="3" name="Subtítulo 2">
            <a:extLst>
              <a:ext uri="{FF2B5EF4-FFF2-40B4-BE49-F238E27FC236}">
                <a16:creationId xmlns:a16="http://schemas.microsoft.com/office/drawing/2014/main" id="{CC9D714F-DA6E-E9D5-3B7B-CFD5B0DBA71D}"/>
              </a:ext>
            </a:extLst>
          </p:cNvPr>
          <p:cNvSpPr>
            <a:spLocks noGrp="1"/>
          </p:cNvSpPr>
          <p:nvPr>
            <p:ph type="subTitle" idx="1"/>
          </p:nvPr>
        </p:nvSpPr>
        <p:spPr>
          <a:xfrm>
            <a:off x="1523999" y="3996250"/>
            <a:ext cx="9313333" cy="1803417"/>
          </a:xfrm>
        </p:spPr>
        <p:txBody>
          <a:bodyPr>
            <a:normAutofit fontScale="85000" lnSpcReduction="20000"/>
          </a:bodyPr>
          <a:lstStyle/>
          <a:p>
            <a:r>
              <a:rPr lang="en-US" dirty="0" err="1"/>
              <a:t>Estructura</a:t>
            </a:r>
            <a:r>
              <a:rPr lang="en-US" dirty="0"/>
              <a:t> de </a:t>
            </a:r>
            <a:r>
              <a:rPr lang="en-US" dirty="0" err="1"/>
              <a:t>Datos</a:t>
            </a:r>
            <a:endParaRPr lang="en-US" dirty="0"/>
          </a:p>
          <a:p>
            <a:r>
              <a:rPr lang="en-US" dirty="0" err="1"/>
              <a:t>Ingenieria</a:t>
            </a:r>
            <a:r>
              <a:rPr lang="en-US" dirty="0"/>
              <a:t> de </a:t>
            </a:r>
            <a:r>
              <a:rPr lang="en-US" dirty="0" err="1"/>
              <a:t>Sistemas</a:t>
            </a:r>
            <a:endParaRPr lang="en-US" dirty="0"/>
          </a:p>
          <a:p>
            <a:r>
              <a:rPr lang="en-US" dirty="0"/>
              <a:t>Victor Hugo </a:t>
            </a:r>
            <a:r>
              <a:rPr lang="en-US" dirty="0" err="1"/>
              <a:t>Quispe</a:t>
            </a:r>
            <a:r>
              <a:rPr lang="en-US" dirty="0"/>
              <a:t> Torrez </a:t>
            </a:r>
          </a:p>
          <a:p>
            <a:r>
              <a:rPr lang="en-US" dirty="0" err="1"/>
              <a:t>Sede</a:t>
            </a:r>
            <a:r>
              <a:rPr lang="en-US" dirty="0"/>
              <a:t> El Alto</a:t>
            </a:r>
          </a:p>
          <a:p>
            <a:r>
              <a:rPr lang="en-US" dirty="0"/>
              <a:t>2023</a:t>
            </a:r>
          </a:p>
        </p:txBody>
      </p:sp>
    </p:spTree>
    <p:extLst>
      <p:ext uri="{BB962C8B-B14F-4D97-AF65-F5344CB8AC3E}">
        <p14:creationId xmlns:p14="http://schemas.microsoft.com/office/powerpoint/2010/main" val="485111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8D1862E-2983-1F24-125C-7782390C2069}"/>
              </a:ext>
            </a:extLst>
          </p:cNvPr>
          <p:cNvPicPr>
            <a:picLocks noChangeAspect="1"/>
          </p:cNvPicPr>
          <p:nvPr/>
        </p:nvPicPr>
        <p:blipFill>
          <a:blip r:embed="rId2"/>
          <a:stretch>
            <a:fillRect/>
          </a:stretch>
        </p:blipFill>
        <p:spPr>
          <a:xfrm>
            <a:off x="2885627" y="47153"/>
            <a:ext cx="6420746" cy="6763694"/>
          </a:xfrm>
          <a:prstGeom prst="rect">
            <a:avLst/>
          </a:prstGeom>
        </p:spPr>
      </p:pic>
    </p:spTree>
    <p:extLst>
      <p:ext uri="{BB962C8B-B14F-4D97-AF65-F5344CB8AC3E}">
        <p14:creationId xmlns:p14="http://schemas.microsoft.com/office/powerpoint/2010/main" val="704091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93DA4C0-7A04-3929-DBF6-8EC8B7640BB4}"/>
              </a:ext>
            </a:extLst>
          </p:cNvPr>
          <p:cNvPicPr>
            <a:picLocks noChangeAspect="1"/>
          </p:cNvPicPr>
          <p:nvPr/>
        </p:nvPicPr>
        <p:blipFill>
          <a:blip r:embed="rId2"/>
          <a:stretch>
            <a:fillRect/>
          </a:stretch>
        </p:blipFill>
        <p:spPr>
          <a:xfrm>
            <a:off x="2890837" y="0"/>
            <a:ext cx="6410325" cy="6858000"/>
          </a:xfrm>
          <a:prstGeom prst="rect">
            <a:avLst/>
          </a:prstGeom>
        </p:spPr>
      </p:pic>
    </p:spTree>
    <p:extLst>
      <p:ext uri="{BB962C8B-B14F-4D97-AF65-F5344CB8AC3E}">
        <p14:creationId xmlns:p14="http://schemas.microsoft.com/office/powerpoint/2010/main" val="291591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AB2F5F2-2C5C-39BA-84D6-2F371F090107}"/>
              </a:ext>
            </a:extLst>
          </p:cNvPr>
          <p:cNvPicPr>
            <a:picLocks noChangeAspect="1"/>
          </p:cNvPicPr>
          <p:nvPr/>
        </p:nvPicPr>
        <p:blipFill>
          <a:blip r:embed="rId2"/>
          <a:stretch>
            <a:fillRect/>
          </a:stretch>
        </p:blipFill>
        <p:spPr>
          <a:xfrm>
            <a:off x="2499810" y="580627"/>
            <a:ext cx="7192379" cy="5696745"/>
          </a:xfrm>
          <a:prstGeom prst="rect">
            <a:avLst/>
          </a:prstGeom>
        </p:spPr>
      </p:pic>
    </p:spTree>
    <p:extLst>
      <p:ext uri="{BB962C8B-B14F-4D97-AF65-F5344CB8AC3E}">
        <p14:creationId xmlns:p14="http://schemas.microsoft.com/office/powerpoint/2010/main" val="743476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0A122CF9-6A28-2EF2-4F88-3D1F743D407A}"/>
              </a:ext>
            </a:extLst>
          </p:cNvPr>
          <p:cNvSpPr/>
          <p:nvPr/>
        </p:nvSpPr>
        <p:spPr>
          <a:xfrm>
            <a:off x="2812798" y="2967335"/>
            <a:ext cx="6566413" cy="923330"/>
          </a:xfrm>
          <a:prstGeom prst="rect">
            <a:avLst/>
          </a:prstGeom>
          <a:noFill/>
        </p:spPr>
        <p:txBody>
          <a:bodyPr wrap="none" lIns="91440" tIns="45720" rIns="91440" bIns="45720">
            <a:spAutoFit/>
          </a:bodyPr>
          <a:lstStyle/>
          <a:p>
            <a:pPr algn="ctr"/>
            <a:r>
              <a:rPr lang="es-ES" sz="5400" dirty="0">
                <a:ln w="0"/>
                <a:solidFill>
                  <a:schemeClr val="accent1"/>
                </a:solidFill>
                <a:effectLst>
                  <a:outerShdw blurRad="38100" dist="25400" dir="5400000" algn="ctr" rotWithShape="0">
                    <a:srgbClr val="6E747A">
                      <a:alpha val="43000"/>
                    </a:srgbClr>
                  </a:outerShdw>
                </a:effectLst>
              </a:rPr>
              <a:t>Manejo de Conceptos</a:t>
            </a:r>
          </a:p>
        </p:txBody>
      </p:sp>
    </p:spTree>
    <p:extLst>
      <p:ext uri="{BB962C8B-B14F-4D97-AF65-F5344CB8AC3E}">
        <p14:creationId xmlns:p14="http://schemas.microsoft.com/office/powerpoint/2010/main" val="3963079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ocadillo nube: nube 8">
            <a:extLst>
              <a:ext uri="{FF2B5EF4-FFF2-40B4-BE49-F238E27FC236}">
                <a16:creationId xmlns:a16="http://schemas.microsoft.com/office/drawing/2014/main" id="{091FBB5E-CD4D-0CEA-13E2-42D0BC1092D5}"/>
              </a:ext>
            </a:extLst>
          </p:cNvPr>
          <p:cNvSpPr/>
          <p:nvPr/>
        </p:nvSpPr>
        <p:spPr>
          <a:xfrm>
            <a:off x="668867" y="491066"/>
            <a:ext cx="4445000" cy="2497667"/>
          </a:xfrm>
          <a:prstGeom prst="cloudCallou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 ¿A que se refiere cuando se habla de POO?</a:t>
            </a:r>
            <a:endParaRPr lang="en-US" dirty="0">
              <a:solidFill>
                <a:schemeClr val="bg1"/>
              </a:solidFill>
            </a:endParaRPr>
          </a:p>
        </p:txBody>
      </p:sp>
      <p:sp>
        <p:nvSpPr>
          <p:cNvPr id="10" name="Bocadillo nube: nube 9">
            <a:extLst>
              <a:ext uri="{FF2B5EF4-FFF2-40B4-BE49-F238E27FC236}">
                <a16:creationId xmlns:a16="http://schemas.microsoft.com/office/drawing/2014/main" id="{2B172D3E-742A-EE6F-D9EB-236755C53E30}"/>
              </a:ext>
            </a:extLst>
          </p:cNvPr>
          <p:cNvSpPr/>
          <p:nvPr/>
        </p:nvSpPr>
        <p:spPr>
          <a:xfrm>
            <a:off x="668867" y="3496733"/>
            <a:ext cx="4445000" cy="2497667"/>
          </a:xfrm>
          <a:prstGeom prst="cloudCallou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2. ¿Cuáles son los 4 componentes que componen POO?</a:t>
            </a:r>
          </a:p>
        </p:txBody>
      </p:sp>
      <p:sp>
        <p:nvSpPr>
          <p:cNvPr id="12" name="Rectángulo: esquinas redondeadas 11">
            <a:extLst>
              <a:ext uri="{FF2B5EF4-FFF2-40B4-BE49-F238E27FC236}">
                <a16:creationId xmlns:a16="http://schemas.microsoft.com/office/drawing/2014/main" id="{6878250E-A371-FD14-CA1A-881E1F097F5D}"/>
              </a:ext>
            </a:extLst>
          </p:cNvPr>
          <p:cNvSpPr/>
          <p:nvPr/>
        </p:nvSpPr>
        <p:spPr>
          <a:xfrm>
            <a:off x="6366933" y="787400"/>
            <a:ext cx="5427133" cy="2133600"/>
          </a:xfrm>
          <a:prstGeom prst="roundRec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solidFill>
                  <a:schemeClr val="bg1"/>
                </a:solidFill>
              </a:rPr>
              <a:t>La programación Orientada a objetos se define como un paradigma de la programación, una manera de programar específica, donde se organiza el código en unidades denominadas clases, de las cuales se crean objetos que se relacionan entre sí para conseguir los objetivos de las aplicaciones.</a:t>
            </a:r>
            <a:endParaRPr lang="en-US" dirty="0">
              <a:solidFill>
                <a:schemeClr val="bg1"/>
              </a:solidFill>
            </a:endParaRPr>
          </a:p>
        </p:txBody>
      </p:sp>
      <p:sp>
        <p:nvSpPr>
          <p:cNvPr id="13" name="Rectángulo: esquinas redondeadas 12">
            <a:extLst>
              <a:ext uri="{FF2B5EF4-FFF2-40B4-BE49-F238E27FC236}">
                <a16:creationId xmlns:a16="http://schemas.microsoft.com/office/drawing/2014/main" id="{ED399B27-7CA4-FC65-5C4D-E53368B15C10}"/>
              </a:ext>
            </a:extLst>
          </p:cNvPr>
          <p:cNvSpPr/>
          <p:nvPr/>
        </p:nvSpPr>
        <p:spPr>
          <a:xfrm>
            <a:off x="6366933" y="3581400"/>
            <a:ext cx="5427133" cy="2133600"/>
          </a:xfrm>
          <a:prstGeom prst="roundRect">
            <a:avLst/>
          </a:prstGeom>
          <a:solidFill>
            <a:schemeClr val="accent2"/>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sz="1200" dirty="0">
                <a:solidFill>
                  <a:schemeClr val="bg1"/>
                </a:solidFill>
              </a:rPr>
              <a:t>Métodos: Son aquellas funciones que permite efectuar el objeto y que nos rinden algún tipo de servicio durante el transcurso del programa. </a:t>
            </a:r>
          </a:p>
          <a:p>
            <a:pPr algn="just"/>
            <a:r>
              <a:rPr lang="es-ES" sz="1200" dirty="0">
                <a:solidFill>
                  <a:schemeClr val="bg1"/>
                </a:solidFill>
              </a:rPr>
              <a:t>Eventos: Son aquellas acciones mediante las cuales el objeto reconoce que se está interactuando con él. De esta forma el objeto se activa y responde al evento según lo programado en su código.</a:t>
            </a:r>
          </a:p>
          <a:p>
            <a:pPr algn="just"/>
            <a:r>
              <a:rPr lang="es-ES" sz="1200" dirty="0">
                <a:solidFill>
                  <a:schemeClr val="bg1"/>
                </a:solidFill>
              </a:rPr>
              <a:t>Atributos: Características que aplican al objeto solo en el caso en que el sea visible en pantalla por el usuario; entonces sus atributos son el aspecto que refleja, tanto en color, tamaño, posición, si está o no habilitado.</a:t>
            </a:r>
            <a:endParaRPr lang="en-US" sz="1200" dirty="0">
              <a:solidFill>
                <a:schemeClr val="bg1"/>
              </a:solidFill>
            </a:endParaRPr>
          </a:p>
        </p:txBody>
      </p:sp>
    </p:spTree>
    <p:extLst>
      <p:ext uri="{BB962C8B-B14F-4D97-AF65-F5344CB8AC3E}">
        <p14:creationId xmlns:p14="http://schemas.microsoft.com/office/powerpoint/2010/main" val="3916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ocadillo nube: nube 8">
            <a:extLst>
              <a:ext uri="{FF2B5EF4-FFF2-40B4-BE49-F238E27FC236}">
                <a16:creationId xmlns:a16="http://schemas.microsoft.com/office/drawing/2014/main" id="{091FBB5E-CD4D-0CEA-13E2-42D0BC1092D5}"/>
              </a:ext>
            </a:extLst>
          </p:cNvPr>
          <p:cNvSpPr/>
          <p:nvPr/>
        </p:nvSpPr>
        <p:spPr>
          <a:xfrm>
            <a:off x="668867" y="491066"/>
            <a:ext cx="4445000" cy="2497667"/>
          </a:xfrm>
          <a:prstGeom prst="cloudCallout">
            <a:avLst/>
          </a:prstGeom>
          <a:solidFill>
            <a:schemeClr val="accent4">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3. ¿Cuáles son los pilares de POO?</a:t>
            </a:r>
            <a:endParaRPr lang="en-US" dirty="0">
              <a:solidFill>
                <a:schemeClr val="bg1"/>
              </a:solidFill>
            </a:endParaRPr>
          </a:p>
        </p:txBody>
      </p:sp>
      <p:sp>
        <p:nvSpPr>
          <p:cNvPr id="10" name="Bocadillo nube: nube 9">
            <a:extLst>
              <a:ext uri="{FF2B5EF4-FFF2-40B4-BE49-F238E27FC236}">
                <a16:creationId xmlns:a16="http://schemas.microsoft.com/office/drawing/2014/main" id="{2B172D3E-742A-EE6F-D9EB-236755C53E30}"/>
              </a:ext>
            </a:extLst>
          </p:cNvPr>
          <p:cNvSpPr/>
          <p:nvPr/>
        </p:nvSpPr>
        <p:spPr>
          <a:xfrm>
            <a:off x="668867" y="3496733"/>
            <a:ext cx="4445000" cy="2497667"/>
          </a:xfrm>
          <a:prstGeom prst="cloudCallou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4. ¿Qué es Encapsulamiento y muestre un ejemplo?</a:t>
            </a:r>
          </a:p>
        </p:txBody>
      </p:sp>
      <p:sp>
        <p:nvSpPr>
          <p:cNvPr id="2" name="Rectángulo: esquinas redondeadas 1">
            <a:extLst>
              <a:ext uri="{FF2B5EF4-FFF2-40B4-BE49-F238E27FC236}">
                <a16:creationId xmlns:a16="http://schemas.microsoft.com/office/drawing/2014/main" id="{A20FD82C-D360-B27D-7A4A-8E5EA77633B9}"/>
              </a:ext>
            </a:extLst>
          </p:cNvPr>
          <p:cNvSpPr/>
          <p:nvPr/>
        </p:nvSpPr>
        <p:spPr>
          <a:xfrm>
            <a:off x="6366933" y="787400"/>
            <a:ext cx="5427133" cy="2133600"/>
          </a:xfrm>
          <a:prstGeom prst="roundRect">
            <a:avLst/>
          </a:prstGeom>
          <a:solidFill>
            <a:schemeClr val="accent4">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Estos pilares son: abstracción, encapsulamiento, herencia y polimorfismo.</a:t>
            </a:r>
            <a:endParaRPr lang="en-US" dirty="0">
              <a:solidFill>
                <a:schemeClr val="bg1"/>
              </a:solidFill>
            </a:endParaRPr>
          </a:p>
        </p:txBody>
      </p:sp>
      <p:sp>
        <p:nvSpPr>
          <p:cNvPr id="3" name="Rectángulo: esquinas redondeadas 2">
            <a:extLst>
              <a:ext uri="{FF2B5EF4-FFF2-40B4-BE49-F238E27FC236}">
                <a16:creationId xmlns:a16="http://schemas.microsoft.com/office/drawing/2014/main" id="{F513392B-676E-D959-67AB-684AE06D948E}"/>
              </a:ext>
            </a:extLst>
          </p:cNvPr>
          <p:cNvSpPr/>
          <p:nvPr/>
        </p:nvSpPr>
        <p:spPr>
          <a:xfrm>
            <a:off x="6366933" y="3338592"/>
            <a:ext cx="5427133" cy="2133600"/>
          </a:xfrm>
          <a:prstGeom prst="roundRect">
            <a:avLst/>
          </a:prstGeom>
          <a:solidFill>
            <a:srgbClr val="00B0F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solidFill>
                  <a:schemeClr val="bg1"/>
                </a:solidFill>
              </a:rPr>
              <a:t>Es el proceso de almacenar en una misma sección los elementos de una abstracción que constituyen su estructura y su comportamiento; sirve para separar el interfaz contractual de una abstracción y su implantación.</a:t>
            </a:r>
            <a:endParaRPr lang="en-US" dirty="0">
              <a:solidFill>
                <a:schemeClr val="bg1"/>
              </a:solidFill>
            </a:endParaRPr>
          </a:p>
        </p:txBody>
      </p:sp>
      <p:pic>
        <p:nvPicPr>
          <p:cNvPr id="5" name="Imagen 4">
            <a:extLst>
              <a:ext uri="{FF2B5EF4-FFF2-40B4-BE49-F238E27FC236}">
                <a16:creationId xmlns:a16="http://schemas.microsoft.com/office/drawing/2014/main" id="{850B2975-01F6-2748-7923-3F136F137075}"/>
              </a:ext>
            </a:extLst>
          </p:cNvPr>
          <p:cNvPicPr>
            <a:picLocks noChangeAspect="1"/>
          </p:cNvPicPr>
          <p:nvPr/>
        </p:nvPicPr>
        <p:blipFill>
          <a:blip r:embed="rId2"/>
          <a:stretch>
            <a:fillRect/>
          </a:stretch>
        </p:blipFill>
        <p:spPr>
          <a:xfrm>
            <a:off x="7907363" y="5199420"/>
            <a:ext cx="2346271" cy="1380727"/>
          </a:xfrm>
          <a:prstGeom prst="rect">
            <a:avLst/>
          </a:prstGeom>
        </p:spPr>
      </p:pic>
    </p:spTree>
    <p:extLst>
      <p:ext uri="{BB962C8B-B14F-4D97-AF65-F5344CB8AC3E}">
        <p14:creationId xmlns:p14="http://schemas.microsoft.com/office/powerpoint/2010/main" val="3700505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ocadillo nube: nube 8">
            <a:extLst>
              <a:ext uri="{FF2B5EF4-FFF2-40B4-BE49-F238E27FC236}">
                <a16:creationId xmlns:a16="http://schemas.microsoft.com/office/drawing/2014/main" id="{091FBB5E-CD4D-0CEA-13E2-42D0BC1092D5}"/>
              </a:ext>
            </a:extLst>
          </p:cNvPr>
          <p:cNvSpPr/>
          <p:nvPr/>
        </p:nvSpPr>
        <p:spPr>
          <a:xfrm>
            <a:off x="333587" y="493646"/>
            <a:ext cx="4445000" cy="2497667"/>
          </a:xfrm>
          <a:prstGeom prst="cloudCallout">
            <a:avLst/>
          </a:prstGeom>
          <a:solidFill>
            <a:schemeClr val="accent5">
              <a:lumMod val="40000"/>
              <a:lumOff val="6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5. ¿Qué es Abstracción y muestre un ejemplo?</a:t>
            </a:r>
          </a:p>
        </p:txBody>
      </p:sp>
      <p:sp>
        <p:nvSpPr>
          <p:cNvPr id="10" name="Bocadillo nube: nube 9">
            <a:extLst>
              <a:ext uri="{FF2B5EF4-FFF2-40B4-BE49-F238E27FC236}">
                <a16:creationId xmlns:a16="http://schemas.microsoft.com/office/drawing/2014/main" id="{2B172D3E-742A-EE6F-D9EB-236755C53E30}"/>
              </a:ext>
            </a:extLst>
          </p:cNvPr>
          <p:cNvSpPr/>
          <p:nvPr/>
        </p:nvSpPr>
        <p:spPr>
          <a:xfrm>
            <a:off x="668867" y="3496733"/>
            <a:ext cx="4445000" cy="2497667"/>
          </a:xfrm>
          <a:prstGeom prst="cloudCallout">
            <a:avLst/>
          </a:prstGeom>
          <a:solidFill>
            <a:schemeClr val="accent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6. ¿Que es Herencia y muestre un ejemplo?</a:t>
            </a:r>
            <a:endParaRPr lang="en-US" dirty="0">
              <a:solidFill>
                <a:schemeClr val="bg1"/>
              </a:solidFill>
            </a:endParaRPr>
          </a:p>
        </p:txBody>
      </p:sp>
      <p:sp>
        <p:nvSpPr>
          <p:cNvPr id="2" name="Rectángulo: esquinas redondeadas 1">
            <a:extLst>
              <a:ext uri="{FF2B5EF4-FFF2-40B4-BE49-F238E27FC236}">
                <a16:creationId xmlns:a16="http://schemas.microsoft.com/office/drawing/2014/main" id="{6D89B761-4D7A-D0B0-B183-764F9A39B4F2}"/>
              </a:ext>
            </a:extLst>
          </p:cNvPr>
          <p:cNvSpPr/>
          <p:nvPr/>
        </p:nvSpPr>
        <p:spPr>
          <a:xfrm>
            <a:off x="4957233" y="551180"/>
            <a:ext cx="5427133" cy="2133600"/>
          </a:xfrm>
          <a:prstGeom prst="roundRect">
            <a:avLst/>
          </a:prstGeom>
          <a:solidFill>
            <a:schemeClr val="tx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solidFill>
                  <a:schemeClr val="bg1"/>
                </a:solidFill>
              </a:rPr>
              <a:t>Son las características especificas de un objeto, aquellas que lo distinguen de los demás tipos de objetos y que logran definir límites conceptuales respecto a quien está haciendo dicha abstracción del objeto.</a:t>
            </a:r>
            <a:endParaRPr lang="en-US" dirty="0">
              <a:solidFill>
                <a:schemeClr val="bg1"/>
              </a:solidFill>
            </a:endParaRPr>
          </a:p>
        </p:txBody>
      </p:sp>
      <p:sp>
        <p:nvSpPr>
          <p:cNvPr id="3" name="Rectángulo: esquinas redondeadas 2">
            <a:extLst>
              <a:ext uri="{FF2B5EF4-FFF2-40B4-BE49-F238E27FC236}">
                <a16:creationId xmlns:a16="http://schemas.microsoft.com/office/drawing/2014/main" id="{E26B5CCF-FFED-7A68-B5D1-79AB57E7951D}"/>
              </a:ext>
            </a:extLst>
          </p:cNvPr>
          <p:cNvSpPr/>
          <p:nvPr/>
        </p:nvSpPr>
        <p:spPr>
          <a:xfrm>
            <a:off x="5703993" y="3671146"/>
            <a:ext cx="4017433" cy="1944794"/>
          </a:xfrm>
          <a:prstGeom prst="roundRect">
            <a:avLst/>
          </a:prstGeom>
          <a:solidFill>
            <a:schemeClr val="accent2">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a:solidFill>
                  <a:schemeClr val="bg1"/>
                </a:solidFill>
              </a:rPr>
              <a:t>Es el mecanismo por el cual una clase permite heredar las características (atributos y métodos) de otra clase.</a:t>
            </a:r>
            <a:endParaRPr lang="en-US" dirty="0">
              <a:solidFill>
                <a:schemeClr val="bg1"/>
              </a:solidFill>
            </a:endParaRPr>
          </a:p>
        </p:txBody>
      </p:sp>
      <p:pic>
        <p:nvPicPr>
          <p:cNvPr id="5" name="Imagen 4">
            <a:extLst>
              <a:ext uri="{FF2B5EF4-FFF2-40B4-BE49-F238E27FC236}">
                <a16:creationId xmlns:a16="http://schemas.microsoft.com/office/drawing/2014/main" id="{CF22F2CE-6D02-C5EA-0096-64F8199DF844}"/>
              </a:ext>
            </a:extLst>
          </p:cNvPr>
          <p:cNvPicPr>
            <a:picLocks noChangeAspect="1"/>
          </p:cNvPicPr>
          <p:nvPr/>
        </p:nvPicPr>
        <p:blipFill>
          <a:blip r:embed="rId2"/>
          <a:stretch>
            <a:fillRect/>
          </a:stretch>
        </p:blipFill>
        <p:spPr>
          <a:xfrm>
            <a:off x="10563012" y="898475"/>
            <a:ext cx="1432560" cy="1376926"/>
          </a:xfrm>
          <a:prstGeom prst="rect">
            <a:avLst/>
          </a:prstGeom>
        </p:spPr>
      </p:pic>
      <p:pic>
        <p:nvPicPr>
          <p:cNvPr id="1026" name="Picture 2" descr="Herencia en programación orientada a objetos">
            <a:extLst>
              <a:ext uri="{FF2B5EF4-FFF2-40B4-BE49-F238E27FC236}">
                <a16:creationId xmlns:a16="http://schemas.microsoft.com/office/drawing/2014/main" id="{EE737351-A044-951A-8CF6-0AAA59C83F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9166" y="3758776"/>
            <a:ext cx="2307114" cy="1769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450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ocadillo nube: nube 8">
            <a:extLst>
              <a:ext uri="{FF2B5EF4-FFF2-40B4-BE49-F238E27FC236}">
                <a16:creationId xmlns:a16="http://schemas.microsoft.com/office/drawing/2014/main" id="{091FBB5E-CD4D-0CEA-13E2-42D0BC1092D5}"/>
              </a:ext>
            </a:extLst>
          </p:cNvPr>
          <p:cNvSpPr/>
          <p:nvPr/>
        </p:nvSpPr>
        <p:spPr>
          <a:xfrm>
            <a:off x="668867" y="491066"/>
            <a:ext cx="4445000" cy="2497667"/>
          </a:xfrm>
          <a:prstGeom prst="cloudCallou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7. ¿Qué es Polimorfismo y muestre un ejemplo?</a:t>
            </a:r>
            <a:endParaRPr lang="en-US" dirty="0">
              <a:solidFill>
                <a:schemeClr val="bg1"/>
              </a:solidFill>
            </a:endParaRPr>
          </a:p>
        </p:txBody>
      </p:sp>
      <p:sp>
        <p:nvSpPr>
          <p:cNvPr id="10" name="Bocadillo nube: nube 9">
            <a:extLst>
              <a:ext uri="{FF2B5EF4-FFF2-40B4-BE49-F238E27FC236}">
                <a16:creationId xmlns:a16="http://schemas.microsoft.com/office/drawing/2014/main" id="{2B172D3E-742A-EE6F-D9EB-236755C53E30}"/>
              </a:ext>
            </a:extLst>
          </p:cNvPr>
          <p:cNvSpPr/>
          <p:nvPr/>
        </p:nvSpPr>
        <p:spPr>
          <a:xfrm>
            <a:off x="668867" y="3496733"/>
            <a:ext cx="4445000" cy="2497667"/>
          </a:xfrm>
          <a:prstGeom prst="cloudCallout">
            <a:avLst/>
          </a:prstGeom>
          <a:solidFill>
            <a:schemeClr val="accent6">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8. ¿Que es un ARRAY?</a:t>
            </a:r>
          </a:p>
        </p:txBody>
      </p:sp>
      <p:sp>
        <p:nvSpPr>
          <p:cNvPr id="2" name="Rectángulo: esquinas redondeadas 1">
            <a:extLst>
              <a:ext uri="{FF2B5EF4-FFF2-40B4-BE49-F238E27FC236}">
                <a16:creationId xmlns:a16="http://schemas.microsoft.com/office/drawing/2014/main" id="{E56DC7DF-0BFF-E606-B597-2FD707A6E32B}"/>
              </a:ext>
            </a:extLst>
          </p:cNvPr>
          <p:cNvSpPr/>
          <p:nvPr/>
        </p:nvSpPr>
        <p:spPr>
          <a:xfrm>
            <a:off x="5326561" y="292099"/>
            <a:ext cx="3660987" cy="2032001"/>
          </a:xfrm>
          <a:prstGeom prst="roundRect">
            <a:avLst/>
          </a:prstGeom>
          <a:solidFill>
            <a:srgbClr val="00B05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solidFill>
                  <a:schemeClr val="bg1"/>
                </a:solidFill>
              </a:rPr>
              <a:t>Es la capacidad que tienen los objetos de una clase en ofrecer respuesta distinta e independiente en función de los parámetros (diferentes implementaciones) utilizados durante su invocación.</a:t>
            </a:r>
            <a:endParaRPr lang="en-US" dirty="0">
              <a:solidFill>
                <a:schemeClr val="bg1"/>
              </a:solidFill>
            </a:endParaRPr>
          </a:p>
        </p:txBody>
      </p:sp>
      <p:sp>
        <p:nvSpPr>
          <p:cNvPr id="3" name="Rectángulo: esquinas redondeadas 2">
            <a:extLst>
              <a:ext uri="{FF2B5EF4-FFF2-40B4-BE49-F238E27FC236}">
                <a16:creationId xmlns:a16="http://schemas.microsoft.com/office/drawing/2014/main" id="{FD899AF9-6233-C66E-20A5-6CB0B400ED0E}"/>
              </a:ext>
            </a:extLst>
          </p:cNvPr>
          <p:cNvSpPr/>
          <p:nvPr/>
        </p:nvSpPr>
        <p:spPr>
          <a:xfrm>
            <a:off x="6366933" y="3678766"/>
            <a:ext cx="4019127" cy="2133600"/>
          </a:xfrm>
          <a:prstGeom prst="roundRect">
            <a:avLst/>
          </a:prstGeom>
          <a:solidFill>
            <a:schemeClr val="accent6">
              <a:lumMod val="60000"/>
              <a:lumOff val="40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bg1"/>
                </a:solidFill>
              </a:rPr>
              <a:t>Es un </a:t>
            </a:r>
            <a:r>
              <a:rPr lang="en-US" dirty="0" err="1">
                <a:solidFill>
                  <a:schemeClr val="bg1"/>
                </a:solidFill>
              </a:rPr>
              <a:t>arreglo</a:t>
            </a:r>
            <a:r>
              <a:rPr lang="en-US" dirty="0">
                <a:solidFill>
                  <a:schemeClr val="bg1"/>
                </a:solidFill>
              </a:rPr>
              <a:t> que </a:t>
            </a:r>
            <a:r>
              <a:rPr lang="en-US" dirty="0" err="1">
                <a:solidFill>
                  <a:schemeClr val="bg1"/>
                </a:solidFill>
              </a:rPr>
              <a:t>contiene</a:t>
            </a:r>
            <a:r>
              <a:rPr lang="en-US" dirty="0">
                <a:solidFill>
                  <a:schemeClr val="bg1"/>
                </a:solidFill>
              </a:rPr>
              <a:t> </a:t>
            </a:r>
            <a:r>
              <a:rPr lang="en-US" dirty="0" err="1">
                <a:solidFill>
                  <a:schemeClr val="bg1"/>
                </a:solidFill>
              </a:rPr>
              <a:t>una</a:t>
            </a:r>
            <a:r>
              <a:rPr lang="en-US" dirty="0">
                <a:solidFill>
                  <a:schemeClr val="bg1"/>
                </a:solidFill>
              </a:rPr>
              <a:t> </a:t>
            </a:r>
            <a:r>
              <a:rPr lang="en-US" dirty="0" err="1">
                <a:solidFill>
                  <a:schemeClr val="bg1"/>
                </a:solidFill>
              </a:rPr>
              <a:t>serie</a:t>
            </a:r>
            <a:r>
              <a:rPr lang="en-US" dirty="0">
                <a:solidFill>
                  <a:schemeClr val="bg1"/>
                </a:solidFill>
              </a:rPr>
              <a:t> de </a:t>
            </a:r>
            <a:r>
              <a:rPr lang="en-US" dirty="0" err="1">
                <a:solidFill>
                  <a:schemeClr val="bg1"/>
                </a:solidFill>
              </a:rPr>
              <a:t>elementos</a:t>
            </a:r>
            <a:r>
              <a:rPr lang="en-US" dirty="0">
                <a:solidFill>
                  <a:schemeClr val="bg1"/>
                </a:solidFill>
              </a:rPr>
              <a:t> del </a:t>
            </a:r>
            <a:r>
              <a:rPr lang="en-US" dirty="0" err="1">
                <a:solidFill>
                  <a:schemeClr val="bg1"/>
                </a:solidFill>
              </a:rPr>
              <a:t>mismo</a:t>
            </a:r>
            <a:r>
              <a:rPr lang="en-US" dirty="0">
                <a:solidFill>
                  <a:schemeClr val="bg1"/>
                </a:solidFill>
              </a:rPr>
              <a:t> </a:t>
            </a:r>
            <a:r>
              <a:rPr lang="en-US" dirty="0" err="1">
                <a:solidFill>
                  <a:schemeClr val="bg1"/>
                </a:solidFill>
              </a:rPr>
              <a:t>tipo</a:t>
            </a:r>
            <a:r>
              <a:rPr lang="en-US" dirty="0">
                <a:solidFill>
                  <a:schemeClr val="bg1"/>
                </a:solidFill>
              </a:rPr>
              <a:t>.</a:t>
            </a:r>
          </a:p>
        </p:txBody>
      </p:sp>
      <p:pic>
        <p:nvPicPr>
          <p:cNvPr id="5" name="Imagen 4">
            <a:extLst>
              <a:ext uri="{FF2B5EF4-FFF2-40B4-BE49-F238E27FC236}">
                <a16:creationId xmlns:a16="http://schemas.microsoft.com/office/drawing/2014/main" id="{274D9DE3-20FD-5D7F-2BD2-EED394DB462F}"/>
              </a:ext>
            </a:extLst>
          </p:cNvPr>
          <p:cNvPicPr>
            <a:picLocks noChangeAspect="1"/>
          </p:cNvPicPr>
          <p:nvPr/>
        </p:nvPicPr>
        <p:blipFill>
          <a:blip r:embed="rId2"/>
          <a:stretch>
            <a:fillRect/>
          </a:stretch>
        </p:blipFill>
        <p:spPr>
          <a:xfrm>
            <a:off x="9200242" y="848108"/>
            <a:ext cx="2880360" cy="965395"/>
          </a:xfrm>
          <a:prstGeom prst="rect">
            <a:avLst/>
          </a:prstGeom>
        </p:spPr>
      </p:pic>
    </p:spTree>
    <p:extLst>
      <p:ext uri="{BB962C8B-B14F-4D97-AF65-F5344CB8AC3E}">
        <p14:creationId xmlns:p14="http://schemas.microsoft.com/office/powerpoint/2010/main" val="1475591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Bocadillo nube: nube 8">
            <a:extLst>
              <a:ext uri="{FF2B5EF4-FFF2-40B4-BE49-F238E27FC236}">
                <a16:creationId xmlns:a16="http://schemas.microsoft.com/office/drawing/2014/main" id="{091FBB5E-CD4D-0CEA-13E2-42D0BC1092D5}"/>
              </a:ext>
            </a:extLst>
          </p:cNvPr>
          <p:cNvSpPr/>
          <p:nvPr/>
        </p:nvSpPr>
        <p:spPr>
          <a:xfrm>
            <a:off x="668867" y="491066"/>
            <a:ext cx="4445000" cy="2497667"/>
          </a:xfrm>
          <a:prstGeom prst="cloudCallout">
            <a:avLst/>
          </a:prstGeom>
          <a:solidFill>
            <a:schemeClr val="accent4">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9. ¿Qué son los paquetes en JAVA?</a:t>
            </a:r>
          </a:p>
        </p:txBody>
      </p:sp>
      <p:sp>
        <p:nvSpPr>
          <p:cNvPr id="10" name="Bocadillo nube: nube 9">
            <a:extLst>
              <a:ext uri="{FF2B5EF4-FFF2-40B4-BE49-F238E27FC236}">
                <a16:creationId xmlns:a16="http://schemas.microsoft.com/office/drawing/2014/main" id="{2B172D3E-742A-EE6F-D9EB-236755C53E30}"/>
              </a:ext>
            </a:extLst>
          </p:cNvPr>
          <p:cNvSpPr/>
          <p:nvPr/>
        </p:nvSpPr>
        <p:spPr>
          <a:xfrm>
            <a:off x="668867" y="3496733"/>
            <a:ext cx="4445000" cy="2497667"/>
          </a:xfrm>
          <a:prstGeom prst="cloudCallout">
            <a:avLst/>
          </a:prstGeom>
          <a:solidFill>
            <a:schemeClr val="accent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1"/>
                </a:solidFill>
              </a:rPr>
              <a:t>10.¿Cómo se define una clase </a:t>
            </a:r>
            <a:r>
              <a:rPr lang="es-ES" dirty="0" err="1">
                <a:solidFill>
                  <a:schemeClr val="bg1"/>
                </a:solidFill>
              </a:rPr>
              <a:t>main</a:t>
            </a:r>
            <a:r>
              <a:rPr lang="es-ES" dirty="0">
                <a:solidFill>
                  <a:schemeClr val="bg1"/>
                </a:solidFill>
              </a:rPr>
              <a:t> en JAVA y muestra un ejemplo?</a:t>
            </a:r>
            <a:endParaRPr lang="en-US" dirty="0">
              <a:solidFill>
                <a:schemeClr val="bg1"/>
              </a:solidFill>
            </a:endParaRPr>
          </a:p>
        </p:txBody>
      </p:sp>
      <p:sp>
        <p:nvSpPr>
          <p:cNvPr id="2" name="Rectángulo: esquinas redondeadas 1">
            <a:extLst>
              <a:ext uri="{FF2B5EF4-FFF2-40B4-BE49-F238E27FC236}">
                <a16:creationId xmlns:a16="http://schemas.microsoft.com/office/drawing/2014/main" id="{7B3898DD-3D42-CADC-C259-6F06602F0A64}"/>
              </a:ext>
            </a:extLst>
          </p:cNvPr>
          <p:cNvSpPr/>
          <p:nvPr/>
        </p:nvSpPr>
        <p:spPr>
          <a:xfrm>
            <a:off x="6366933" y="787400"/>
            <a:ext cx="5427133" cy="2133600"/>
          </a:xfrm>
          <a:prstGeom prst="roundRect">
            <a:avLst/>
          </a:prstGeom>
          <a:solidFill>
            <a:schemeClr val="accent4">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solidFill>
                  <a:schemeClr val="bg1"/>
                </a:solidFill>
              </a:rPr>
              <a:t>Los paquetes son el mecanismo que usa Java para facilitar la modularidad del código. Un paquete puede contener una o más definiciones de interfaces y clases, distribuyéndose habitualmente como un archivo. Para utilizar los elementos de un paquete es necesario importar este en el módulo de código en curso, usando para ello la sentencia </a:t>
            </a:r>
            <a:r>
              <a:rPr lang="es-ES" b="1" dirty="0" err="1">
                <a:solidFill>
                  <a:schemeClr val="bg1"/>
                </a:solidFill>
              </a:rPr>
              <a:t>import</a:t>
            </a:r>
            <a:r>
              <a:rPr lang="es-ES" dirty="0">
                <a:solidFill>
                  <a:schemeClr val="bg1"/>
                </a:solidFill>
              </a:rPr>
              <a:t>.</a:t>
            </a:r>
            <a:endParaRPr lang="en-US" dirty="0">
              <a:solidFill>
                <a:schemeClr val="bg1"/>
              </a:solidFill>
            </a:endParaRPr>
          </a:p>
        </p:txBody>
      </p:sp>
      <p:sp>
        <p:nvSpPr>
          <p:cNvPr id="3" name="Rectángulo: esquinas redondeadas 2">
            <a:extLst>
              <a:ext uri="{FF2B5EF4-FFF2-40B4-BE49-F238E27FC236}">
                <a16:creationId xmlns:a16="http://schemas.microsoft.com/office/drawing/2014/main" id="{8876FA62-89D4-3402-ABE1-3129CEFF8EA8}"/>
              </a:ext>
            </a:extLst>
          </p:cNvPr>
          <p:cNvSpPr/>
          <p:nvPr/>
        </p:nvSpPr>
        <p:spPr>
          <a:xfrm>
            <a:off x="6366933" y="3496733"/>
            <a:ext cx="5427133" cy="2133600"/>
          </a:xfrm>
          <a:prstGeom prst="roundRect">
            <a:avLst/>
          </a:prstGeom>
          <a:solidFill>
            <a:schemeClr val="accent1">
              <a:lumMod val="75000"/>
            </a:schemeClr>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ES" dirty="0">
                <a:solidFill>
                  <a:schemeClr val="bg1"/>
                </a:solidFill>
              </a:rPr>
              <a:t>Los programas Java siempre tienen un punto de entrada, que se conocen como «la clase principal», «la clase iniciadora» o «el método </a:t>
            </a:r>
            <a:r>
              <a:rPr lang="es-ES" dirty="0" err="1">
                <a:solidFill>
                  <a:schemeClr val="bg1"/>
                </a:solidFill>
              </a:rPr>
              <a:t>main</a:t>
            </a:r>
            <a:r>
              <a:rPr lang="es-ES" dirty="0">
                <a:solidFill>
                  <a:schemeClr val="bg1"/>
                </a:solidFill>
              </a:rPr>
              <a:t>». </a:t>
            </a:r>
            <a:endParaRPr lang="en-US" dirty="0">
              <a:solidFill>
                <a:schemeClr val="bg1"/>
              </a:solidFill>
            </a:endParaRPr>
          </a:p>
        </p:txBody>
      </p:sp>
      <p:pic>
        <p:nvPicPr>
          <p:cNvPr id="5" name="Imagen 4">
            <a:extLst>
              <a:ext uri="{FF2B5EF4-FFF2-40B4-BE49-F238E27FC236}">
                <a16:creationId xmlns:a16="http://schemas.microsoft.com/office/drawing/2014/main" id="{A122A80B-6DAC-7F40-9041-1561F7F525FB}"/>
              </a:ext>
            </a:extLst>
          </p:cNvPr>
          <p:cNvPicPr>
            <a:picLocks noChangeAspect="1"/>
          </p:cNvPicPr>
          <p:nvPr/>
        </p:nvPicPr>
        <p:blipFill>
          <a:blip r:embed="rId2"/>
          <a:stretch>
            <a:fillRect/>
          </a:stretch>
        </p:blipFill>
        <p:spPr>
          <a:xfrm>
            <a:off x="7446733" y="5068280"/>
            <a:ext cx="3267531" cy="562053"/>
          </a:xfrm>
          <a:prstGeom prst="rect">
            <a:avLst/>
          </a:prstGeom>
        </p:spPr>
      </p:pic>
    </p:spTree>
    <p:extLst>
      <p:ext uri="{BB962C8B-B14F-4D97-AF65-F5344CB8AC3E}">
        <p14:creationId xmlns:p14="http://schemas.microsoft.com/office/powerpoint/2010/main" val="2870452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64FF021D-E8A0-6616-DF1B-73D84D55E0A5}"/>
              </a:ext>
            </a:extLst>
          </p:cNvPr>
          <p:cNvSpPr/>
          <p:nvPr/>
        </p:nvSpPr>
        <p:spPr>
          <a:xfrm>
            <a:off x="3910948" y="2967335"/>
            <a:ext cx="4370107" cy="923330"/>
          </a:xfrm>
          <a:prstGeom prst="rect">
            <a:avLst/>
          </a:prstGeom>
          <a:noFill/>
        </p:spPr>
        <p:txBody>
          <a:bodyPr wrap="none" lIns="91440" tIns="45720" rIns="91440" bIns="45720">
            <a:spAutoFit/>
          </a:bodyPr>
          <a:lstStyle/>
          <a:p>
            <a:pPr algn="ctr"/>
            <a:r>
              <a:rPr lang="es-ES" sz="5400" b="1" cap="none" spc="0" dirty="0">
                <a:ln w="12700">
                  <a:solidFill>
                    <a:schemeClr val="accent5"/>
                  </a:solidFill>
                  <a:prstDash val="solid"/>
                </a:ln>
                <a:pattFill prst="ltDnDiag">
                  <a:fgClr>
                    <a:schemeClr val="accent5">
                      <a:lumMod val="60000"/>
                      <a:lumOff val="40000"/>
                    </a:schemeClr>
                  </a:fgClr>
                  <a:bgClr>
                    <a:schemeClr val="bg1"/>
                  </a:bgClr>
                </a:pattFill>
                <a:effectLst/>
              </a:rPr>
              <a:t>Parte Practica</a:t>
            </a:r>
          </a:p>
        </p:txBody>
      </p:sp>
    </p:spTree>
    <p:extLst>
      <p:ext uri="{BB962C8B-B14F-4D97-AF65-F5344CB8AC3E}">
        <p14:creationId xmlns:p14="http://schemas.microsoft.com/office/powerpoint/2010/main" val="337043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74018EF-721A-DFF5-DDCF-5C9DB3527569}"/>
              </a:ext>
            </a:extLst>
          </p:cNvPr>
          <p:cNvPicPr>
            <a:picLocks noChangeAspect="1"/>
          </p:cNvPicPr>
          <p:nvPr/>
        </p:nvPicPr>
        <p:blipFill>
          <a:blip r:embed="rId2"/>
          <a:stretch>
            <a:fillRect/>
          </a:stretch>
        </p:blipFill>
        <p:spPr>
          <a:xfrm>
            <a:off x="2861811" y="775917"/>
            <a:ext cx="6468378" cy="5306165"/>
          </a:xfrm>
          <a:prstGeom prst="rect">
            <a:avLst/>
          </a:prstGeom>
        </p:spPr>
      </p:pic>
    </p:spTree>
    <p:extLst>
      <p:ext uri="{BB962C8B-B14F-4D97-AF65-F5344CB8AC3E}">
        <p14:creationId xmlns:p14="http://schemas.microsoft.com/office/powerpoint/2010/main" val="27840978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Con banda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on banda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Con banda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TM03090430[[fn=Con bandas]]</Template>
  <TotalTime>187</TotalTime>
  <Words>523</Words>
  <Application>Microsoft Office PowerPoint</Application>
  <PresentationFormat>Panorámica</PresentationFormat>
  <Paragraphs>30</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Corbel</vt:lpstr>
      <vt:lpstr>Wingdings</vt:lpstr>
      <vt:lpstr>Con bandas</vt:lpstr>
      <vt:lpstr>Defensa Hito II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Hito II</dc:title>
  <dc:creator>VICTOR HUGO</dc:creator>
  <cp:lastModifiedBy>VICTOR HUGO</cp:lastModifiedBy>
  <cp:revision>1</cp:revision>
  <dcterms:created xsi:type="dcterms:W3CDTF">2023-03-30T03:27:40Z</dcterms:created>
  <dcterms:modified xsi:type="dcterms:W3CDTF">2023-03-30T06:35:28Z</dcterms:modified>
</cp:coreProperties>
</file>