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Open Sans ExtraBold"/>
      <p:bold r:id="rId17"/>
      <p:boldItalic r:id="rId18"/>
    </p:embeddedFont>
    <p:embeddedFont>
      <p:font typeface="Archivo Black"/>
      <p:regular r:id="rId19"/>
    </p:embeddedFont>
    <p:embeddedFont>
      <p:font typeface="Open Sans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Black-regular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7998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1034867" y="2636771"/>
            <a:ext cx="6532592" cy="5013764"/>
          </a:xfrm>
          <a:custGeom>
            <a:rect b="b" l="l" r="r" t="t"/>
            <a:pathLst>
              <a:path extrusionOk="0" h="5013764" w="6532592">
                <a:moveTo>
                  <a:pt x="0" y="0"/>
                </a:moveTo>
                <a:lnTo>
                  <a:pt x="6532592" y="0"/>
                </a:lnTo>
                <a:lnTo>
                  <a:pt x="6532592" y="5013764"/>
                </a:lnTo>
                <a:lnTo>
                  <a:pt x="0" y="5013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14301163" y="8639008"/>
            <a:ext cx="4716103" cy="4114800"/>
          </a:xfrm>
          <a:custGeom>
            <a:rect b="b" l="l" r="r" t="t"/>
            <a:pathLst>
              <a:path extrusionOk="0" h="4114800" w="4716103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7678338" y="-1487343"/>
            <a:ext cx="7315200" cy="2974686"/>
          </a:xfrm>
          <a:custGeom>
            <a:rect b="b" l="l" r="r" t="t"/>
            <a:pathLst>
              <a:path extrusionOk="0" h="2974686" w="7315200">
                <a:moveTo>
                  <a:pt x="0" y="0"/>
                </a:moveTo>
                <a:lnTo>
                  <a:pt x="7315200" y="0"/>
                </a:lnTo>
                <a:lnTo>
                  <a:pt x="7315200" y="2974686"/>
                </a:lnTo>
                <a:lnTo>
                  <a:pt x="0" y="2974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10726708" y="8802907"/>
            <a:ext cx="5229248" cy="2167761"/>
          </a:xfrm>
          <a:custGeom>
            <a:rect b="b" l="l" r="r" t="t"/>
            <a:pathLst>
              <a:path extrusionOk="0" h="2167761" w="5229248">
                <a:moveTo>
                  <a:pt x="0" y="0"/>
                </a:moveTo>
                <a:lnTo>
                  <a:pt x="5229248" y="0"/>
                </a:lnTo>
                <a:lnTo>
                  <a:pt x="5229248" y="2167761"/>
                </a:lnTo>
                <a:lnTo>
                  <a:pt x="0" y="216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16659214" y="-570057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668539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 txBox="1"/>
          <p:nvPr/>
        </p:nvSpPr>
        <p:spPr>
          <a:xfrm>
            <a:off x="1507025" y="3859463"/>
            <a:ext cx="962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Integrantes: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Jefferson Henrique Silva Claver - 822167088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Lara Anastacio Alfaro - 821142737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Victor Augusto Raaber Inhasz - 821140148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Felipe Barreto - 821144403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20030" y="1849048"/>
            <a:ext cx="9148554" cy="24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Análise exploratória de dados climáticos</a:t>
            </a:r>
            <a:endParaRPr/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00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>
            <a:off x="8920370" y="2861232"/>
            <a:ext cx="9226011" cy="4843656"/>
          </a:xfrm>
          <a:custGeom>
            <a:rect b="b" l="l" r="r" t="t"/>
            <a:pathLst>
              <a:path extrusionOk="0" h="4843656" w="9226011">
                <a:moveTo>
                  <a:pt x="0" y="0"/>
                </a:moveTo>
                <a:lnTo>
                  <a:pt x="9226012" y="0"/>
                </a:lnTo>
                <a:lnTo>
                  <a:pt x="9226012" y="4843656"/>
                </a:lnTo>
                <a:lnTo>
                  <a:pt x="0" y="4843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1557133" y="1890318"/>
            <a:ext cx="7586867" cy="97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Descobertas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557125" y="3175551"/>
            <a:ext cx="73632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1" lvl="1" marL="43180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Variação temporal das temperaturas;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1" lvl="1" marL="43180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Apesar das mudanças climáticas, a temperatura seguiu as tendências de cada estação no ano(Será mostrado um gráfico no slide 5);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1" lvl="1" marL="43180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Verão mais quente;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1" lvl="1" marL="43180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Temperaturas mais amenas no outono e inverno;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1" lvl="1" marL="43180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Retorno gradual do clima quente na primavera;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5"/>
          <p:cNvGrpSpPr/>
          <p:nvPr/>
        </p:nvGrpSpPr>
        <p:grpSpPr>
          <a:xfrm>
            <a:off x="1028700" y="3896039"/>
            <a:ext cx="5093320" cy="4506488"/>
            <a:chOff x="0" y="-47625"/>
            <a:chExt cx="1341450" cy="1186894"/>
          </a:xfrm>
        </p:grpSpPr>
        <p:sp>
          <p:nvSpPr>
            <p:cNvPr id="112" name="Google Shape;112;p15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BCDF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6597340" y="3901415"/>
            <a:ext cx="5093320" cy="4506488"/>
            <a:chOff x="0" y="-47625"/>
            <a:chExt cx="1341450" cy="1186894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4C81C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2166910" y="3901415"/>
            <a:ext cx="5093320" cy="4506488"/>
            <a:chOff x="0" y="-47625"/>
            <a:chExt cx="1341450" cy="1186894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1341450" cy="1139269"/>
            </a:xfrm>
            <a:custGeom>
              <a:rect b="b" l="l" r="r" t="t"/>
              <a:pathLst>
                <a:path extrusionOk="0" h="1139269" w="1341450">
                  <a:moveTo>
                    <a:pt x="21280" y="0"/>
                  </a:moveTo>
                  <a:lnTo>
                    <a:pt x="1320170" y="0"/>
                  </a:lnTo>
                  <a:cubicBezTo>
                    <a:pt x="1325814" y="0"/>
                    <a:pt x="1331227" y="2242"/>
                    <a:pt x="1335218" y="6233"/>
                  </a:cubicBezTo>
                  <a:cubicBezTo>
                    <a:pt x="1339208" y="10224"/>
                    <a:pt x="1341450" y="15636"/>
                    <a:pt x="1341450" y="21280"/>
                  </a:cubicBezTo>
                  <a:lnTo>
                    <a:pt x="1341450" y="1117989"/>
                  </a:lnTo>
                  <a:cubicBezTo>
                    <a:pt x="1341450" y="1123632"/>
                    <a:pt x="1339208" y="1129045"/>
                    <a:pt x="1335218" y="1133036"/>
                  </a:cubicBezTo>
                  <a:cubicBezTo>
                    <a:pt x="1331227" y="1137027"/>
                    <a:pt x="1325814" y="1139269"/>
                    <a:pt x="1320170" y="1139269"/>
                  </a:cubicBezTo>
                  <a:lnTo>
                    <a:pt x="21280" y="1139269"/>
                  </a:lnTo>
                  <a:cubicBezTo>
                    <a:pt x="15636" y="1139269"/>
                    <a:pt x="10224" y="1137027"/>
                    <a:pt x="6233" y="1133036"/>
                  </a:cubicBezTo>
                  <a:cubicBezTo>
                    <a:pt x="2242" y="1129045"/>
                    <a:pt x="0" y="1123632"/>
                    <a:pt x="0" y="1117989"/>
                  </a:cubicBezTo>
                  <a:lnTo>
                    <a:pt x="0" y="21280"/>
                  </a:lnTo>
                  <a:cubicBezTo>
                    <a:pt x="0" y="15636"/>
                    <a:pt x="2242" y="10224"/>
                    <a:pt x="6233" y="6233"/>
                  </a:cubicBezTo>
                  <a:cubicBezTo>
                    <a:pt x="10224" y="2242"/>
                    <a:pt x="15636" y="0"/>
                    <a:pt x="21280" y="0"/>
                  </a:cubicBezTo>
                  <a:close/>
                </a:path>
              </a:pathLst>
            </a:custGeom>
            <a:solidFill>
              <a:srgbClr val="B2E6F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1510013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Monitoramento de eventos extremos.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7079118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Conservação de recursos hídricos.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2648223" y="2963120"/>
            <a:ext cx="4130694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Planejamento urbano e infraestrutura;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28700" y="981075"/>
            <a:ext cx="16231529" cy="1170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Benefícios/Aplicações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514146" y="4651836"/>
            <a:ext cx="4130694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Ficar atento a eventos climáticos extremos, como tempestades intensas, e implementar medidas de prevenção e resposta adequadas.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079118" y="4651836"/>
            <a:ext cx="4130694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Promover a conservação de água, aproveitando os períodos de maior precipitação para armazenamento e uso posterior.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2D2A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2648223" y="4651836"/>
            <a:ext cx="4130694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D2A29"/>
                </a:solidFill>
                <a:latin typeface="Montserrat"/>
                <a:ea typeface="Montserrat"/>
                <a:cs typeface="Montserrat"/>
                <a:sym typeface="Montserrat"/>
              </a:rPr>
              <a:t>Considerar as variações climáticas na construção de infraestrutura, como sistemas de drenagem eficientes e práticas sustentáveis.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2D2A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6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9144000" y="2406367"/>
            <a:ext cx="8721954" cy="5474267"/>
          </a:xfrm>
          <a:custGeom>
            <a:rect b="b" l="l" r="r" t="t"/>
            <a:pathLst>
              <a:path extrusionOk="0" h="5474267" w="8721954">
                <a:moveTo>
                  <a:pt x="0" y="0"/>
                </a:moveTo>
                <a:lnTo>
                  <a:pt x="8721954" y="0"/>
                </a:lnTo>
                <a:lnTo>
                  <a:pt x="8721954" y="5474266"/>
                </a:lnTo>
                <a:lnTo>
                  <a:pt x="0" y="5474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6"/>
          <p:cNvSpPr txBox="1"/>
          <p:nvPr/>
        </p:nvSpPr>
        <p:spPr>
          <a:xfrm>
            <a:off x="1519546" y="1850495"/>
            <a:ext cx="83646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Temperatura no ano de 2022</a:t>
            </a:r>
            <a:r>
              <a:rPr b="0" i="0" lang="en-US" sz="6999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99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519546" y="4574010"/>
            <a:ext cx="73632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Pontos interessantes: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Jan e fev obtiveram as mesmas máximas e mínimas, respectivamente;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Mai, Jun e Jul obtiveram as mesmas máximas, respectivamente;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3153103" y="-1689906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7"/>
          <p:cNvSpPr/>
          <p:nvPr/>
        </p:nvSpPr>
        <p:spPr>
          <a:xfrm>
            <a:off x="-1613338" y="8531405"/>
            <a:ext cx="7315200" cy="3072384"/>
          </a:xfrm>
          <a:custGeom>
            <a:rect b="b" l="l" r="r" t="t"/>
            <a:pathLst>
              <a:path extrusionOk="0"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7"/>
          <p:cNvSpPr/>
          <p:nvPr/>
        </p:nvSpPr>
        <p:spPr>
          <a:xfrm>
            <a:off x="9884178" y="2393656"/>
            <a:ext cx="8263421" cy="5499688"/>
          </a:xfrm>
          <a:custGeom>
            <a:rect b="b" l="l" r="r" t="t"/>
            <a:pathLst>
              <a:path extrusionOk="0" h="5499688" w="8263421">
                <a:moveTo>
                  <a:pt x="0" y="0"/>
                </a:moveTo>
                <a:lnTo>
                  <a:pt x="8263421" y="0"/>
                </a:lnTo>
                <a:lnTo>
                  <a:pt x="8263421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7"/>
          <p:cNvSpPr txBox="1"/>
          <p:nvPr/>
        </p:nvSpPr>
        <p:spPr>
          <a:xfrm>
            <a:off x="1519550" y="1671600"/>
            <a:ext cx="82635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Umidade relativa/ Precipitação no ano de 2022</a:t>
            </a:r>
            <a:endParaRPr sz="6000"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99" u="none" cap="none" strike="noStrike">
              <a:solidFill>
                <a:srgbClr val="4C81C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519546" y="4779891"/>
            <a:ext cx="73632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Pontos interessantes:</a:t>
            </a:r>
            <a:endParaRPr/>
          </a:p>
          <a:p>
            <a:pPr indent="-215901" lvl="1" marL="431802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Precipitação obteve uma variação muito grande, tendo seu ápice no começo do ano(Jan) e sua menor em julho.</a:t>
            </a:r>
            <a:endParaRPr/>
          </a:p>
          <a:p>
            <a:pPr indent="-215901" lvl="1" marL="431802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Umidade relativa manteve uma média, com poucas variações no ano;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8"/>
          <p:cNvGrpSpPr/>
          <p:nvPr/>
        </p:nvGrpSpPr>
        <p:grpSpPr>
          <a:xfrm rot="-5400000">
            <a:off x="5454666" y="-2056379"/>
            <a:ext cx="7323078" cy="14399758"/>
            <a:chOff x="0" y="-19050"/>
            <a:chExt cx="2509427" cy="4934419"/>
          </a:xfrm>
        </p:grpSpPr>
        <p:sp>
          <p:nvSpPr>
            <p:cNvPr id="153" name="Google Shape;153;p18"/>
            <p:cNvSpPr/>
            <p:nvPr/>
          </p:nvSpPr>
          <p:spPr>
            <a:xfrm>
              <a:off x="0" y="0"/>
              <a:ext cx="2509427" cy="4915369"/>
            </a:xfrm>
            <a:custGeom>
              <a:rect b="b" l="l" r="r" t="t"/>
              <a:pathLst>
                <a:path extrusionOk="0" h="4915369" w="2509427">
                  <a:moveTo>
                    <a:pt x="7400" y="0"/>
                  </a:moveTo>
                  <a:lnTo>
                    <a:pt x="2502026" y="0"/>
                  </a:lnTo>
                  <a:cubicBezTo>
                    <a:pt x="2503989" y="0"/>
                    <a:pt x="2505871" y="780"/>
                    <a:pt x="2507259" y="2168"/>
                  </a:cubicBezTo>
                  <a:cubicBezTo>
                    <a:pt x="2508647" y="3555"/>
                    <a:pt x="2509427" y="5438"/>
                    <a:pt x="2509427" y="7400"/>
                  </a:cubicBezTo>
                  <a:lnTo>
                    <a:pt x="2509427" y="4907968"/>
                  </a:lnTo>
                  <a:cubicBezTo>
                    <a:pt x="2509427" y="4909931"/>
                    <a:pt x="2508647" y="4911813"/>
                    <a:pt x="2507259" y="4913201"/>
                  </a:cubicBezTo>
                  <a:cubicBezTo>
                    <a:pt x="2505871" y="4914589"/>
                    <a:pt x="2503989" y="4915369"/>
                    <a:pt x="2502026" y="4915369"/>
                  </a:cubicBezTo>
                  <a:lnTo>
                    <a:pt x="7400" y="4915369"/>
                  </a:lnTo>
                  <a:cubicBezTo>
                    <a:pt x="5438" y="4915369"/>
                    <a:pt x="3555" y="4914589"/>
                    <a:pt x="2168" y="4913201"/>
                  </a:cubicBezTo>
                  <a:cubicBezTo>
                    <a:pt x="780" y="4911813"/>
                    <a:pt x="0" y="4909931"/>
                    <a:pt x="0" y="4907968"/>
                  </a:cubicBezTo>
                  <a:lnTo>
                    <a:pt x="0" y="7400"/>
                  </a:lnTo>
                  <a:cubicBezTo>
                    <a:pt x="0" y="5438"/>
                    <a:pt x="780" y="3555"/>
                    <a:pt x="2168" y="2168"/>
                  </a:cubicBezTo>
                  <a:cubicBezTo>
                    <a:pt x="3555" y="780"/>
                    <a:pt x="5438" y="0"/>
                    <a:pt x="7400" y="0"/>
                  </a:cubicBezTo>
                  <a:close/>
                </a:path>
              </a:pathLst>
            </a:custGeom>
            <a:solidFill>
              <a:srgbClr val="4C81CB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050" lIns="26050" spcFirstLastPara="1" rIns="26050" wrap="square" tIns="26050">
              <a:noAutofit/>
            </a:bodyPr>
            <a:lstStyle/>
            <a:p>
              <a:pPr indent="0" lvl="0" marL="0" marR="0" rtl="0" algn="ctr">
                <a:lnSpc>
                  <a:spcPct val="71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3105677" y="2377854"/>
            <a:ext cx="12131135" cy="97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Conclusão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902564" y="3663094"/>
            <a:ext cx="10537362" cy="3397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análise exploratória de dados climáticos revelou insights sobre as características do clima do ano de 2022 em São Paulo. As conclusões destacaram padrões sazonais de temperatura e precipitação, eventos climáticos extremos e correlações entre variáveis climáticas. Essas descobertas são relevantes para setores como agricultura, planejamento urbano e previsão de desastres naturais, permitindo tomadas de decisão informadas e estratégias de adaptação às mudanças climáticas.</a:t>
            </a:r>
            <a:endParaRPr/>
          </a:p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8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18"/>
          <p:cNvSpPr/>
          <p:nvPr/>
        </p:nvSpPr>
        <p:spPr>
          <a:xfrm>
            <a:off x="13458438" y="8324494"/>
            <a:ext cx="5715287" cy="2369246"/>
          </a:xfrm>
          <a:custGeom>
            <a:rect b="b" l="l" r="r" t="t"/>
            <a:pathLst>
              <a:path extrusionOk="0" h="2369246" w="5715287">
                <a:moveTo>
                  <a:pt x="0" y="0"/>
                </a:moveTo>
                <a:lnTo>
                  <a:pt x="5715287" y="0"/>
                </a:lnTo>
                <a:lnTo>
                  <a:pt x="5715287" y="2369246"/>
                </a:lnTo>
                <a:lnTo>
                  <a:pt x="0" y="2369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8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8"/>
          <p:cNvSpPr/>
          <p:nvPr/>
        </p:nvSpPr>
        <p:spPr>
          <a:xfrm>
            <a:off x="16638339" y="-1551210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>
            <a:off x="967060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 amt="55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10726708" y="2636618"/>
            <a:ext cx="6532592" cy="5013764"/>
          </a:xfrm>
          <a:custGeom>
            <a:rect b="b" l="l" r="r" t="t"/>
            <a:pathLst>
              <a:path extrusionOk="0" h="5013764" w="6532592">
                <a:moveTo>
                  <a:pt x="0" y="0"/>
                </a:moveTo>
                <a:lnTo>
                  <a:pt x="6532592" y="0"/>
                </a:lnTo>
                <a:lnTo>
                  <a:pt x="6532592" y="5013764"/>
                </a:lnTo>
                <a:lnTo>
                  <a:pt x="0" y="5013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9"/>
          <p:cNvSpPr txBox="1"/>
          <p:nvPr/>
        </p:nvSpPr>
        <p:spPr>
          <a:xfrm>
            <a:off x="1028700" y="2406875"/>
            <a:ext cx="10299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0" u="none" cap="none" strike="noStrike">
                <a:solidFill>
                  <a:srgbClr val="4C81CB"/>
                </a:solidFill>
                <a:latin typeface="Archivo Black"/>
                <a:ea typeface="Archivo Black"/>
                <a:cs typeface="Archivo Black"/>
                <a:sym typeface="Archivo Black"/>
              </a:rPr>
              <a:t>MUITO OBRIGADO!</a:t>
            </a:r>
            <a:endParaRPr sz="100"/>
          </a:p>
        </p:txBody>
      </p:sp>
      <p:sp>
        <p:nvSpPr>
          <p:cNvPr id="170" name="Google Shape;170;p19"/>
          <p:cNvSpPr/>
          <p:nvPr/>
        </p:nvSpPr>
        <p:spPr>
          <a:xfrm>
            <a:off x="-1062504" y="-2237177"/>
            <a:ext cx="4965068" cy="4114800"/>
          </a:xfrm>
          <a:custGeom>
            <a:rect b="b" l="l" r="r" t="t"/>
            <a:pathLst>
              <a:path extrusionOk="0" h="4114800" w="4965068">
                <a:moveTo>
                  <a:pt x="0" y="0"/>
                </a:moveTo>
                <a:lnTo>
                  <a:pt x="4965068" y="0"/>
                </a:lnTo>
                <a:lnTo>
                  <a:pt x="4965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14301163" y="8639008"/>
            <a:ext cx="4716103" cy="4114800"/>
          </a:xfrm>
          <a:custGeom>
            <a:rect b="b" l="l" r="r" t="t"/>
            <a:pathLst>
              <a:path extrusionOk="0" h="4114800" w="4716103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-1339920" y="8671973"/>
            <a:ext cx="7315200" cy="4081836"/>
          </a:xfrm>
          <a:custGeom>
            <a:rect b="b" l="l" r="r" t="t"/>
            <a:pathLst>
              <a:path extrusionOk="0" h="4081836" w="7315200">
                <a:moveTo>
                  <a:pt x="0" y="0"/>
                </a:moveTo>
                <a:lnTo>
                  <a:pt x="7315200" y="0"/>
                </a:lnTo>
                <a:lnTo>
                  <a:pt x="7315200" y="4081835"/>
                </a:lnTo>
                <a:lnTo>
                  <a:pt x="0" y="4081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7678338" y="-1487343"/>
            <a:ext cx="7315200" cy="2974686"/>
          </a:xfrm>
          <a:custGeom>
            <a:rect b="b" l="l" r="r" t="t"/>
            <a:pathLst>
              <a:path extrusionOk="0" h="2974686" w="7315200">
                <a:moveTo>
                  <a:pt x="0" y="0"/>
                </a:moveTo>
                <a:lnTo>
                  <a:pt x="7315200" y="0"/>
                </a:lnTo>
                <a:lnTo>
                  <a:pt x="7315200" y="2974686"/>
                </a:lnTo>
                <a:lnTo>
                  <a:pt x="0" y="2974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19"/>
          <p:cNvSpPr/>
          <p:nvPr/>
        </p:nvSpPr>
        <p:spPr>
          <a:xfrm>
            <a:off x="10726708" y="8802907"/>
            <a:ext cx="5229248" cy="2167761"/>
          </a:xfrm>
          <a:custGeom>
            <a:rect b="b" l="l" r="r" t="t"/>
            <a:pathLst>
              <a:path extrusionOk="0" h="2167761" w="5229248">
                <a:moveTo>
                  <a:pt x="0" y="0"/>
                </a:moveTo>
                <a:lnTo>
                  <a:pt x="5229248" y="0"/>
                </a:lnTo>
                <a:lnTo>
                  <a:pt x="5229248" y="2167761"/>
                </a:lnTo>
                <a:lnTo>
                  <a:pt x="0" y="216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19"/>
          <p:cNvSpPr/>
          <p:nvPr/>
        </p:nvSpPr>
        <p:spPr>
          <a:xfrm>
            <a:off x="5109069" y="-2425955"/>
            <a:ext cx="4034931" cy="3308644"/>
          </a:xfrm>
          <a:custGeom>
            <a:rect b="b" l="l" r="r" t="t"/>
            <a:pathLst>
              <a:path extrusionOk="0" h="3308644" w="4034931">
                <a:moveTo>
                  <a:pt x="0" y="0"/>
                </a:moveTo>
                <a:lnTo>
                  <a:pt x="4034931" y="0"/>
                </a:lnTo>
                <a:lnTo>
                  <a:pt x="4034931" y="3308644"/>
                </a:lnTo>
                <a:lnTo>
                  <a:pt x="0" y="3308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19"/>
          <p:cNvSpPr/>
          <p:nvPr/>
        </p:nvSpPr>
        <p:spPr>
          <a:xfrm>
            <a:off x="16659214" y="-570057"/>
            <a:ext cx="3987615" cy="4114800"/>
          </a:xfrm>
          <a:custGeom>
            <a:rect b="b" l="l" r="r" t="t"/>
            <a:pathLst>
              <a:path extrusionOk="0"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9"/>
          <p:cNvSpPr/>
          <p:nvPr/>
        </p:nvSpPr>
        <p:spPr>
          <a:xfrm>
            <a:off x="6685399" y="9258300"/>
            <a:ext cx="3331190" cy="2870880"/>
          </a:xfrm>
          <a:custGeom>
            <a:rect b="b" l="l" r="r" t="t"/>
            <a:pathLst>
              <a:path extrusionOk="0" h="2870880" w="3331190">
                <a:moveTo>
                  <a:pt x="0" y="0"/>
                </a:moveTo>
                <a:lnTo>
                  <a:pt x="3331190" y="0"/>
                </a:lnTo>
                <a:lnTo>
                  <a:pt x="3331190" y="2870880"/>
                </a:lnTo>
                <a:lnTo>
                  <a:pt x="0" y="287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9"/>
          <p:cNvSpPr txBox="1"/>
          <p:nvPr/>
        </p:nvSpPr>
        <p:spPr>
          <a:xfrm>
            <a:off x="1097364" y="5536799"/>
            <a:ext cx="2440632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4C81CB"/>
                </a:solidFill>
                <a:latin typeface="Open Sans"/>
                <a:ea typeface="Open Sans"/>
                <a:cs typeface="Open Sans"/>
                <a:sym typeface="Open Sans"/>
              </a:rPr>
              <a:t>Github: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941699" y="6309300"/>
            <a:ext cx="88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4C81C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https://github.com/VictorRIZ/AnaliseDeDados_A3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