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matic SC"/>
      <p:regular r:id="rId17"/>
      <p:bold r:id="rId18"/>
    </p:embeddedFont>
    <p:embeddedFont>
      <p:font typeface="Source Code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6.xml"/><Relationship Id="rId22" Type="http://schemas.openxmlformats.org/officeDocument/2006/relationships/font" Target="fonts/SourceCodePro-boldItalic.fntdata"/><Relationship Id="rId10" Type="http://schemas.openxmlformats.org/officeDocument/2006/relationships/slide" Target="slides/slide5.xml"/><Relationship Id="rId21"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regular.fntdata"/><Relationship Id="rId6" Type="http://schemas.openxmlformats.org/officeDocument/2006/relationships/slide" Target="slides/slide1.xml"/><Relationship Id="rId18"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6eefa7762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eefa7762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a:solidFill>
                  <a:srgbClr val="29303B"/>
                </a:solidFill>
              </a:rPr>
              <a:t>To iterate this object.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Now for every argument we're going to get that and add it to our total variable.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And finally we will return total.</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Now save the changes, we get 15, we can add another argument, and we get 25.</a:t>
            </a:r>
            <a:endParaRPr>
              <a:solidFill>
                <a:srgbClr val="29303B"/>
              </a:solidFill>
            </a:endParaRPr>
          </a:p>
          <a:p>
            <a:pPr indent="0" lvl="0" marL="152400" marR="152400" rtl="0" algn="l">
              <a:lnSpc>
                <a:spcPct val="115000"/>
              </a:lnSpc>
              <a:spcBef>
                <a:spcPts val="800"/>
              </a:spcBef>
              <a:spcAft>
                <a:spcPts val="0"/>
              </a:spcAft>
              <a:buNone/>
            </a:pPr>
            <a:r>
              <a:t/>
            </a:r>
            <a:endParaRPr/>
          </a:p>
          <a:p>
            <a:pPr indent="0" lvl="0" marL="0" rtl="0" algn="l">
              <a:spcBef>
                <a:spcPts val="8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6eefa7762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eefa7762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a:solidFill>
                  <a:srgbClr val="29303B"/>
                </a:solidFill>
              </a:rPr>
              <a:t>Now here's the interesting thing.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We can completely remove these parameters here, because technically here we're working with the arguments object to access the arguments that have passed here.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We're not referencing a or b anywhere in the body of this function.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So we can simplify this code and remove these parameters. </a:t>
            </a:r>
            <a:endParaRPr>
              <a:solidFill>
                <a:srgbClr val="29303B"/>
              </a:solidFill>
            </a:endParaRPr>
          </a:p>
          <a:p>
            <a:pPr indent="0" lvl="0" marL="152400" marR="152400" rtl="0" algn="l">
              <a:lnSpc>
                <a:spcPct val="115000"/>
              </a:lnSpc>
              <a:spcBef>
                <a:spcPts val="800"/>
              </a:spcBef>
              <a:spcAft>
                <a:spcPts val="800"/>
              </a:spcAft>
              <a:buNone/>
            </a:pPr>
            <a:r>
              <a:rPr lang="en-GB">
                <a:solidFill>
                  <a:srgbClr val="29303B"/>
                </a:solidFill>
              </a:rPr>
              <a:t>In the next lecture, we're going to look at a better way to implement this function.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6eefa7762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eefa7762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a:solidFill>
                  <a:srgbClr val="29303B"/>
                </a:solidFill>
                <a:highlight>
                  <a:srgbClr val="E6F2F5"/>
                </a:highlight>
              </a:rPr>
              <a:t>Earlier </a:t>
            </a:r>
            <a:r>
              <a:rPr lang="en-GB">
                <a:solidFill>
                  <a:srgbClr val="29303B"/>
                </a:solidFill>
              </a:rPr>
              <a:t>in the course, you learned that JavaScript is a dynamic language, so we can declare a variable, set it to a number, and then change it's type and set it to a string, and that's perfectly fine from the perspective of a JavaScript engine.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This is one of the characteristics of a dynamic language.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But we have the same concept in the arguments of a function. </a:t>
            </a:r>
            <a:endParaRPr>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6eefa7762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eefa7762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a:solidFill>
                  <a:srgbClr val="29303B"/>
                </a:solidFill>
              </a:rPr>
              <a:t>So I'm going to define a function here call it sum, that has two parameters, a and b.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And here we simply return the sum of a and b.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Now, let's do a console.log, and call the sum function, pass 1 and 2.</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Save the changes, so we get 3. </a:t>
            </a:r>
            <a:endParaRPr>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6eefa7762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eefa7762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a:solidFill>
                  <a:srgbClr val="29303B"/>
                </a:solidFill>
              </a:rPr>
              <a:t>But in JavaScript, it doesn't matter that this function has 2 parameters, we can pass only 1 argument.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So in this case we get not a number.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Because here a is 1 and b by default is undefined.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So when we have 1 plus undefined, the result is not a number, this is not a valid arithmetic operation. </a:t>
            </a:r>
            <a:endParaRPr>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eefa7762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eefa7762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a:solidFill>
                  <a:srgbClr val="29303B"/>
                </a:solidFill>
              </a:rPr>
              <a:t>The same happens if we don't pass any arguments.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So we don't get an error, we get not a number as a result. </a:t>
            </a:r>
            <a:endParaRPr>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eefa7762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eefa7762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a:solidFill>
                  <a:srgbClr val="29303B"/>
                </a:solidFill>
              </a:rPr>
              <a:t>By the same token, we can pass additional arguments.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So in this case we can pass let's say 5 arguments.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And that's perfectly valid JavaScript code.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So when you save this, we still get 3, because only the first 2 arguments are used. </a:t>
            </a:r>
            <a:endParaRPr>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eefa7762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eefa7762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a:solidFill>
                  <a:srgbClr val="29303B"/>
                </a:solidFill>
              </a:rPr>
              <a:t>But what if you want to have a varying number of parameters in a function?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What if you want to have the flexibility to pass as many arguments as we want, and get their sum.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Well, every function in JavaScript has a special object called arguments.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Let's log this on the console, console.log so this is the arguments object, you can see that it kind of looks like an array, but it's not an array, it's an object.</a:t>
            </a:r>
            <a:endParaRPr>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eefa7762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eefa7762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a:solidFill>
                  <a:srgbClr val="29303B"/>
                </a:solidFill>
              </a:rPr>
              <a:t>But the keys we have in this object are indexes of the arguments passed to this function.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So, the first argument is 1, the second argument is 2, and so on.</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Here we have a length property that returns the number of arguments that are passed, we have this other property, callee which returns the currently executed function, so you see we have a reference to our sum function.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So this is the arguments object. </a:t>
            </a:r>
            <a:endParaRPr>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6eefa7762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eefa7762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a:solidFill>
                  <a:srgbClr val="29303B"/>
                </a:solidFill>
              </a:rPr>
              <a:t>Now if you want to have a function with a varying number of parameters to work with all the arguments that are passed to this function.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So let's say we want to change this function to return the sum of all these arguments.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Here's a very simple algorithm.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So, we declare a variable called total, set it to 0, then we can use the for of loop.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So let value of arguments we can use this loop to iterate over this arguments object.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Now earlier, I told you that we can use the for of loop, on arrays, but technically this loop can be used on any object that has an iterator.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So the plain objects that we create with the object literal syntax, they don't have an iterator, but this particular object you can see, here we have symbol.iterator. </a:t>
            </a:r>
            <a:endParaRPr>
              <a:solidFill>
                <a:srgbClr val="29303B"/>
              </a:solidFill>
            </a:endParaRPr>
          </a:p>
          <a:p>
            <a:pPr indent="0" lvl="0" marL="152400" marR="152400" rtl="0" algn="l">
              <a:lnSpc>
                <a:spcPct val="115000"/>
              </a:lnSpc>
              <a:spcBef>
                <a:spcPts val="800"/>
              </a:spcBef>
              <a:spcAft>
                <a:spcPts val="0"/>
              </a:spcAft>
              <a:buNone/>
            </a:pPr>
            <a:r>
              <a:rPr lang="en-GB">
                <a:solidFill>
                  <a:srgbClr val="29303B"/>
                </a:solidFill>
              </a:rPr>
              <a:t>That means this object has an iterator so we can use the for loop. </a:t>
            </a:r>
            <a:endParaRPr>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Arguments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Sum of Arguments</a:t>
            </a:r>
            <a:endParaRPr/>
          </a:p>
        </p:txBody>
      </p:sp>
      <p:sp>
        <p:nvSpPr>
          <p:cNvPr id="126" name="Google Shape;126;p2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for every argument, we will add that value to the total variable.</a:t>
            </a:r>
            <a:endParaRPr/>
          </a:p>
          <a:p>
            <a:pPr indent="0" lvl="0" marL="0" rtl="0" algn="l">
              <a:spcBef>
                <a:spcPts val="1600"/>
              </a:spcBef>
              <a:spcAft>
                <a:spcPts val="0"/>
              </a:spcAft>
              <a:buNone/>
            </a:pPr>
            <a:r>
              <a:rPr lang="en-GB"/>
              <a:t>Finally we return the total.</a:t>
            </a:r>
            <a:endParaRPr/>
          </a:p>
          <a:p>
            <a:pPr indent="0" lvl="0" marL="0" rtl="0" algn="l">
              <a:spcBef>
                <a:spcPts val="1600"/>
              </a:spcBef>
              <a:spcAft>
                <a:spcPts val="0"/>
              </a:spcAft>
              <a:buNone/>
            </a:pPr>
            <a:r>
              <a:rPr lang="en-GB"/>
              <a:t>First we can see the total returned: 15.</a:t>
            </a:r>
            <a:endParaRPr/>
          </a:p>
          <a:p>
            <a:pPr indent="0" lvl="0" marL="0" rtl="0" algn="l">
              <a:spcBef>
                <a:spcPts val="1600"/>
              </a:spcBef>
              <a:spcAft>
                <a:spcPts val="0"/>
              </a:spcAft>
              <a:buNone/>
            </a:pPr>
            <a:r>
              <a:rPr lang="en-GB"/>
              <a:t>Now if we add another argument, it will add it in.</a:t>
            </a:r>
            <a:endParaRPr/>
          </a:p>
          <a:p>
            <a:pPr indent="0" lvl="0" marL="0" rtl="0" algn="l">
              <a:spcBef>
                <a:spcPts val="1600"/>
              </a:spcBef>
              <a:spcAft>
                <a:spcPts val="1600"/>
              </a:spcAft>
              <a:buNone/>
            </a:pPr>
            <a:r>
              <a:rPr lang="en-GB"/>
              <a:t>Here we get: 25</a:t>
            </a:r>
            <a:endParaRPr/>
          </a:p>
        </p:txBody>
      </p:sp>
      <p:pic>
        <p:nvPicPr>
          <p:cNvPr id="127" name="Google Shape;127;p22"/>
          <p:cNvPicPr preferRelativeResize="0"/>
          <p:nvPr/>
        </p:nvPicPr>
        <p:blipFill>
          <a:blip r:embed="rId3">
            <a:alphaModFix/>
          </a:blip>
          <a:stretch>
            <a:fillRect/>
          </a:stretch>
        </p:blipFill>
        <p:spPr>
          <a:xfrm>
            <a:off x="4195050" y="555588"/>
            <a:ext cx="4494900" cy="2852775"/>
          </a:xfrm>
          <a:prstGeom prst="rect">
            <a:avLst/>
          </a:prstGeom>
          <a:noFill/>
          <a:ln>
            <a:noFill/>
          </a:ln>
        </p:spPr>
      </p:pic>
      <p:pic>
        <p:nvPicPr>
          <p:cNvPr id="128" name="Google Shape;128;p22"/>
          <p:cNvPicPr preferRelativeResize="0"/>
          <p:nvPr/>
        </p:nvPicPr>
        <p:blipFill>
          <a:blip r:embed="rId4">
            <a:alphaModFix/>
          </a:blip>
          <a:stretch>
            <a:fillRect/>
          </a:stretch>
        </p:blipFill>
        <p:spPr>
          <a:xfrm>
            <a:off x="4195050" y="3408372"/>
            <a:ext cx="4494900" cy="461003"/>
          </a:xfrm>
          <a:prstGeom prst="rect">
            <a:avLst/>
          </a:prstGeom>
          <a:noFill/>
          <a:ln>
            <a:noFill/>
          </a:ln>
        </p:spPr>
      </p:pic>
      <p:pic>
        <p:nvPicPr>
          <p:cNvPr id="129" name="Google Shape;129;p22"/>
          <p:cNvPicPr preferRelativeResize="0"/>
          <p:nvPr/>
        </p:nvPicPr>
        <p:blipFill>
          <a:blip r:embed="rId5">
            <a:alphaModFix/>
          </a:blip>
          <a:stretch>
            <a:fillRect/>
          </a:stretch>
        </p:blipFill>
        <p:spPr>
          <a:xfrm>
            <a:off x="4195050" y="3869375"/>
            <a:ext cx="4494900" cy="374575"/>
          </a:xfrm>
          <a:prstGeom prst="rect">
            <a:avLst/>
          </a:prstGeom>
          <a:noFill/>
          <a:ln>
            <a:noFill/>
          </a:ln>
        </p:spPr>
      </p:pic>
      <p:pic>
        <p:nvPicPr>
          <p:cNvPr id="130" name="Google Shape;130;p22"/>
          <p:cNvPicPr preferRelativeResize="0"/>
          <p:nvPr/>
        </p:nvPicPr>
        <p:blipFill>
          <a:blip r:embed="rId6">
            <a:alphaModFix/>
          </a:blip>
          <a:stretch>
            <a:fillRect/>
          </a:stretch>
        </p:blipFill>
        <p:spPr>
          <a:xfrm>
            <a:off x="4195047" y="4243947"/>
            <a:ext cx="4494900" cy="4516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603925" y="10059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Cleaning the code</a:t>
            </a:r>
            <a:endParaRPr/>
          </a:p>
        </p:txBody>
      </p:sp>
      <p:sp>
        <p:nvSpPr>
          <p:cNvPr id="136" name="Google Shape;136;p23"/>
          <p:cNvSpPr txBox="1"/>
          <p:nvPr>
            <p:ph idx="1" type="body"/>
          </p:nvPr>
        </p:nvSpPr>
        <p:spPr>
          <a:xfrm>
            <a:off x="603925" y="1839900"/>
            <a:ext cx="2808000" cy="22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we can remove the parameters, because technically we are working with the arguments object to access the arguments passed in. </a:t>
            </a:r>
            <a:endParaRPr/>
          </a:p>
          <a:p>
            <a:pPr indent="0" lvl="0" marL="0" rtl="0" algn="l">
              <a:spcBef>
                <a:spcPts val="1600"/>
              </a:spcBef>
              <a:spcAft>
                <a:spcPts val="1600"/>
              </a:spcAft>
              <a:buNone/>
            </a:pPr>
            <a:r>
              <a:rPr lang="en-GB"/>
              <a:t>We are not referencing a or b anywhere within the body of the function.</a:t>
            </a:r>
            <a:endParaRPr/>
          </a:p>
        </p:txBody>
      </p:sp>
      <p:pic>
        <p:nvPicPr>
          <p:cNvPr id="137" name="Google Shape;137;p23"/>
          <p:cNvPicPr preferRelativeResize="0"/>
          <p:nvPr/>
        </p:nvPicPr>
        <p:blipFill>
          <a:blip r:embed="rId3">
            <a:alphaModFix/>
          </a:blip>
          <a:stretch>
            <a:fillRect/>
          </a:stretch>
        </p:blipFill>
        <p:spPr>
          <a:xfrm>
            <a:off x="3848179" y="1422900"/>
            <a:ext cx="4769347" cy="229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271900"/>
            <a:ext cx="2808000" cy="64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Dynamic Language</a:t>
            </a:r>
            <a:endParaRPr/>
          </a:p>
        </p:txBody>
      </p:sp>
      <p:sp>
        <p:nvSpPr>
          <p:cNvPr id="62" name="Google Shape;62;p14"/>
          <p:cNvSpPr txBox="1"/>
          <p:nvPr>
            <p:ph idx="1" type="body"/>
          </p:nvPr>
        </p:nvSpPr>
        <p:spPr>
          <a:xfrm>
            <a:off x="3644675" y="982050"/>
            <a:ext cx="48318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a previous lesson, you learnt that JavaScript is a dynamic language.</a:t>
            </a:r>
            <a:endParaRPr/>
          </a:p>
          <a:p>
            <a:pPr indent="0" lvl="0" marL="0" rtl="0" algn="l">
              <a:spcBef>
                <a:spcPts val="1600"/>
              </a:spcBef>
              <a:spcAft>
                <a:spcPts val="0"/>
              </a:spcAft>
              <a:buNone/>
            </a:pPr>
            <a:r>
              <a:rPr lang="en-GB"/>
              <a:t>This means we can declare a variable, set it to a number, then change its type and set it to a string.</a:t>
            </a:r>
            <a:endParaRPr/>
          </a:p>
          <a:p>
            <a:pPr indent="0" lvl="0" marL="0" rtl="0" algn="l">
              <a:spcBef>
                <a:spcPts val="1600"/>
              </a:spcBef>
              <a:spcAft>
                <a:spcPts val="0"/>
              </a:spcAft>
              <a:buNone/>
            </a:pPr>
            <a:r>
              <a:rPr lang="en-GB"/>
              <a:t>This is all perfectly valid from the perspective of the JavaScript engine.</a:t>
            </a:r>
            <a:endParaRPr/>
          </a:p>
          <a:p>
            <a:pPr indent="0" lvl="0" marL="0" rtl="0" algn="l">
              <a:spcBef>
                <a:spcPts val="1600"/>
              </a:spcBef>
              <a:spcAft>
                <a:spcPts val="0"/>
              </a:spcAft>
              <a:buNone/>
            </a:pPr>
            <a:r>
              <a:rPr lang="en-GB"/>
              <a:t>This is one of the characteristics of a dynamic language.</a:t>
            </a:r>
            <a:endParaRPr/>
          </a:p>
          <a:p>
            <a:pPr indent="0" lvl="0" marL="0" rtl="0" algn="l">
              <a:spcBef>
                <a:spcPts val="1600"/>
              </a:spcBef>
              <a:spcAft>
                <a:spcPts val="1600"/>
              </a:spcAft>
              <a:buNone/>
            </a:pPr>
            <a:r>
              <a:rPr lang="en-GB"/>
              <a:t>We have the same concept in the arguments of a function</a:t>
            </a:r>
            <a:endParaRPr/>
          </a:p>
        </p:txBody>
      </p:sp>
      <p:pic>
        <p:nvPicPr>
          <p:cNvPr id="63" name="Google Shape;63;p14"/>
          <p:cNvPicPr preferRelativeResize="0"/>
          <p:nvPr/>
        </p:nvPicPr>
        <p:blipFill>
          <a:blip r:embed="rId3">
            <a:alphaModFix/>
          </a:blip>
          <a:stretch>
            <a:fillRect/>
          </a:stretch>
        </p:blipFill>
        <p:spPr>
          <a:xfrm>
            <a:off x="311688" y="2480950"/>
            <a:ext cx="2619375" cy="1390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538014" y="555600"/>
            <a:ext cx="300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Parameters &amp; arguements</a:t>
            </a:r>
            <a:endParaRPr/>
          </a:p>
        </p:txBody>
      </p:sp>
      <p:sp>
        <p:nvSpPr>
          <p:cNvPr id="69" name="Google Shape;69;p15"/>
          <p:cNvSpPr txBox="1"/>
          <p:nvPr>
            <p:ph idx="1" type="body"/>
          </p:nvPr>
        </p:nvSpPr>
        <p:spPr>
          <a:xfrm>
            <a:off x="538025" y="1389600"/>
            <a:ext cx="34944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we define a function called sum, which has 2 parameters: a &amp; b.</a:t>
            </a:r>
            <a:endParaRPr/>
          </a:p>
          <a:p>
            <a:pPr indent="0" lvl="0" marL="0" rtl="0" algn="l">
              <a:spcBef>
                <a:spcPts val="1600"/>
              </a:spcBef>
              <a:spcAft>
                <a:spcPts val="0"/>
              </a:spcAft>
              <a:buNone/>
            </a:pPr>
            <a:r>
              <a:rPr lang="en-GB"/>
              <a:t>When we call this function, we return the sum of a &amp; b.</a:t>
            </a:r>
            <a:endParaRPr/>
          </a:p>
          <a:p>
            <a:pPr indent="0" lvl="0" marL="0" rtl="0" algn="l">
              <a:spcBef>
                <a:spcPts val="1600"/>
              </a:spcBef>
              <a:spcAft>
                <a:spcPts val="0"/>
              </a:spcAft>
              <a:buNone/>
            </a:pPr>
            <a:r>
              <a:rPr lang="en-GB"/>
              <a:t>Here we do a console.log() and call the sum function, and pass 1 &amp; 2 as the arguments.</a:t>
            </a:r>
            <a:endParaRPr/>
          </a:p>
          <a:p>
            <a:pPr indent="0" lvl="0" marL="0" rtl="0" algn="l">
              <a:spcBef>
                <a:spcPts val="1600"/>
              </a:spcBef>
              <a:spcAft>
                <a:spcPts val="1600"/>
              </a:spcAft>
              <a:buNone/>
            </a:pPr>
            <a:r>
              <a:rPr lang="en-GB"/>
              <a:t>In the console, we can see the result: 3.</a:t>
            </a:r>
            <a:endParaRPr/>
          </a:p>
        </p:txBody>
      </p:sp>
      <p:pic>
        <p:nvPicPr>
          <p:cNvPr id="70" name="Google Shape;70;p15"/>
          <p:cNvPicPr preferRelativeResize="0"/>
          <p:nvPr/>
        </p:nvPicPr>
        <p:blipFill>
          <a:blip r:embed="rId3">
            <a:alphaModFix/>
          </a:blip>
          <a:stretch>
            <a:fillRect/>
          </a:stretch>
        </p:blipFill>
        <p:spPr>
          <a:xfrm>
            <a:off x="4321375" y="1389600"/>
            <a:ext cx="4248150" cy="1619250"/>
          </a:xfrm>
          <a:prstGeom prst="rect">
            <a:avLst/>
          </a:prstGeom>
          <a:noFill/>
          <a:ln>
            <a:noFill/>
          </a:ln>
        </p:spPr>
      </p:pic>
      <p:pic>
        <p:nvPicPr>
          <p:cNvPr id="71" name="Google Shape;71;p15"/>
          <p:cNvPicPr preferRelativeResize="0"/>
          <p:nvPr/>
        </p:nvPicPr>
        <p:blipFill>
          <a:blip r:embed="rId4">
            <a:alphaModFix/>
          </a:blip>
          <a:stretch>
            <a:fillRect/>
          </a:stretch>
        </p:blipFill>
        <p:spPr>
          <a:xfrm>
            <a:off x="4321375" y="3179943"/>
            <a:ext cx="4248150" cy="760369"/>
          </a:xfrm>
          <a:prstGeom prst="rect">
            <a:avLst/>
          </a:prstGeom>
          <a:noFill/>
          <a:ln>
            <a:noFill/>
          </a:ln>
        </p:spPr>
      </p:pic>
      <p:pic>
        <p:nvPicPr>
          <p:cNvPr id="72" name="Google Shape;72;p15"/>
          <p:cNvPicPr preferRelativeResize="0"/>
          <p:nvPr/>
        </p:nvPicPr>
        <p:blipFill>
          <a:blip r:embed="rId5">
            <a:alphaModFix/>
          </a:blip>
          <a:stretch>
            <a:fillRect/>
          </a:stretch>
        </p:blipFill>
        <p:spPr>
          <a:xfrm>
            <a:off x="4321375" y="4111389"/>
            <a:ext cx="4248150" cy="4576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Excluding an argument</a:t>
            </a:r>
            <a:endParaRPr/>
          </a:p>
        </p:txBody>
      </p:sp>
      <p:sp>
        <p:nvSpPr>
          <p:cNvPr id="78" name="Google Shape;78;p16"/>
          <p:cNvSpPr txBox="1"/>
          <p:nvPr>
            <p:ph idx="1" type="body"/>
          </p:nvPr>
        </p:nvSpPr>
        <p:spPr>
          <a:xfrm>
            <a:off x="311700" y="1389600"/>
            <a:ext cx="32682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JavaScript, it doesn't matter that our sum function has 2 parameters, we can pass only 1 argument.</a:t>
            </a:r>
            <a:endParaRPr/>
          </a:p>
          <a:p>
            <a:pPr indent="0" lvl="0" marL="0" rtl="0" algn="l">
              <a:spcBef>
                <a:spcPts val="1600"/>
              </a:spcBef>
              <a:spcAft>
                <a:spcPts val="0"/>
              </a:spcAft>
              <a:buNone/>
            </a:pPr>
            <a:r>
              <a:rPr lang="en-GB"/>
              <a:t>In this case we get NaN, which stands for Not a Number.</a:t>
            </a:r>
            <a:endParaRPr/>
          </a:p>
          <a:p>
            <a:pPr indent="0" lvl="0" marL="0" rtl="0" algn="l">
              <a:spcBef>
                <a:spcPts val="1600"/>
              </a:spcBef>
              <a:spcAft>
                <a:spcPts val="0"/>
              </a:spcAft>
              <a:buNone/>
            </a:pPr>
            <a:r>
              <a:rPr lang="en-GB"/>
              <a:t>This is because a is 1, and b by default is undefined.</a:t>
            </a:r>
            <a:endParaRPr/>
          </a:p>
          <a:p>
            <a:pPr indent="0" lvl="0" marL="0" rtl="0" algn="l">
              <a:spcBef>
                <a:spcPts val="1600"/>
              </a:spcBef>
              <a:spcAft>
                <a:spcPts val="1600"/>
              </a:spcAft>
              <a:buNone/>
            </a:pPr>
            <a:r>
              <a:rPr lang="en-GB"/>
              <a:t>When we try to add 1 &amp; undefined, the result is NaN, as this is not a valid arithmetic operation</a:t>
            </a:r>
            <a:endParaRPr/>
          </a:p>
        </p:txBody>
      </p:sp>
      <p:pic>
        <p:nvPicPr>
          <p:cNvPr id="79" name="Google Shape;79;p16"/>
          <p:cNvPicPr preferRelativeResize="0"/>
          <p:nvPr/>
        </p:nvPicPr>
        <p:blipFill>
          <a:blip r:embed="rId3">
            <a:alphaModFix/>
          </a:blip>
          <a:stretch>
            <a:fillRect/>
          </a:stretch>
        </p:blipFill>
        <p:spPr>
          <a:xfrm>
            <a:off x="5208913" y="942650"/>
            <a:ext cx="2629500" cy="1573050"/>
          </a:xfrm>
          <a:prstGeom prst="rect">
            <a:avLst/>
          </a:prstGeom>
          <a:noFill/>
          <a:ln>
            <a:noFill/>
          </a:ln>
        </p:spPr>
      </p:pic>
      <p:pic>
        <p:nvPicPr>
          <p:cNvPr id="80" name="Google Shape;80;p16"/>
          <p:cNvPicPr preferRelativeResize="0"/>
          <p:nvPr/>
        </p:nvPicPr>
        <p:blipFill>
          <a:blip r:embed="rId4">
            <a:alphaModFix/>
          </a:blip>
          <a:stretch>
            <a:fillRect/>
          </a:stretch>
        </p:blipFill>
        <p:spPr>
          <a:xfrm>
            <a:off x="4366239" y="2798263"/>
            <a:ext cx="4314824" cy="442553"/>
          </a:xfrm>
          <a:prstGeom prst="rect">
            <a:avLst/>
          </a:prstGeom>
          <a:noFill/>
          <a:ln>
            <a:noFill/>
          </a:ln>
        </p:spPr>
      </p:pic>
      <p:pic>
        <p:nvPicPr>
          <p:cNvPr id="81" name="Google Shape;81;p16"/>
          <p:cNvPicPr preferRelativeResize="0"/>
          <p:nvPr/>
        </p:nvPicPr>
        <p:blipFill>
          <a:blip r:embed="rId5">
            <a:alphaModFix/>
          </a:blip>
          <a:stretch>
            <a:fillRect/>
          </a:stretch>
        </p:blipFill>
        <p:spPr>
          <a:xfrm>
            <a:off x="4366260" y="3523375"/>
            <a:ext cx="4314825" cy="10456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647113" y="1542063"/>
            <a:ext cx="2808000" cy="61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No arguments</a:t>
            </a:r>
            <a:endParaRPr/>
          </a:p>
        </p:txBody>
      </p:sp>
      <p:sp>
        <p:nvSpPr>
          <p:cNvPr id="87" name="Google Shape;87;p17"/>
          <p:cNvSpPr txBox="1"/>
          <p:nvPr>
            <p:ph idx="1" type="body"/>
          </p:nvPr>
        </p:nvSpPr>
        <p:spPr>
          <a:xfrm>
            <a:off x="647113" y="2234938"/>
            <a:ext cx="2516100" cy="13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same happens when we don’t pass any arguments.</a:t>
            </a:r>
            <a:endParaRPr/>
          </a:p>
          <a:p>
            <a:pPr indent="0" lvl="0" marL="0" rtl="0" algn="l">
              <a:spcBef>
                <a:spcPts val="1600"/>
              </a:spcBef>
              <a:spcAft>
                <a:spcPts val="1600"/>
              </a:spcAft>
              <a:buNone/>
            </a:pPr>
            <a:r>
              <a:rPr lang="en-GB"/>
              <a:t>We do not get an error, we get NaN as a result</a:t>
            </a:r>
            <a:endParaRPr/>
          </a:p>
        </p:txBody>
      </p:sp>
      <p:pic>
        <p:nvPicPr>
          <p:cNvPr id="88" name="Google Shape;88;p17"/>
          <p:cNvPicPr preferRelativeResize="0"/>
          <p:nvPr/>
        </p:nvPicPr>
        <p:blipFill>
          <a:blip r:embed="rId3">
            <a:alphaModFix/>
          </a:blip>
          <a:stretch>
            <a:fillRect/>
          </a:stretch>
        </p:blipFill>
        <p:spPr>
          <a:xfrm>
            <a:off x="4163013" y="1542063"/>
            <a:ext cx="4333875" cy="1028700"/>
          </a:xfrm>
          <a:prstGeom prst="rect">
            <a:avLst/>
          </a:prstGeom>
          <a:noFill/>
          <a:ln>
            <a:noFill/>
          </a:ln>
        </p:spPr>
      </p:pic>
      <p:pic>
        <p:nvPicPr>
          <p:cNvPr id="89" name="Google Shape;89;p17"/>
          <p:cNvPicPr preferRelativeResize="0"/>
          <p:nvPr/>
        </p:nvPicPr>
        <p:blipFill>
          <a:blip r:embed="rId4">
            <a:alphaModFix/>
          </a:blip>
          <a:stretch>
            <a:fillRect/>
          </a:stretch>
        </p:blipFill>
        <p:spPr>
          <a:xfrm>
            <a:off x="4163012" y="2802509"/>
            <a:ext cx="4333875" cy="4445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Additional Arguments</a:t>
            </a:r>
            <a:endParaRPr/>
          </a:p>
        </p:txBody>
      </p:sp>
      <p:sp>
        <p:nvSpPr>
          <p:cNvPr id="95" name="Google Shape;95;p1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By the same token, we can pass additional arguments. </a:t>
            </a:r>
            <a:endParaRPr/>
          </a:p>
          <a:p>
            <a:pPr indent="0" lvl="0" marL="0" rtl="0" algn="l">
              <a:spcBef>
                <a:spcPts val="1600"/>
              </a:spcBef>
              <a:spcAft>
                <a:spcPts val="0"/>
              </a:spcAft>
              <a:buNone/>
            </a:pPr>
            <a:r>
              <a:rPr lang="en-GB"/>
              <a:t>In this case we pass 5 arguments. </a:t>
            </a:r>
            <a:endParaRPr/>
          </a:p>
          <a:p>
            <a:pPr indent="0" lvl="0" marL="0" rtl="0" algn="l">
              <a:spcBef>
                <a:spcPts val="1600"/>
              </a:spcBef>
              <a:spcAft>
                <a:spcPts val="0"/>
              </a:spcAft>
              <a:buNone/>
            </a:pPr>
            <a:r>
              <a:rPr lang="en-GB"/>
              <a:t>This is perfectly valid JavaScript code. </a:t>
            </a:r>
            <a:endParaRPr/>
          </a:p>
          <a:p>
            <a:pPr indent="0" lvl="0" marL="0" rtl="0" algn="l">
              <a:spcBef>
                <a:spcPts val="1600"/>
              </a:spcBef>
              <a:spcAft>
                <a:spcPts val="1600"/>
              </a:spcAft>
              <a:buNone/>
            </a:pPr>
            <a:r>
              <a:rPr lang="en-GB"/>
              <a:t>When we log this, we still get 3, because only the first 2 arguments are used. </a:t>
            </a:r>
            <a:endParaRPr/>
          </a:p>
        </p:txBody>
      </p:sp>
      <p:pic>
        <p:nvPicPr>
          <p:cNvPr id="96" name="Google Shape;96;p18"/>
          <p:cNvPicPr preferRelativeResize="0"/>
          <p:nvPr/>
        </p:nvPicPr>
        <p:blipFill>
          <a:blip r:embed="rId3">
            <a:alphaModFix/>
          </a:blip>
          <a:stretch>
            <a:fillRect/>
          </a:stretch>
        </p:blipFill>
        <p:spPr>
          <a:xfrm>
            <a:off x="3424500" y="555600"/>
            <a:ext cx="5719500" cy="2423517"/>
          </a:xfrm>
          <a:prstGeom prst="rect">
            <a:avLst/>
          </a:prstGeom>
          <a:noFill/>
          <a:ln>
            <a:noFill/>
          </a:ln>
        </p:spPr>
      </p:pic>
      <p:pic>
        <p:nvPicPr>
          <p:cNvPr id="97" name="Google Shape;97;p18"/>
          <p:cNvPicPr preferRelativeResize="0"/>
          <p:nvPr/>
        </p:nvPicPr>
        <p:blipFill>
          <a:blip r:embed="rId4">
            <a:alphaModFix/>
          </a:blip>
          <a:stretch>
            <a:fillRect/>
          </a:stretch>
        </p:blipFill>
        <p:spPr>
          <a:xfrm>
            <a:off x="3424500" y="3315942"/>
            <a:ext cx="5719501" cy="61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110925" y="676213"/>
            <a:ext cx="2808000" cy="63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Arguments keyword</a:t>
            </a:r>
            <a:endParaRPr/>
          </a:p>
        </p:txBody>
      </p:sp>
      <p:sp>
        <p:nvSpPr>
          <p:cNvPr id="103" name="Google Shape;103;p19"/>
          <p:cNvSpPr txBox="1"/>
          <p:nvPr>
            <p:ph idx="1" type="body"/>
          </p:nvPr>
        </p:nvSpPr>
        <p:spPr>
          <a:xfrm>
            <a:off x="1110925" y="1389588"/>
            <a:ext cx="3008100" cy="30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if you want to have a varying number of parameters in a function, or you want to have the flexibility to pass as many arguments as we want, and get their sum?</a:t>
            </a:r>
            <a:endParaRPr/>
          </a:p>
          <a:p>
            <a:pPr indent="0" lvl="0" marL="0" rtl="0" algn="l">
              <a:spcBef>
                <a:spcPts val="1600"/>
              </a:spcBef>
              <a:spcAft>
                <a:spcPts val="0"/>
              </a:spcAft>
              <a:buNone/>
            </a:pPr>
            <a:r>
              <a:rPr lang="en-GB"/>
              <a:t>Every function in JavaScript has a special object called arguments and when we log it to the console, we can see that it kind of looks like an array, but it's not an array, it's an object.</a:t>
            </a:r>
            <a:endParaRPr/>
          </a:p>
          <a:p>
            <a:pPr indent="0" lvl="0" marL="0" rtl="0" algn="l">
              <a:spcBef>
                <a:spcPts val="1600"/>
              </a:spcBef>
              <a:spcAft>
                <a:spcPts val="1600"/>
              </a:spcAft>
              <a:buNone/>
            </a:pPr>
            <a:r>
              <a:t/>
            </a:r>
            <a:endParaRPr/>
          </a:p>
        </p:txBody>
      </p:sp>
      <p:pic>
        <p:nvPicPr>
          <p:cNvPr id="104" name="Google Shape;104;p19"/>
          <p:cNvPicPr preferRelativeResize="0"/>
          <p:nvPr/>
        </p:nvPicPr>
        <p:blipFill>
          <a:blip r:embed="rId3">
            <a:alphaModFix/>
          </a:blip>
          <a:stretch>
            <a:fillRect/>
          </a:stretch>
        </p:blipFill>
        <p:spPr>
          <a:xfrm>
            <a:off x="4877953" y="676200"/>
            <a:ext cx="2768173" cy="956687"/>
          </a:xfrm>
          <a:prstGeom prst="rect">
            <a:avLst/>
          </a:prstGeom>
          <a:noFill/>
          <a:ln>
            <a:noFill/>
          </a:ln>
        </p:spPr>
      </p:pic>
      <p:pic>
        <p:nvPicPr>
          <p:cNvPr id="105" name="Google Shape;105;p19"/>
          <p:cNvPicPr preferRelativeResize="0"/>
          <p:nvPr/>
        </p:nvPicPr>
        <p:blipFill>
          <a:blip r:embed="rId4">
            <a:alphaModFix/>
          </a:blip>
          <a:stretch>
            <a:fillRect/>
          </a:stretch>
        </p:blipFill>
        <p:spPr>
          <a:xfrm>
            <a:off x="4877948" y="1632885"/>
            <a:ext cx="2768181" cy="28344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555600"/>
            <a:ext cx="46287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txBox="1"/>
          <p:nvPr>
            <p:ph idx="1" type="body"/>
          </p:nvPr>
        </p:nvSpPr>
        <p:spPr>
          <a:xfrm>
            <a:off x="311700" y="1389600"/>
            <a:ext cx="46287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keys we have in this object are indexes of the arguments passed to this function.</a:t>
            </a:r>
            <a:endParaRPr/>
          </a:p>
          <a:p>
            <a:pPr indent="0" lvl="0" marL="0" rtl="0" algn="l">
              <a:spcBef>
                <a:spcPts val="1600"/>
              </a:spcBef>
              <a:spcAft>
                <a:spcPts val="0"/>
              </a:spcAft>
              <a:buNone/>
            </a:pPr>
            <a:r>
              <a:rPr lang="en-GB"/>
              <a:t>The first argument is 1, the second argument is 2, etc.</a:t>
            </a:r>
            <a:endParaRPr/>
          </a:p>
          <a:p>
            <a:pPr indent="0" lvl="0" marL="0" rtl="0" algn="l">
              <a:spcBef>
                <a:spcPts val="1600"/>
              </a:spcBef>
              <a:spcAft>
                <a:spcPts val="0"/>
              </a:spcAft>
              <a:buNone/>
            </a:pPr>
            <a:r>
              <a:rPr lang="en-GB"/>
              <a:t>W</a:t>
            </a:r>
            <a:r>
              <a:rPr lang="en-GB"/>
              <a:t>e have a length property that returns the number of arguments that are passed.</a:t>
            </a:r>
            <a:endParaRPr/>
          </a:p>
          <a:p>
            <a:pPr indent="0" lvl="0" marL="0" rtl="0" algn="l">
              <a:spcBef>
                <a:spcPts val="1600"/>
              </a:spcBef>
              <a:spcAft>
                <a:spcPts val="0"/>
              </a:spcAft>
              <a:buNone/>
            </a:pPr>
            <a:r>
              <a:rPr lang="en-GB"/>
              <a:t>We also have this other property, callee, which returns the currently executed function, so we have a reference to our sum function. </a:t>
            </a:r>
            <a:endParaRPr/>
          </a:p>
          <a:p>
            <a:pPr indent="0" lvl="0" marL="0" rtl="0" algn="l">
              <a:spcBef>
                <a:spcPts val="1600"/>
              </a:spcBef>
              <a:spcAft>
                <a:spcPts val="1600"/>
              </a:spcAft>
              <a:buNone/>
            </a:pPr>
            <a:r>
              <a:rPr lang="en-GB"/>
              <a:t>This is the </a:t>
            </a:r>
            <a:r>
              <a:rPr b="1" lang="en-GB"/>
              <a:t>arguments object</a:t>
            </a:r>
            <a:r>
              <a:rPr lang="en-GB"/>
              <a:t>.</a:t>
            </a:r>
            <a:endParaRPr/>
          </a:p>
        </p:txBody>
      </p:sp>
      <p:pic>
        <p:nvPicPr>
          <p:cNvPr id="112" name="Google Shape;112;p20"/>
          <p:cNvPicPr preferRelativeResize="0"/>
          <p:nvPr/>
        </p:nvPicPr>
        <p:blipFill>
          <a:blip r:embed="rId3">
            <a:alphaModFix/>
          </a:blip>
          <a:stretch>
            <a:fillRect/>
          </a:stretch>
        </p:blipFill>
        <p:spPr>
          <a:xfrm>
            <a:off x="4940405" y="555596"/>
            <a:ext cx="3919593" cy="401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44575" y="143250"/>
            <a:ext cx="2808000" cy="64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Using Arguments</a:t>
            </a:r>
            <a:endParaRPr/>
          </a:p>
        </p:txBody>
      </p:sp>
      <p:sp>
        <p:nvSpPr>
          <p:cNvPr id="118" name="Google Shape;118;p21"/>
          <p:cNvSpPr txBox="1"/>
          <p:nvPr>
            <p:ph idx="1" type="body"/>
          </p:nvPr>
        </p:nvSpPr>
        <p:spPr>
          <a:xfrm>
            <a:off x="144575" y="791250"/>
            <a:ext cx="6327300" cy="40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we want to have a function with a varying number of parameters to work with all the arguments that are passed to this function.</a:t>
            </a:r>
            <a:endParaRPr/>
          </a:p>
          <a:p>
            <a:pPr indent="0" lvl="0" marL="0" rtl="0" algn="l">
              <a:spcBef>
                <a:spcPts val="1600"/>
              </a:spcBef>
              <a:spcAft>
                <a:spcPts val="0"/>
              </a:spcAft>
              <a:buNone/>
            </a:pPr>
            <a:r>
              <a:rPr lang="en-GB"/>
              <a:t>Here we changed this function to return the sum of all its arguments with a simple algorithm.</a:t>
            </a:r>
            <a:endParaRPr/>
          </a:p>
          <a:p>
            <a:pPr indent="0" lvl="0" marL="0" rtl="0" algn="l">
              <a:spcBef>
                <a:spcPts val="1600"/>
              </a:spcBef>
              <a:spcAft>
                <a:spcPts val="0"/>
              </a:spcAft>
              <a:buNone/>
            </a:pPr>
            <a:r>
              <a:rPr lang="en-GB"/>
              <a:t>First we declare a variable called total.</a:t>
            </a:r>
            <a:endParaRPr/>
          </a:p>
          <a:p>
            <a:pPr indent="0" lvl="0" marL="0" rtl="0" algn="l">
              <a:spcBef>
                <a:spcPts val="1600"/>
              </a:spcBef>
              <a:spcAft>
                <a:spcPts val="0"/>
              </a:spcAft>
              <a:buNone/>
            </a:pPr>
            <a:r>
              <a:rPr lang="en-GB"/>
              <a:t>Then we start by using the for-of loop to iterate over the arguments object, and call each argument, value.</a:t>
            </a:r>
            <a:endParaRPr/>
          </a:p>
          <a:p>
            <a:pPr indent="0" lvl="0" marL="0" rtl="0" algn="l">
              <a:spcBef>
                <a:spcPts val="1600"/>
              </a:spcBef>
              <a:spcAft>
                <a:spcPts val="0"/>
              </a:spcAft>
              <a:buNone/>
            </a:pPr>
            <a:r>
              <a:rPr lang="en-GB"/>
              <a:t>Earlier we learnt that we can use the for of loop, on arrays, but technically this loop can be used on any object that has an iterator.</a:t>
            </a:r>
            <a:endParaRPr/>
          </a:p>
          <a:p>
            <a:pPr indent="0" lvl="0" marL="0" rtl="0" algn="l">
              <a:spcBef>
                <a:spcPts val="1600"/>
              </a:spcBef>
              <a:spcAft>
                <a:spcPts val="0"/>
              </a:spcAft>
              <a:buNone/>
            </a:pPr>
            <a:r>
              <a:rPr lang="en-GB"/>
              <a:t>The </a:t>
            </a:r>
            <a:r>
              <a:rPr lang="en-GB"/>
              <a:t>objects that we create with the object literal syntax don't have an iterator, but this particular object has a symbol.iterator. </a:t>
            </a:r>
            <a:endParaRPr/>
          </a:p>
          <a:p>
            <a:pPr indent="0" lvl="0" marL="0" rtl="0" algn="l">
              <a:spcBef>
                <a:spcPts val="1600"/>
              </a:spcBef>
              <a:spcAft>
                <a:spcPts val="1600"/>
              </a:spcAft>
              <a:buNone/>
            </a:pPr>
            <a:r>
              <a:rPr lang="en-GB"/>
              <a:t>That means this object has an iterator so we can use the for-of loop.</a:t>
            </a:r>
            <a:endParaRPr/>
          </a:p>
        </p:txBody>
      </p:sp>
      <p:pic>
        <p:nvPicPr>
          <p:cNvPr id="119" name="Google Shape;119;p21"/>
          <p:cNvPicPr preferRelativeResize="0"/>
          <p:nvPr/>
        </p:nvPicPr>
        <p:blipFill>
          <a:blip r:embed="rId3">
            <a:alphaModFix/>
          </a:blip>
          <a:stretch>
            <a:fillRect/>
          </a:stretch>
        </p:blipFill>
        <p:spPr>
          <a:xfrm>
            <a:off x="6587100" y="3161039"/>
            <a:ext cx="2170975" cy="1377849"/>
          </a:xfrm>
          <a:prstGeom prst="rect">
            <a:avLst/>
          </a:prstGeom>
          <a:noFill/>
          <a:ln>
            <a:noFill/>
          </a:ln>
        </p:spPr>
      </p:pic>
      <p:pic>
        <p:nvPicPr>
          <p:cNvPr id="120" name="Google Shape;120;p21"/>
          <p:cNvPicPr preferRelativeResize="0"/>
          <p:nvPr/>
        </p:nvPicPr>
        <p:blipFill>
          <a:blip r:embed="rId4">
            <a:alphaModFix/>
          </a:blip>
          <a:stretch>
            <a:fillRect/>
          </a:stretch>
        </p:blipFill>
        <p:spPr>
          <a:xfrm>
            <a:off x="6587101" y="604612"/>
            <a:ext cx="2170973" cy="22229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