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efb10abb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efb10abb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E6F2F5"/>
                </a:highlight>
              </a:rPr>
              <a:t>There are times </a:t>
            </a:r>
            <a:r>
              <a:rPr lang="en-GB" sz="1150">
                <a:solidFill>
                  <a:srgbClr val="29303B"/>
                </a:solidFill>
                <a:highlight>
                  <a:srgbClr val="F7F8FA"/>
                </a:highlight>
              </a:rPr>
              <a:t>that we want to supply default values to the parameters of a function.</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For example, let's imagine we want to write a function for calculating the total interest.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here we have there parameters, principle, interest rate and years.</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And here's the formula, to calculate the total interest.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Principle times rate divided by 100 times years. </a:t>
            </a:r>
            <a:endParaRPr sz="1150">
              <a:solidFill>
                <a:srgbClr val="29303B"/>
              </a:solidFill>
              <a:highlight>
                <a:srgbClr val="F7F8FA"/>
              </a:highlight>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efb10abb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efb10abb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F7F8FA"/>
                </a:highlight>
              </a:rPr>
              <a:t>Now, let's call this function, let's imagine the principle is 10,000 dollars rate is 3.5 percent, and we want to pay this back over 5 years.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let's log this on the console, so the total interest we have to pay is just over 1700. </a:t>
            </a:r>
            <a:endParaRPr sz="1150">
              <a:solidFill>
                <a:srgbClr val="29303B"/>
              </a:solidFill>
              <a:highlight>
                <a:srgbClr val="F7F8FA"/>
              </a:highlight>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efb10ab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efb10ab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F7F8FA"/>
                </a:highlight>
              </a:rPr>
              <a:t>Now, what if we want to have default values for an interest rate and the number of years.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Well, earlier in this section about operators, I showed you a technique like this.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rate equals rate or 3.5.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if rate has a value, if it's truthy, we're going to use that, otherwise we're going to use 3.5.</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we can use the logical or operator to get a variable a default value, similarly we can set years, years or 5.</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With this, if we exclude these arguments, those default values will be used.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I'm going to delete these, save the changes, and see we still get the same result.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efb10abb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efb10abb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F7F8FA"/>
                </a:highlight>
              </a:rPr>
              <a:t>But starting from ES6, we have a cleaner way to actually have the same thing.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instead of having these logical expressions, we can set the default values right here.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we set to rate to 3.5, and years to 5.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And now we can delete these two lines, save the changes, you still get the same result, So we can see that setting the default value for function parameters is really easy.</a:t>
            </a:r>
            <a:endParaRPr sz="1150">
              <a:solidFill>
                <a:srgbClr val="29303B"/>
              </a:solidFill>
              <a:highlight>
                <a:srgbClr val="F7F8FA"/>
              </a:highlight>
            </a:endParaRPr>
          </a:p>
          <a:p>
            <a:pPr indent="0" lvl="0" marL="152400" marR="152400" rtl="0" algn="l">
              <a:lnSpc>
                <a:spcPct val="115000"/>
              </a:lnSpc>
              <a:spcBef>
                <a:spcPts val="800"/>
              </a:spcBef>
              <a:spcAft>
                <a:spcPts val="800"/>
              </a:spcAft>
              <a:buNone/>
            </a:pPr>
            <a:r>
              <a:rPr lang="en-GB" sz="1150">
                <a:solidFill>
                  <a:srgbClr val="29303B"/>
                </a:solidFill>
                <a:highlight>
                  <a:srgbClr val="F7F8FA"/>
                </a:highlight>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efb10abb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fb10abb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F7F8FA"/>
                </a:highlight>
              </a:rPr>
              <a:t>There is just one caveat here, once you give a parameter a default value, you should also give all the other parameters after that a default value.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For example, let's see what happens if we set the default value for rate, but not years.</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When we save the changes, we get not a number, because we past 10,000, so principle is 10,000, rate is by default 3.5 But years doesn't have a value, so it's undefined.</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 That's why the result of this expression is not a number. </a:t>
            </a:r>
            <a:endParaRPr sz="1150">
              <a:solidFill>
                <a:srgbClr val="29303B"/>
              </a:solidFill>
              <a:highlight>
                <a:srgbClr val="F7F8FA"/>
              </a:highlight>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efb10abb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fb10abb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F7F8FA"/>
                </a:highlight>
              </a:rPr>
              <a:t>Now what if we passed 5 for the years?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Well this is confusing for the JavaScript engine because it doesn't know if 5 should be used for rate or the years.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 if I save the changes, you still get the same result, not a number.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Because in this case 5 is used for the rate, but years is still undefined.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efb10ab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fb10ab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F7F8FA"/>
                </a:highlight>
              </a:rPr>
              <a:t>Now there is a trick around this, so, we can pass undefined for the second parameter, and with this, rate will be set to 3.5 and years will be set to 5, now we get the same result as before.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But code like this is really ugly.</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Somebody looking at this code, they wonder, what is this undefined? </a:t>
            </a:r>
            <a:endParaRPr sz="1150">
              <a:solidFill>
                <a:srgbClr val="29303B"/>
              </a:solidFill>
              <a:highlight>
                <a:srgbClr val="F7F8FA"/>
              </a:highlight>
            </a:endParaRPr>
          </a:p>
          <a:p>
            <a:pPr indent="0" lvl="0" marL="152400" marR="152400" rtl="0" algn="l">
              <a:lnSpc>
                <a:spcPct val="115000"/>
              </a:lnSpc>
              <a:spcBef>
                <a:spcPts val="800"/>
              </a:spcBef>
              <a:spcAft>
                <a:spcPts val="0"/>
              </a:spcAft>
              <a:buNone/>
            </a:pPr>
            <a:r>
              <a:rPr lang="en-GB" sz="1150">
                <a:solidFill>
                  <a:srgbClr val="29303B"/>
                </a:solidFill>
                <a:highlight>
                  <a:srgbClr val="F7F8FA"/>
                </a:highlight>
              </a:rPr>
              <a:t>They have to look at the function to figure out what parameter is associated with undefined? </a:t>
            </a:r>
            <a:endParaRPr sz="1150">
              <a:solidFill>
                <a:srgbClr val="29303B"/>
              </a:solidFill>
              <a:highlight>
                <a:srgbClr val="F7F8FA"/>
              </a:highlight>
            </a:endParaRPr>
          </a:p>
          <a:p>
            <a:pPr indent="0" lvl="0" marL="152400" marR="152400" rtl="0" algn="l">
              <a:lnSpc>
                <a:spcPct val="115000"/>
              </a:lnSpc>
              <a:spcBef>
                <a:spcPts val="800"/>
              </a:spcBef>
              <a:spcAft>
                <a:spcPts val="800"/>
              </a:spcAft>
              <a:buNone/>
            </a:pPr>
            <a:r>
              <a:rPr lang="en-GB" sz="1150">
                <a:solidFill>
                  <a:srgbClr val="29303B"/>
                </a:solidFill>
                <a:highlight>
                  <a:srgbClr val="F7F8FA"/>
                </a:highlight>
              </a:rPr>
              <a:t>So as a best practice, whenever you want to give the function parameter a default value, make sure that that parameter is the last parameter in the list, or give all the parameters after that a default value.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Default Parameters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88550"/>
            <a:ext cx="1216800" cy="6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62" name="Google Shape;62;p14"/>
          <p:cNvSpPr txBox="1"/>
          <p:nvPr>
            <p:ph idx="1" type="body"/>
          </p:nvPr>
        </p:nvSpPr>
        <p:spPr>
          <a:xfrm>
            <a:off x="311688" y="1138950"/>
            <a:ext cx="8627400" cy="28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times that we want to supply default values to the parameters of a function.</a:t>
            </a:r>
            <a:endParaRPr/>
          </a:p>
          <a:p>
            <a:pPr indent="0" lvl="0" marL="0" rtl="0" algn="l">
              <a:spcBef>
                <a:spcPts val="1600"/>
              </a:spcBef>
              <a:spcAft>
                <a:spcPts val="0"/>
              </a:spcAft>
              <a:buNone/>
            </a:pPr>
            <a:r>
              <a:rPr lang="en-GB"/>
              <a:t>Here we have a function for calculating interest: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The function takes 3 parameters, principal (amount), interest rate and years.</a:t>
            </a:r>
            <a:endParaRPr/>
          </a:p>
          <a:p>
            <a:pPr indent="0" lvl="0" marL="0" rtl="0" algn="l">
              <a:spcBef>
                <a:spcPts val="1600"/>
              </a:spcBef>
              <a:spcAft>
                <a:spcPts val="1600"/>
              </a:spcAft>
              <a:buNone/>
            </a:pPr>
            <a:r>
              <a:rPr lang="en-GB"/>
              <a:t>The formula to calculate total interest is principal * rate / 100 * years</a:t>
            </a:r>
            <a:endParaRPr/>
          </a:p>
        </p:txBody>
      </p:sp>
      <p:pic>
        <p:nvPicPr>
          <p:cNvPr id="63" name="Google Shape;63;p14"/>
          <p:cNvPicPr preferRelativeResize="0"/>
          <p:nvPr/>
        </p:nvPicPr>
        <p:blipFill>
          <a:blip r:embed="rId3">
            <a:alphaModFix/>
          </a:blip>
          <a:stretch>
            <a:fillRect/>
          </a:stretch>
        </p:blipFill>
        <p:spPr>
          <a:xfrm>
            <a:off x="2427762" y="2154750"/>
            <a:ext cx="4395275" cy="83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Calculating interest</a:t>
            </a:r>
            <a:endParaRPr/>
          </a:p>
        </p:txBody>
      </p:sp>
      <p:sp>
        <p:nvSpPr>
          <p:cNvPr id="69" name="Google Shape;69;p15"/>
          <p:cNvSpPr txBox="1"/>
          <p:nvPr>
            <p:ph idx="1" type="body"/>
          </p:nvPr>
        </p:nvSpPr>
        <p:spPr>
          <a:xfrm>
            <a:off x="311700" y="1389600"/>
            <a:ext cx="2808000" cy="24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call the function, we pass in 10000 for the principal, 3.5 as the interest rate, and we are paying this back over 5 years.</a:t>
            </a:r>
            <a:endParaRPr/>
          </a:p>
          <a:p>
            <a:pPr indent="0" lvl="0" marL="0" rtl="0" algn="l">
              <a:spcBef>
                <a:spcPts val="1600"/>
              </a:spcBef>
              <a:spcAft>
                <a:spcPts val="0"/>
              </a:spcAft>
              <a:buNone/>
            </a:pPr>
            <a:r>
              <a:rPr lang="en-GB"/>
              <a:t>In our console, we see that the total interest we have to pay back is 1750.</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3780150" y="3087114"/>
            <a:ext cx="4931825" cy="525327"/>
          </a:xfrm>
          <a:prstGeom prst="rect">
            <a:avLst/>
          </a:prstGeom>
          <a:noFill/>
          <a:ln>
            <a:noFill/>
          </a:ln>
        </p:spPr>
      </p:pic>
      <p:pic>
        <p:nvPicPr>
          <p:cNvPr id="71" name="Google Shape;71;p15"/>
          <p:cNvPicPr preferRelativeResize="0"/>
          <p:nvPr/>
        </p:nvPicPr>
        <p:blipFill>
          <a:blip r:embed="rId4">
            <a:alphaModFix/>
          </a:blip>
          <a:stretch>
            <a:fillRect/>
          </a:stretch>
        </p:blipFill>
        <p:spPr>
          <a:xfrm>
            <a:off x="3780151" y="1262513"/>
            <a:ext cx="4931825" cy="155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08425" y="2044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Default values</a:t>
            </a:r>
            <a:endParaRPr/>
          </a:p>
        </p:txBody>
      </p:sp>
      <p:sp>
        <p:nvSpPr>
          <p:cNvPr id="77" name="Google Shape;77;p16"/>
          <p:cNvSpPr txBox="1"/>
          <p:nvPr>
            <p:ph idx="1" type="body"/>
          </p:nvPr>
        </p:nvSpPr>
        <p:spPr>
          <a:xfrm>
            <a:off x="208425" y="1038450"/>
            <a:ext cx="3819600" cy="38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supply default values for interest rate and number of years.</a:t>
            </a:r>
            <a:endParaRPr/>
          </a:p>
          <a:p>
            <a:pPr indent="0" lvl="0" marL="0" rtl="0" algn="l">
              <a:spcBef>
                <a:spcPts val="1600"/>
              </a:spcBef>
              <a:spcAft>
                <a:spcPts val="0"/>
              </a:spcAft>
              <a:buNone/>
            </a:pPr>
            <a:r>
              <a:rPr lang="en-GB"/>
              <a:t>In the section about operators, we learnt about the technique using OR (||)</a:t>
            </a:r>
            <a:endParaRPr/>
          </a:p>
          <a:p>
            <a:pPr indent="0" lvl="0" marL="0" rtl="0" algn="l">
              <a:spcBef>
                <a:spcPts val="1600"/>
              </a:spcBef>
              <a:spcAft>
                <a:spcPts val="0"/>
              </a:spcAft>
              <a:buNone/>
            </a:pPr>
            <a:r>
              <a:rPr lang="en-GB">
                <a:latin typeface="Courier New"/>
                <a:ea typeface="Courier New"/>
                <a:cs typeface="Courier New"/>
                <a:sym typeface="Courier New"/>
              </a:rPr>
              <a:t>r</a:t>
            </a:r>
            <a:r>
              <a:rPr lang="en-GB">
                <a:latin typeface="Courier New"/>
                <a:ea typeface="Courier New"/>
                <a:cs typeface="Courier New"/>
                <a:sym typeface="Courier New"/>
              </a:rPr>
              <a:t>ate = rate || 3.5;</a:t>
            </a:r>
            <a:endParaRPr>
              <a:latin typeface="Courier New"/>
              <a:ea typeface="Courier New"/>
              <a:cs typeface="Courier New"/>
              <a:sym typeface="Courier New"/>
            </a:endParaRPr>
          </a:p>
          <a:p>
            <a:pPr indent="0" lvl="0" marL="0" rtl="0" algn="l">
              <a:spcBef>
                <a:spcPts val="1600"/>
              </a:spcBef>
              <a:spcAft>
                <a:spcPts val="0"/>
              </a:spcAft>
              <a:buNone/>
            </a:pPr>
            <a:r>
              <a:rPr lang="en-GB"/>
              <a:t>So if rate has a truthy value, use that, else use 3.5</a:t>
            </a:r>
            <a:endParaRPr/>
          </a:p>
          <a:p>
            <a:pPr indent="0" lvl="0" marL="0" rtl="0" algn="l">
              <a:spcBef>
                <a:spcPts val="1600"/>
              </a:spcBef>
              <a:spcAft>
                <a:spcPts val="0"/>
              </a:spcAft>
              <a:buNone/>
            </a:pPr>
            <a:r>
              <a:rPr lang="en-GB"/>
              <a:t>We can use the logical or operator to give variables a default value.</a:t>
            </a:r>
            <a:endParaRPr/>
          </a:p>
          <a:p>
            <a:pPr indent="0" lvl="0" marL="0" rtl="0" algn="l">
              <a:spcBef>
                <a:spcPts val="1600"/>
              </a:spcBef>
              <a:spcAft>
                <a:spcPts val="1600"/>
              </a:spcAft>
              <a:buNone/>
            </a:pPr>
            <a:r>
              <a:rPr lang="en-GB"/>
              <a:t>With this, if we exclude these arguments, those default values will be used. </a:t>
            </a:r>
            <a:endParaRPr/>
          </a:p>
        </p:txBody>
      </p:sp>
      <p:pic>
        <p:nvPicPr>
          <p:cNvPr id="78" name="Google Shape;78;p16"/>
          <p:cNvPicPr preferRelativeResize="0"/>
          <p:nvPr/>
        </p:nvPicPr>
        <p:blipFill>
          <a:blip r:embed="rId3">
            <a:alphaModFix/>
          </a:blip>
          <a:stretch>
            <a:fillRect/>
          </a:stretch>
        </p:blipFill>
        <p:spPr>
          <a:xfrm>
            <a:off x="4176562" y="1038449"/>
            <a:ext cx="4844576" cy="1753777"/>
          </a:xfrm>
          <a:prstGeom prst="rect">
            <a:avLst/>
          </a:prstGeom>
          <a:noFill/>
          <a:ln>
            <a:noFill/>
          </a:ln>
        </p:spPr>
      </p:pic>
      <p:pic>
        <p:nvPicPr>
          <p:cNvPr id="79" name="Google Shape;79;p16"/>
          <p:cNvPicPr preferRelativeResize="0"/>
          <p:nvPr/>
        </p:nvPicPr>
        <p:blipFill>
          <a:blip r:embed="rId4">
            <a:alphaModFix/>
          </a:blip>
          <a:stretch>
            <a:fillRect/>
          </a:stretch>
        </p:blipFill>
        <p:spPr>
          <a:xfrm>
            <a:off x="4176562" y="2953780"/>
            <a:ext cx="4844576" cy="726684"/>
          </a:xfrm>
          <a:prstGeom prst="rect">
            <a:avLst/>
          </a:prstGeom>
          <a:noFill/>
          <a:ln>
            <a:noFill/>
          </a:ln>
        </p:spPr>
      </p:pic>
      <p:pic>
        <p:nvPicPr>
          <p:cNvPr id="80" name="Google Shape;80;p16"/>
          <p:cNvPicPr preferRelativeResize="0"/>
          <p:nvPr/>
        </p:nvPicPr>
        <p:blipFill>
          <a:blip r:embed="rId5">
            <a:alphaModFix/>
          </a:blip>
          <a:stretch>
            <a:fillRect/>
          </a:stretch>
        </p:blipFill>
        <p:spPr>
          <a:xfrm>
            <a:off x="4176562" y="3842020"/>
            <a:ext cx="4844575" cy="5160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555600"/>
            <a:ext cx="2931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Easier Default Parameters</a:t>
            </a:r>
            <a:endParaRPr/>
          </a:p>
        </p:txBody>
      </p:sp>
      <p:sp>
        <p:nvSpPr>
          <p:cNvPr id="86" name="Google Shape;86;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Starting from ES6, we have a cleaner and easier way to do this, by setting the default values when declaring the parameters themselves.</a:t>
            </a:r>
            <a:endParaRPr/>
          </a:p>
          <a:p>
            <a:pPr indent="0" lvl="0" marL="0" rtl="0" algn="l">
              <a:spcBef>
                <a:spcPts val="1600"/>
              </a:spcBef>
              <a:spcAft>
                <a:spcPts val="0"/>
              </a:spcAft>
              <a:buNone/>
            </a:pPr>
            <a:r>
              <a:rPr lang="en-GB"/>
              <a:t>So we set rate to 3.5 and years to 5</a:t>
            </a:r>
            <a:endParaRPr/>
          </a:p>
          <a:p>
            <a:pPr indent="0" lvl="0" marL="0" rtl="0" algn="l">
              <a:spcBef>
                <a:spcPts val="1600"/>
              </a:spcBef>
              <a:spcAft>
                <a:spcPts val="0"/>
              </a:spcAft>
              <a:buNone/>
            </a:pPr>
            <a:r>
              <a:rPr lang="en-GB"/>
              <a:t>The results in our log show the total interest correctly.</a:t>
            </a:r>
            <a:endParaRPr/>
          </a:p>
          <a:p>
            <a:pPr indent="0" lvl="0" marL="0" rtl="0" algn="l">
              <a:spcBef>
                <a:spcPts val="1600"/>
              </a:spcBef>
              <a:spcAft>
                <a:spcPts val="1600"/>
              </a:spcAft>
              <a:buNone/>
            </a:pPr>
            <a:r>
              <a:rPr lang="en-GB"/>
              <a:t>As you can see, setting default parameters is easy.</a:t>
            </a:r>
            <a:endParaRPr/>
          </a:p>
        </p:txBody>
      </p:sp>
      <p:pic>
        <p:nvPicPr>
          <p:cNvPr id="87" name="Google Shape;87;p17"/>
          <p:cNvPicPr preferRelativeResize="0"/>
          <p:nvPr/>
        </p:nvPicPr>
        <p:blipFill>
          <a:blip r:embed="rId3">
            <a:alphaModFix/>
          </a:blip>
          <a:stretch>
            <a:fillRect/>
          </a:stretch>
        </p:blipFill>
        <p:spPr>
          <a:xfrm>
            <a:off x="3402000" y="1389600"/>
            <a:ext cx="5459701" cy="907400"/>
          </a:xfrm>
          <a:prstGeom prst="rect">
            <a:avLst/>
          </a:prstGeom>
          <a:noFill/>
          <a:ln>
            <a:noFill/>
          </a:ln>
        </p:spPr>
      </p:pic>
      <p:pic>
        <p:nvPicPr>
          <p:cNvPr id="88" name="Google Shape;88;p17"/>
          <p:cNvPicPr preferRelativeResize="0"/>
          <p:nvPr/>
        </p:nvPicPr>
        <p:blipFill>
          <a:blip r:embed="rId4">
            <a:alphaModFix/>
          </a:blip>
          <a:stretch>
            <a:fillRect/>
          </a:stretch>
        </p:blipFill>
        <p:spPr>
          <a:xfrm>
            <a:off x="3401998" y="3411504"/>
            <a:ext cx="5459700" cy="581546"/>
          </a:xfrm>
          <a:prstGeom prst="rect">
            <a:avLst/>
          </a:prstGeom>
          <a:noFill/>
          <a:ln>
            <a:noFill/>
          </a:ln>
        </p:spPr>
      </p:pic>
      <p:pic>
        <p:nvPicPr>
          <p:cNvPr id="89" name="Google Shape;89;p17"/>
          <p:cNvPicPr preferRelativeResize="0"/>
          <p:nvPr/>
        </p:nvPicPr>
        <p:blipFill>
          <a:blip r:embed="rId5">
            <a:alphaModFix/>
          </a:blip>
          <a:stretch>
            <a:fillRect/>
          </a:stretch>
        </p:blipFill>
        <p:spPr>
          <a:xfrm>
            <a:off x="3402002" y="2444773"/>
            <a:ext cx="5459700" cy="8189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55600"/>
            <a:ext cx="3193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Default Value conventions</a:t>
            </a:r>
            <a:endParaRPr/>
          </a:p>
        </p:txBody>
      </p:sp>
      <p:sp>
        <p:nvSpPr>
          <p:cNvPr id="95" name="Google Shape;95;p18"/>
          <p:cNvSpPr txBox="1"/>
          <p:nvPr>
            <p:ph idx="1" type="body"/>
          </p:nvPr>
        </p:nvSpPr>
        <p:spPr>
          <a:xfrm>
            <a:off x="5645850" y="555600"/>
            <a:ext cx="3193500" cy="4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convention that you must follow, is that once you give a parameter a default value, you should also give all the other parameters after that a default value.</a:t>
            </a:r>
            <a:endParaRPr/>
          </a:p>
          <a:p>
            <a:pPr indent="0" lvl="0" marL="0" rtl="0" algn="l">
              <a:spcBef>
                <a:spcPts val="1600"/>
              </a:spcBef>
              <a:spcAft>
                <a:spcPts val="0"/>
              </a:spcAft>
              <a:buNone/>
            </a:pPr>
            <a:r>
              <a:rPr lang="en-GB"/>
              <a:t>Here we set the default value for rate, but not for years.</a:t>
            </a:r>
            <a:endParaRPr/>
          </a:p>
          <a:p>
            <a:pPr indent="0" lvl="0" marL="0" rtl="0" algn="l">
              <a:spcBef>
                <a:spcPts val="1600"/>
              </a:spcBef>
              <a:spcAft>
                <a:spcPts val="0"/>
              </a:spcAft>
              <a:buNone/>
            </a:pPr>
            <a:r>
              <a:rPr lang="en-GB"/>
              <a:t>When we log this, we get Not a Number, because we pass 10,000, so principal is 10,000, rate is by default 3.5, but years doesn't have a value, so it's undefined.</a:t>
            </a:r>
            <a:endParaRPr/>
          </a:p>
          <a:p>
            <a:pPr indent="0" lvl="0" marL="0" rtl="0" algn="l">
              <a:spcBef>
                <a:spcPts val="1600"/>
              </a:spcBef>
              <a:spcAft>
                <a:spcPts val="1600"/>
              </a:spcAft>
              <a:buNone/>
            </a:pPr>
            <a:r>
              <a:rPr lang="en-GB"/>
              <a:t>That’s why the result is Not a Number</a:t>
            </a:r>
            <a:endParaRPr/>
          </a:p>
        </p:txBody>
      </p:sp>
      <p:pic>
        <p:nvPicPr>
          <p:cNvPr id="96" name="Google Shape;96;p18"/>
          <p:cNvPicPr preferRelativeResize="0"/>
          <p:nvPr/>
        </p:nvPicPr>
        <p:blipFill>
          <a:blip r:embed="rId3">
            <a:alphaModFix/>
          </a:blip>
          <a:stretch>
            <a:fillRect/>
          </a:stretch>
        </p:blipFill>
        <p:spPr>
          <a:xfrm>
            <a:off x="311700" y="1561387"/>
            <a:ext cx="5087599" cy="1392871"/>
          </a:xfrm>
          <a:prstGeom prst="rect">
            <a:avLst/>
          </a:prstGeom>
          <a:noFill/>
          <a:ln>
            <a:noFill/>
          </a:ln>
        </p:spPr>
      </p:pic>
      <p:pic>
        <p:nvPicPr>
          <p:cNvPr id="97" name="Google Shape;97;p18"/>
          <p:cNvPicPr preferRelativeResize="0"/>
          <p:nvPr/>
        </p:nvPicPr>
        <p:blipFill>
          <a:blip r:embed="rId4">
            <a:alphaModFix/>
          </a:blip>
          <a:stretch>
            <a:fillRect/>
          </a:stretch>
        </p:blipFill>
        <p:spPr>
          <a:xfrm>
            <a:off x="311700" y="3411738"/>
            <a:ext cx="5087601" cy="578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555600"/>
            <a:ext cx="290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Default Value Confusion</a:t>
            </a:r>
            <a:endParaRPr/>
          </a:p>
        </p:txBody>
      </p:sp>
      <p:sp>
        <p:nvSpPr>
          <p:cNvPr id="103" name="Google Shape;103;p19"/>
          <p:cNvSpPr txBox="1"/>
          <p:nvPr>
            <p:ph idx="1" type="body"/>
          </p:nvPr>
        </p:nvSpPr>
        <p:spPr>
          <a:xfrm>
            <a:off x="311700" y="1389600"/>
            <a:ext cx="3819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attempt to pass 5 for the years.</a:t>
            </a:r>
            <a:endParaRPr/>
          </a:p>
          <a:p>
            <a:pPr indent="0" lvl="0" marL="0" rtl="0" algn="l">
              <a:spcBef>
                <a:spcPts val="1600"/>
              </a:spcBef>
              <a:spcAft>
                <a:spcPts val="0"/>
              </a:spcAft>
              <a:buNone/>
            </a:pPr>
            <a:r>
              <a:rPr lang="en-GB"/>
              <a:t>This is confusing for the JavaScript engine because it doesn't know if 5 should be used for rate or the years.</a:t>
            </a:r>
            <a:endParaRPr/>
          </a:p>
          <a:p>
            <a:pPr indent="0" lvl="0" marL="0" rtl="0" algn="l">
              <a:spcBef>
                <a:spcPts val="1600"/>
              </a:spcBef>
              <a:spcAft>
                <a:spcPts val="0"/>
              </a:spcAft>
              <a:buNone/>
            </a:pPr>
            <a:r>
              <a:rPr lang="en-GB"/>
              <a:t>In our console we get the same result: Not a Number.</a:t>
            </a:r>
            <a:endParaRPr/>
          </a:p>
          <a:p>
            <a:pPr indent="0" lvl="0" marL="0" rtl="0" algn="l">
              <a:spcBef>
                <a:spcPts val="1600"/>
              </a:spcBef>
              <a:spcAft>
                <a:spcPts val="1600"/>
              </a:spcAft>
              <a:buNone/>
            </a:pPr>
            <a:r>
              <a:rPr lang="en-GB"/>
              <a:t>This is b</a:t>
            </a:r>
            <a:r>
              <a:rPr lang="en-GB"/>
              <a:t>ecause in this case 5 is used for the rate, but years is still undefined.</a:t>
            </a:r>
            <a:endParaRPr/>
          </a:p>
        </p:txBody>
      </p:sp>
      <p:pic>
        <p:nvPicPr>
          <p:cNvPr id="104" name="Google Shape;104;p19"/>
          <p:cNvPicPr preferRelativeResize="0"/>
          <p:nvPr/>
        </p:nvPicPr>
        <p:blipFill>
          <a:blip r:embed="rId3">
            <a:alphaModFix/>
          </a:blip>
          <a:stretch>
            <a:fillRect/>
          </a:stretch>
        </p:blipFill>
        <p:spPr>
          <a:xfrm>
            <a:off x="4379200" y="1389600"/>
            <a:ext cx="4544474" cy="1227433"/>
          </a:xfrm>
          <a:prstGeom prst="rect">
            <a:avLst/>
          </a:prstGeom>
          <a:noFill/>
          <a:ln>
            <a:noFill/>
          </a:ln>
        </p:spPr>
      </p:pic>
      <p:pic>
        <p:nvPicPr>
          <p:cNvPr id="105" name="Google Shape;105;p19"/>
          <p:cNvPicPr preferRelativeResize="0"/>
          <p:nvPr/>
        </p:nvPicPr>
        <p:blipFill>
          <a:blip r:embed="rId4">
            <a:alphaModFix/>
          </a:blip>
          <a:stretch>
            <a:fillRect/>
          </a:stretch>
        </p:blipFill>
        <p:spPr>
          <a:xfrm>
            <a:off x="4379200" y="3001801"/>
            <a:ext cx="4544475" cy="517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Passing undefined</a:t>
            </a:r>
            <a:endParaRPr/>
          </a:p>
        </p:txBody>
      </p:sp>
      <p:sp>
        <p:nvSpPr>
          <p:cNvPr id="111" name="Google Shape;111;p20"/>
          <p:cNvSpPr txBox="1"/>
          <p:nvPr>
            <p:ph idx="1" type="body"/>
          </p:nvPr>
        </p:nvSpPr>
        <p:spPr>
          <a:xfrm>
            <a:off x="4358550" y="245750"/>
            <a:ext cx="4255800" cy="40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is a trick around this, we can pass undefined for the second parameter, and with this, rate will be set to 3.5 and years will be set to 5.</a:t>
            </a:r>
            <a:endParaRPr/>
          </a:p>
          <a:p>
            <a:pPr indent="0" lvl="0" marL="0" rtl="0" algn="l">
              <a:spcBef>
                <a:spcPts val="1600"/>
              </a:spcBef>
              <a:spcAft>
                <a:spcPts val="0"/>
              </a:spcAft>
              <a:buNone/>
            </a:pPr>
            <a:r>
              <a:rPr lang="en-GB"/>
              <a:t>Now our console shows we get the same answer.</a:t>
            </a:r>
            <a:endParaRPr/>
          </a:p>
          <a:p>
            <a:pPr indent="0" lvl="0" marL="0" rtl="0" algn="l">
              <a:spcBef>
                <a:spcPts val="1600"/>
              </a:spcBef>
              <a:spcAft>
                <a:spcPts val="0"/>
              </a:spcAft>
              <a:buNone/>
            </a:pPr>
            <a:r>
              <a:rPr lang="en-GB"/>
              <a:t>But code like this is really ugly.</a:t>
            </a:r>
            <a:endParaRPr/>
          </a:p>
          <a:p>
            <a:pPr indent="0" lvl="0" marL="0" rtl="0" algn="l">
              <a:spcBef>
                <a:spcPts val="1600"/>
              </a:spcBef>
              <a:spcAft>
                <a:spcPts val="0"/>
              </a:spcAft>
              <a:buNone/>
            </a:pPr>
            <a:r>
              <a:rPr lang="en-GB"/>
              <a:t>Somebody looking at this code, they wonder, what is this undefined? </a:t>
            </a:r>
            <a:endParaRPr/>
          </a:p>
          <a:p>
            <a:pPr indent="0" lvl="0" marL="0" rtl="0" algn="l">
              <a:spcBef>
                <a:spcPts val="1600"/>
              </a:spcBef>
              <a:spcAft>
                <a:spcPts val="0"/>
              </a:spcAft>
              <a:buNone/>
            </a:pPr>
            <a:r>
              <a:rPr lang="en-GB"/>
              <a:t>They have to look at the function to figure out what parameter is associated with undefined.</a:t>
            </a:r>
            <a:endParaRPr/>
          </a:p>
          <a:p>
            <a:pPr indent="0" lvl="0" marL="0" rtl="0" algn="l">
              <a:spcBef>
                <a:spcPts val="1600"/>
              </a:spcBef>
              <a:spcAft>
                <a:spcPts val="1600"/>
              </a:spcAft>
              <a:buNone/>
            </a:pPr>
            <a:r>
              <a:rPr lang="en-GB"/>
              <a:t>So as a best practice, whenever you want to give the function parameter a default value, make sure that that parameter is the last parameter in the list, or give all the parameters after that a default value.</a:t>
            </a:r>
            <a:endParaRPr/>
          </a:p>
        </p:txBody>
      </p:sp>
      <p:pic>
        <p:nvPicPr>
          <p:cNvPr id="112" name="Google Shape;112;p20"/>
          <p:cNvPicPr preferRelativeResize="0"/>
          <p:nvPr/>
        </p:nvPicPr>
        <p:blipFill>
          <a:blip r:embed="rId3">
            <a:alphaModFix/>
          </a:blip>
          <a:stretch>
            <a:fillRect/>
          </a:stretch>
        </p:blipFill>
        <p:spPr>
          <a:xfrm>
            <a:off x="311700" y="1540400"/>
            <a:ext cx="3835826" cy="1074466"/>
          </a:xfrm>
          <a:prstGeom prst="rect">
            <a:avLst/>
          </a:prstGeom>
          <a:noFill/>
          <a:ln>
            <a:noFill/>
          </a:ln>
        </p:spPr>
      </p:pic>
      <p:pic>
        <p:nvPicPr>
          <p:cNvPr id="113" name="Google Shape;113;p20"/>
          <p:cNvPicPr preferRelativeResize="0"/>
          <p:nvPr/>
        </p:nvPicPr>
        <p:blipFill>
          <a:blip r:embed="rId4">
            <a:alphaModFix/>
          </a:blip>
          <a:stretch>
            <a:fillRect/>
          </a:stretch>
        </p:blipFill>
        <p:spPr>
          <a:xfrm>
            <a:off x="311700" y="2937794"/>
            <a:ext cx="3835824" cy="4085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