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efcc76fc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fcc76fc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So here is how it works.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We prefix this method with the get keyword, and now this method is a getter.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can access the full name like a property on line 15. </a:t>
            </a:r>
            <a:endParaRPr sz="1150">
              <a:solidFill>
                <a:srgbClr val="29303B"/>
              </a:solidFill>
            </a:endParaRPr>
          </a:p>
          <a:p>
            <a:pPr indent="0" lvl="0" marL="152400" marR="152400" rtl="0" algn="l">
              <a:lnSpc>
                <a:spcPct val="115000"/>
              </a:lnSpc>
              <a:spcBef>
                <a:spcPts val="800"/>
              </a:spcBef>
              <a:spcAft>
                <a:spcPts val="800"/>
              </a:spcAft>
              <a:buNone/>
            </a:pPr>
            <a:r>
              <a:rPr lang="en-GB" sz="1150">
                <a:solidFill>
                  <a:srgbClr val="29303B"/>
                </a:solidFill>
              </a:rPr>
              <a:t>Save the changes, you can see our program is still working, beautiful, so this is our getter, now to be able to set this from the outside we need to add a setter.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efcc76fc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efcc76fc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A setter is very similar.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add the set keyword, the name of the property or method, and then code block.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However, this method needs a parameter, you can call it value or anything.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And the value of this parameter will be what we have in the right side of the assignment operator.</a:t>
            </a:r>
            <a:endParaRPr sz="1150">
              <a:solidFill>
                <a:srgbClr val="29303B"/>
              </a:solidFill>
            </a:endParaRPr>
          </a:p>
          <a:p>
            <a:pPr indent="0" lvl="0" marL="0" marR="152400" rtl="0" algn="l">
              <a:lnSpc>
                <a:spcPct val="115000"/>
              </a:lnSpc>
              <a:spcBef>
                <a:spcPts val="800"/>
              </a:spcBef>
              <a:spcAft>
                <a:spcPts val="8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efcc76fc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efcc76fc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So here let's assume that value is a valid string, we need to split that string by a space, take the parts and set the first name and last name properties.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value call the split method of string, you want to split it by a space, this will return array, we can call that parts.</a:t>
            </a:r>
            <a:endParaRPr sz="1150">
              <a:solidFill>
                <a:srgbClr val="29303B"/>
              </a:solidFill>
            </a:endParaRPr>
          </a:p>
          <a:p>
            <a:pPr indent="0" lvl="0" marL="152400" marR="152400" rtl="0" algn="l">
              <a:lnSpc>
                <a:spcPct val="115000"/>
              </a:lnSpc>
              <a:spcBef>
                <a:spcPts val="800"/>
              </a:spcBef>
              <a:spcAft>
                <a:spcPts val="800"/>
              </a:spcAft>
              <a:buNone/>
            </a:pPr>
            <a:r>
              <a:rPr lang="en-GB" sz="1150">
                <a:solidFill>
                  <a:srgbClr val="29303B"/>
                </a:solidFill>
              </a:rPr>
              <a:t>Now we can set the first name to parts of 0, and last name to parts of 1.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efcc76fc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fcc76fc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But finally, instead of logging the person's full name, let's just log the person object.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initially, we set the first and last name to Mosh Hamedani, now with this new property which is actually a setter, for changing the name to John Smith.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efcc76fc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efcc76fc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Save the changes, here's our person object, you can see first name and last name properties are updated, also note that full name, it's value is ...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Sometimes when you're logging objects in the console, you may see properties with this kind of value.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As you can see from the tool tip, this is a getter.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In order to read the value you need to click here, and now this method is executed and the result is returned in the console.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this is the benefit of getters and setters.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In the next lecture we're going to look at error handling.</a:t>
            </a:r>
            <a:endParaRPr/>
          </a:p>
          <a:p>
            <a:pPr indent="0" lvl="0" marL="0" rtl="0" algn="l">
              <a:spcBef>
                <a:spcPts val="8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efcc76fc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efcc76fc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efcc76f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efcc76f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E6F2F5"/>
                </a:highlight>
              </a:rPr>
              <a:t>In this lecture, </a:t>
            </a:r>
            <a:r>
              <a:rPr lang="en-GB" sz="1150">
                <a:solidFill>
                  <a:srgbClr val="29303B"/>
                </a:solidFill>
              </a:rPr>
              <a:t>we're going to look at a special kind of methods in objects called getters and setters.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let's imagine we have the person object with two properties.</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First name, set this to Mosh, and last name, set this to Hamedani.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efcc76fc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efcc76fc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Now somewhere in our application we want to display a person's full name.</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have to do something like this. Console.log we can either get the person.firstName, concatenate it with space and the last name, or a better way, as I told you before, is to use a template literal.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use the back tick and then we add a couple arguments here, so, here's the first one, the argument is person.firstname, now we have a space, and here's the second argument, person.lastname, however, the problem with this approach is maybe there are multiple places in our application where we want to display someone's full name.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With the current implementation, we'll have to repeat this template literal in multiple places.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efcc76fc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efcc76fc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A better approach is to define a method in this object, call it full name, and move this expression right there.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And then whenever we want to display a person's full name we simply call that person's method. </a:t>
            </a:r>
            <a:endParaRPr sz="1150">
              <a:solidFill>
                <a:srgbClr val="29303B"/>
              </a:solidFill>
            </a:endParaRPr>
          </a:p>
          <a:p>
            <a:pPr indent="0" lvl="0" marL="152400" marR="152400" rtl="0" algn="l">
              <a:lnSpc>
                <a:spcPct val="115000"/>
              </a:lnSpc>
              <a:spcBef>
                <a:spcPts val="800"/>
              </a:spcBef>
              <a:spcAft>
                <a:spcPts val="800"/>
              </a:spcAft>
              <a:buNone/>
            </a:pPr>
            <a:r>
              <a:rPr lang="en-GB" sz="1150">
                <a:solidFill>
                  <a:srgbClr val="29303B"/>
                </a:solidFill>
              </a:rPr>
              <a:t>So, we can add another key value pair, full name, but we set the value to a function,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efcc76fc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efcc76fc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or as I told you before, in ES6 we have a shorter syntax, to add a method to an object so instead of adding it as a key value pair, we can add it as a function without the function keyword.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if you want to define a function outside of an object, what do we do?</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We add function, the name of the function, parenthesis, and curly braces.</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However, when we need to add this inside of an object, we just drop the function keyword. </a:t>
            </a:r>
            <a:endParaRPr sz="1150">
              <a:solidFill>
                <a:srgbClr val="29303B"/>
              </a:solidFill>
            </a:endParaRPr>
          </a:p>
          <a:p>
            <a:pPr indent="0" lvl="0" marL="152400" marR="152400" rtl="0" algn="l">
              <a:lnSpc>
                <a:spcPct val="115000"/>
              </a:lnSpc>
              <a:spcBef>
                <a:spcPts val="800"/>
              </a:spcBef>
              <a:spcAft>
                <a:spcPts val="800"/>
              </a:spcAft>
              <a:buNone/>
            </a:pPr>
            <a:r>
              <a:rPr lang="en-GB" sz="1150">
                <a:solidFill>
                  <a:srgbClr val="29303B"/>
                </a:solidFill>
              </a:rPr>
              <a:t>So you can see, this new syntax is shorter and cleaner than the older syntax, okay?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efcc76fc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efcc76fc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So here's our full name method, we simply return this expression here.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I'm going to cut this, and move it here.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Now with this new implementation, every time we need to display someone's full name, we simply call person.fullname.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Save the changes, we get Mosh Hamedani.</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Beautiful. However, there are a couple problems.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With this approach.</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efcc76fc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fcc76fc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The first problem, is that this is read only.</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In other words, we cannot set a person's full name from the outside.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It will be nice if we could do this, and then the first name and last name properties would be automatically set based on what we passed here.</a:t>
            </a:r>
            <a:endParaRPr sz="1150">
              <a:solidFill>
                <a:srgbClr val="29303B"/>
              </a:solidFill>
            </a:endParaRPr>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efcc76fc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efcc76fc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The other issue is that I don't like to call this like a method.</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It would be nicer, if we could treat this as a property.</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could drop the parenthesis.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Like this. </a:t>
            </a:r>
            <a:endParaRPr sz="1150">
              <a:solidFill>
                <a:srgbClr val="29303B"/>
              </a:solidFill>
            </a:endParaRPr>
          </a:p>
          <a:p>
            <a:pPr indent="0" lvl="0" marL="152400" marR="152400" rtl="0" algn="l">
              <a:lnSpc>
                <a:spcPct val="115000"/>
              </a:lnSpc>
              <a:spcBef>
                <a:spcPts val="800"/>
              </a:spcBef>
              <a:spcAft>
                <a:spcPts val="800"/>
              </a:spcAft>
              <a:buNone/>
            </a:pPr>
            <a:r>
              <a:rPr lang="en-GB" sz="1150">
                <a:solidFill>
                  <a:srgbClr val="29303B"/>
                </a:solidFill>
              </a:rPr>
              <a:t>So how do we do this? Well, that's where getters and setters come in the picture.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fcc76fc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fcc76fc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We're use getters to access properties in an object and setters to change or mutate them. </a:t>
            </a:r>
            <a:endParaRPr sz="1150">
              <a:solidFill>
                <a:srgbClr val="29303B"/>
              </a:solidFill>
            </a:endParaRPr>
          </a:p>
          <a:p>
            <a:pPr indent="0" lvl="0" marL="152400" marR="152400" rtl="0" algn="l">
              <a:lnSpc>
                <a:spcPct val="115000"/>
              </a:lnSpc>
              <a:spcBef>
                <a:spcPts val="800"/>
              </a:spcBef>
              <a:spcAft>
                <a:spcPts val="800"/>
              </a:spcAft>
              <a:buNone/>
            </a:pPr>
            <a:r>
              <a:rPr lang="en-GB" sz="1150">
                <a:solidFill>
                  <a:srgbClr val="29303B"/>
                </a:solidFill>
              </a:rPr>
              <a:t>So in this object we should add a getter, and with that getter we can read this person's full name, like a property, and with a setter we can set it from the outside.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Getters &amp; Setters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Getters</a:t>
            </a:r>
            <a:endParaRPr/>
          </a:p>
        </p:txBody>
      </p:sp>
      <p:sp>
        <p:nvSpPr>
          <p:cNvPr id="128" name="Google Shape;128;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how it works:</a:t>
            </a:r>
            <a:endParaRPr/>
          </a:p>
          <a:p>
            <a:pPr indent="0" lvl="0" marL="0" rtl="0" algn="l">
              <a:spcBef>
                <a:spcPts val="1600"/>
              </a:spcBef>
              <a:spcAft>
                <a:spcPts val="0"/>
              </a:spcAft>
              <a:buNone/>
            </a:pPr>
            <a:r>
              <a:rPr lang="en-GB"/>
              <a:t>We prefix out method with the get keyword.</a:t>
            </a:r>
            <a:endParaRPr/>
          </a:p>
          <a:p>
            <a:pPr indent="0" lvl="0" marL="0" rtl="0" algn="l">
              <a:spcBef>
                <a:spcPts val="1600"/>
              </a:spcBef>
              <a:spcAft>
                <a:spcPts val="0"/>
              </a:spcAft>
              <a:buNone/>
            </a:pPr>
            <a:r>
              <a:rPr lang="en-GB"/>
              <a:t>Now this method is a getter.</a:t>
            </a:r>
            <a:endParaRPr/>
          </a:p>
          <a:p>
            <a:pPr indent="0" lvl="0" marL="0" rtl="0" algn="l">
              <a:spcBef>
                <a:spcPts val="1600"/>
              </a:spcBef>
              <a:spcAft>
                <a:spcPts val="0"/>
              </a:spcAft>
              <a:buNone/>
            </a:pPr>
            <a:r>
              <a:rPr lang="en-GB"/>
              <a:t>This means we can access fullName like a property.</a:t>
            </a:r>
            <a:endParaRPr/>
          </a:p>
          <a:p>
            <a:pPr indent="0" lvl="0" marL="0" rtl="0" algn="l">
              <a:spcBef>
                <a:spcPts val="1600"/>
              </a:spcBef>
              <a:spcAft>
                <a:spcPts val="1600"/>
              </a:spcAft>
              <a:buNone/>
            </a:pPr>
            <a:r>
              <a:rPr lang="en-GB"/>
              <a:t>In order to set the fullName from outside the object, we need a setter.</a:t>
            </a:r>
            <a:endParaRPr/>
          </a:p>
        </p:txBody>
      </p:sp>
      <p:pic>
        <p:nvPicPr>
          <p:cNvPr id="129" name="Google Shape;129;p22"/>
          <p:cNvPicPr preferRelativeResize="0"/>
          <p:nvPr/>
        </p:nvPicPr>
        <p:blipFill>
          <a:blip r:embed="rId3">
            <a:alphaModFix/>
          </a:blip>
          <a:stretch>
            <a:fillRect/>
          </a:stretch>
        </p:blipFill>
        <p:spPr>
          <a:xfrm>
            <a:off x="3584025" y="270588"/>
            <a:ext cx="5352775" cy="2910175"/>
          </a:xfrm>
          <a:prstGeom prst="rect">
            <a:avLst/>
          </a:prstGeom>
          <a:noFill/>
          <a:ln>
            <a:noFill/>
          </a:ln>
        </p:spPr>
      </p:pic>
      <p:pic>
        <p:nvPicPr>
          <p:cNvPr id="130" name="Google Shape;130;p22"/>
          <p:cNvPicPr preferRelativeResize="0"/>
          <p:nvPr/>
        </p:nvPicPr>
        <p:blipFill>
          <a:blip r:embed="rId4">
            <a:alphaModFix/>
          </a:blip>
          <a:stretch>
            <a:fillRect/>
          </a:stretch>
        </p:blipFill>
        <p:spPr>
          <a:xfrm>
            <a:off x="3584025" y="3180765"/>
            <a:ext cx="5352775" cy="807173"/>
          </a:xfrm>
          <a:prstGeom prst="rect">
            <a:avLst/>
          </a:prstGeom>
          <a:noFill/>
          <a:ln>
            <a:noFill/>
          </a:ln>
        </p:spPr>
      </p:pic>
      <p:pic>
        <p:nvPicPr>
          <p:cNvPr id="131" name="Google Shape;131;p22"/>
          <p:cNvPicPr preferRelativeResize="0"/>
          <p:nvPr/>
        </p:nvPicPr>
        <p:blipFill>
          <a:blip r:embed="rId5">
            <a:alphaModFix/>
          </a:blip>
          <a:stretch>
            <a:fillRect/>
          </a:stretch>
        </p:blipFill>
        <p:spPr>
          <a:xfrm>
            <a:off x="3584024" y="3987938"/>
            <a:ext cx="5352776" cy="8849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39050" y="4183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Setters</a:t>
            </a:r>
            <a:endParaRPr/>
          </a:p>
        </p:txBody>
      </p:sp>
      <p:sp>
        <p:nvSpPr>
          <p:cNvPr id="137" name="Google Shape;137;p23"/>
          <p:cNvSpPr txBox="1"/>
          <p:nvPr>
            <p:ph idx="1" type="body"/>
          </p:nvPr>
        </p:nvSpPr>
        <p:spPr>
          <a:xfrm>
            <a:off x="339050" y="1252350"/>
            <a:ext cx="2808000" cy="3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setter is very similar.</a:t>
            </a:r>
            <a:endParaRPr/>
          </a:p>
          <a:p>
            <a:pPr indent="0" lvl="0" marL="0" rtl="0" algn="l">
              <a:spcBef>
                <a:spcPts val="1600"/>
              </a:spcBef>
              <a:spcAft>
                <a:spcPts val="0"/>
              </a:spcAft>
              <a:buNone/>
            </a:pPr>
            <a:r>
              <a:rPr lang="en-GB"/>
              <a:t>We use the set keyword, followed by the name of the property or method, followed by a code block.</a:t>
            </a:r>
            <a:endParaRPr/>
          </a:p>
          <a:p>
            <a:pPr indent="0" lvl="0" marL="0" rtl="0" algn="l">
              <a:spcBef>
                <a:spcPts val="1600"/>
              </a:spcBef>
              <a:spcAft>
                <a:spcPts val="0"/>
              </a:spcAft>
              <a:buNone/>
            </a:pPr>
            <a:r>
              <a:rPr lang="en-GB"/>
              <a:t>However, this method need a parameter, which we will call value.</a:t>
            </a:r>
            <a:endParaRPr/>
          </a:p>
          <a:p>
            <a:pPr indent="0" lvl="0" marL="0" rtl="0" algn="l">
              <a:spcBef>
                <a:spcPts val="1600"/>
              </a:spcBef>
              <a:spcAft>
                <a:spcPts val="1600"/>
              </a:spcAft>
              <a:buNone/>
            </a:pPr>
            <a:r>
              <a:rPr lang="en-GB"/>
              <a:t>The value of this parameter is what we have on the right side of the assignment operator when calling the setter.</a:t>
            </a:r>
            <a:endParaRPr/>
          </a:p>
        </p:txBody>
      </p:sp>
      <p:pic>
        <p:nvPicPr>
          <p:cNvPr id="138" name="Google Shape;138;p23"/>
          <p:cNvPicPr preferRelativeResize="0"/>
          <p:nvPr/>
        </p:nvPicPr>
        <p:blipFill>
          <a:blip r:embed="rId3">
            <a:alphaModFix/>
          </a:blip>
          <a:stretch>
            <a:fillRect/>
          </a:stretch>
        </p:blipFill>
        <p:spPr>
          <a:xfrm>
            <a:off x="4384950" y="281175"/>
            <a:ext cx="4524375" cy="2201040"/>
          </a:xfrm>
          <a:prstGeom prst="rect">
            <a:avLst/>
          </a:prstGeom>
          <a:noFill/>
          <a:ln>
            <a:noFill/>
          </a:ln>
        </p:spPr>
      </p:pic>
      <p:pic>
        <p:nvPicPr>
          <p:cNvPr id="139" name="Google Shape;139;p23"/>
          <p:cNvPicPr preferRelativeResize="0"/>
          <p:nvPr/>
        </p:nvPicPr>
        <p:blipFill>
          <a:blip r:embed="rId4">
            <a:alphaModFix/>
          </a:blip>
          <a:stretch>
            <a:fillRect/>
          </a:stretch>
        </p:blipFill>
        <p:spPr>
          <a:xfrm>
            <a:off x="4384938" y="2638038"/>
            <a:ext cx="4524375" cy="1419225"/>
          </a:xfrm>
          <a:prstGeom prst="rect">
            <a:avLst/>
          </a:prstGeom>
          <a:noFill/>
          <a:ln>
            <a:noFill/>
          </a:ln>
        </p:spPr>
      </p:pic>
      <p:pic>
        <p:nvPicPr>
          <p:cNvPr id="140" name="Google Shape;140;p23"/>
          <p:cNvPicPr preferRelativeResize="0"/>
          <p:nvPr/>
        </p:nvPicPr>
        <p:blipFill>
          <a:blip r:embed="rId5">
            <a:alphaModFix/>
          </a:blip>
          <a:stretch>
            <a:fillRect/>
          </a:stretch>
        </p:blipFill>
        <p:spPr>
          <a:xfrm>
            <a:off x="4384953" y="4213097"/>
            <a:ext cx="4524375" cy="6492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25375" y="1147488"/>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The set method</a:t>
            </a:r>
            <a:endParaRPr/>
          </a:p>
        </p:txBody>
      </p:sp>
      <p:sp>
        <p:nvSpPr>
          <p:cNvPr id="146" name="Google Shape;146;p24"/>
          <p:cNvSpPr txBox="1"/>
          <p:nvPr>
            <p:ph idx="1" type="body"/>
          </p:nvPr>
        </p:nvSpPr>
        <p:spPr>
          <a:xfrm>
            <a:off x="4869925" y="945150"/>
            <a:ext cx="4008000" cy="32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assume that value is a valid string: we need to split that string by a blank space, take the parts and set firstName and lastName properties.</a:t>
            </a:r>
            <a:endParaRPr/>
          </a:p>
          <a:p>
            <a:pPr indent="0" lvl="0" marL="0" rtl="0" algn="l">
              <a:spcBef>
                <a:spcPts val="1600"/>
              </a:spcBef>
              <a:spcAft>
                <a:spcPts val="0"/>
              </a:spcAft>
              <a:buNone/>
            </a:pPr>
            <a:r>
              <a:rPr lang="en-GB"/>
              <a:t>We start by calling the split method of strings on the value we pass in, and separate these by blank spaces.</a:t>
            </a:r>
            <a:endParaRPr/>
          </a:p>
          <a:p>
            <a:pPr indent="0" lvl="0" marL="0" rtl="0" algn="l">
              <a:spcBef>
                <a:spcPts val="1600"/>
              </a:spcBef>
              <a:spcAft>
                <a:spcPts val="0"/>
              </a:spcAft>
              <a:buNone/>
            </a:pPr>
            <a:r>
              <a:rPr lang="en-GB"/>
              <a:t>The split method returns an array, so we store that in a variable called parts.</a:t>
            </a:r>
            <a:endParaRPr/>
          </a:p>
          <a:p>
            <a:pPr indent="0" lvl="0" marL="0" rtl="0" algn="l">
              <a:spcBef>
                <a:spcPts val="1600"/>
              </a:spcBef>
              <a:spcAft>
                <a:spcPts val="1600"/>
              </a:spcAft>
              <a:buNone/>
            </a:pPr>
            <a:r>
              <a:rPr lang="en-GB"/>
              <a:t>Now we set firstName to the first item in the array, and lastName to the second item in the array.</a:t>
            </a:r>
            <a:endParaRPr/>
          </a:p>
        </p:txBody>
      </p:sp>
      <p:pic>
        <p:nvPicPr>
          <p:cNvPr id="147" name="Google Shape;147;p24"/>
          <p:cNvPicPr preferRelativeResize="0"/>
          <p:nvPr/>
        </p:nvPicPr>
        <p:blipFill>
          <a:blip r:embed="rId3">
            <a:alphaModFix/>
          </a:blip>
          <a:stretch>
            <a:fillRect/>
          </a:stretch>
        </p:blipFill>
        <p:spPr>
          <a:xfrm>
            <a:off x="325375" y="2331263"/>
            <a:ext cx="4366700" cy="159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Full Example</a:t>
            </a:r>
            <a:endParaRPr/>
          </a:p>
        </p:txBody>
      </p:sp>
      <p:sp>
        <p:nvSpPr>
          <p:cNvPr id="153" name="Google Shape;153;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the full object, with firstName and lastName properties, as well as fullName getter and setters.</a:t>
            </a:r>
            <a:endParaRPr/>
          </a:p>
          <a:p>
            <a:pPr indent="0" lvl="0" marL="0" rtl="0" algn="l">
              <a:spcBef>
                <a:spcPts val="1600"/>
              </a:spcBef>
              <a:spcAft>
                <a:spcPts val="0"/>
              </a:spcAft>
              <a:buNone/>
            </a:pPr>
            <a:r>
              <a:rPr lang="en-GB"/>
              <a:t>Underneath we use the setter method to change the full name to John Smith.</a:t>
            </a:r>
            <a:endParaRPr/>
          </a:p>
          <a:p>
            <a:pPr indent="0" lvl="0" marL="0" rtl="0" algn="l">
              <a:spcBef>
                <a:spcPts val="1600"/>
              </a:spcBef>
              <a:spcAft>
                <a:spcPts val="1600"/>
              </a:spcAft>
              <a:buNone/>
            </a:pPr>
            <a:r>
              <a:rPr lang="en-GB"/>
              <a:t>Let’s take a look what happens when we log the entire person object to the console.</a:t>
            </a:r>
            <a:endParaRPr/>
          </a:p>
        </p:txBody>
      </p:sp>
      <p:pic>
        <p:nvPicPr>
          <p:cNvPr id="154" name="Google Shape;154;p25"/>
          <p:cNvPicPr preferRelativeResize="0"/>
          <p:nvPr/>
        </p:nvPicPr>
        <p:blipFill>
          <a:blip r:embed="rId3">
            <a:alphaModFix/>
          </a:blip>
          <a:stretch>
            <a:fillRect/>
          </a:stretch>
        </p:blipFill>
        <p:spPr>
          <a:xfrm>
            <a:off x="3272100" y="234475"/>
            <a:ext cx="5719499" cy="45441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311700" y="309375"/>
            <a:ext cx="4653900" cy="47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can see that that firstName and lastName properties have been updated.</a:t>
            </a:r>
            <a:endParaRPr/>
          </a:p>
          <a:p>
            <a:pPr indent="0" lvl="0" marL="0" rtl="0" algn="l">
              <a:spcBef>
                <a:spcPts val="1600"/>
              </a:spcBef>
              <a:spcAft>
                <a:spcPts val="0"/>
              </a:spcAft>
              <a:buNone/>
            </a:pPr>
            <a:r>
              <a:rPr lang="en-GB"/>
              <a:t>Also note that the value for fullName is (...)</a:t>
            </a:r>
            <a:endParaRPr/>
          </a:p>
          <a:p>
            <a:pPr indent="0" lvl="0" marL="0" rtl="0" algn="l">
              <a:spcBef>
                <a:spcPts val="1600"/>
              </a:spcBef>
              <a:spcAft>
                <a:spcPts val="0"/>
              </a:spcAft>
              <a:buNone/>
            </a:pPr>
            <a:r>
              <a:rPr lang="en-GB"/>
              <a:t>Sometimes when you log objects to the console, you may see properties with this kind of value.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As you can see from the tooltip, this is a getter.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In order to read the value you need to click here, and now this method is executed and the result is returned in the console. </a:t>
            </a:r>
            <a:endParaRPr/>
          </a:p>
        </p:txBody>
      </p:sp>
      <p:pic>
        <p:nvPicPr>
          <p:cNvPr id="160" name="Google Shape;160;p26"/>
          <p:cNvPicPr preferRelativeResize="0"/>
          <p:nvPr/>
        </p:nvPicPr>
        <p:blipFill>
          <a:blip r:embed="rId3">
            <a:alphaModFix/>
          </a:blip>
          <a:stretch>
            <a:fillRect/>
          </a:stretch>
        </p:blipFill>
        <p:spPr>
          <a:xfrm>
            <a:off x="5272982" y="172600"/>
            <a:ext cx="2858517" cy="1983172"/>
          </a:xfrm>
          <a:prstGeom prst="rect">
            <a:avLst/>
          </a:prstGeom>
          <a:noFill/>
          <a:ln>
            <a:noFill/>
          </a:ln>
        </p:spPr>
      </p:pic>
      <p:pic>
        <p:nvPicPr>
          <p:cNvPr id="161" name="Google Shape;161;p26"/>
          <p:cNvPicPr preferRelativeResize="0"/>
          <p:nvPr/>
        </p:nvPicPr>
        <p:blipFill>
          <a:blip r:embed="rId4">
            <a:alphaModFix/>
          </a:blip>
          <a:stretch>
            <a:fillRect/>
          </a:stretch>
        </p:blipFill>
        <p:spPr>
          <a:xfrm>
            <a:off x="5272983" y="2737583"/>
            <a:ext cx="2858517" cy="884912"/>
          </a:xfrm>
          <a:prstGeom prst="rect">
            <a:avLst/>
          </a:prstGeom>
          <a:noFill/>
          <a:ln>
            <a:noFill/>
          </a:ln>
        </p:spPr>
      </p:pic>
      <p:pic>
        <p:nvPicPr>
          <p:cNvPr id="162" name="Google Shape;162;p26"/>
          <p:cNvPicPr preferRelativeResize="0"/>
          <p:nvPr/>
        </p:nvPicPr>
        <p:blipFill>
          <a:blip r:embed="rId5">
            <a:alphaModFix/>
          </a:blip>
          <a:stretch>
            <a:fillRect/>
          </a:stretch>
        </p:blipFill>
        <p:spPr>
          <a:xfrm>
            <a:off x="5218255" y="4067531"/>
            <a:ext cx="2858518" cy="8766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Final Point</a:t>
            </a:r>
            <a:endParaRPr/>
          </a:p>
        </p:txBody>
      </p:sp>
      <p:sp>
        <p:nvSpPr>
          <p:cNvPr id="168" name="Google Shape;168;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GB"/>
              <a:t>We use </a:t>
            </a:r>
            <a:r>
              <a:rPr b="1" lang="en-GB"/>
              <a:t>getters </a:t>
            </a:r>
            <a:r>
              <a:rPr lang="en-GB"/>
              <a:t>to access properties in an object, and </a:t>
            </a:r>
            <a:r>
              <a:rPr b="1" lang="en-GB"/>
              <a:t>setters </a:t>
            </a:r>
            <a:r>
              <a:rPr lang="en-GB"/>
              <a:t>to change or mutate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18588" y="1210500"/>
            <a:ext cx="2808000" cy="67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Getters &amp; Setters</a:t>
            </a:r>
            <a:endParaRPr/>
          </a:p>
        </p:txBody>
      </p:sp>
      <p:sp>
        <p:nvSpPr>
          <p:cNvPr id="62" name="Google Shape;62;p14"/>
          <p:cNvSpPr txBox="1"/>
          <p:nvPr>
            <p:ph idx="1" type="body"/>
          </p:nvPr>
        </p:nvSpPr>
        <p:spPr>
          <a:xfrm>
            <a:off x="218588" y="1883100"/>
            <a:ext cx="2808000" cy="20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lecture, we are going to look at 2 special methods in objects, called getters and setters.</a:t>
            </a:r>
            <a:endParaRPr/>
          </a:p>
          <a:p>
            <a:pPr indent="0" lvl="0" marL="0" rtl="0" algn="l">
              <a:spcBef>
                <a:spcPts val="1600"/>
              </a:spcBef>
              <a:spcAft>
                <a:spcPts val="1600"/>
              </a:spcAft>
              <a:buNone/>
            </a:pPr>
            <a:r>
              <a:rPr lang="en-GB"/>
              <a:t>We start by initializing a person object with 2 properties: firstName &amp; lastName.</a:t>
            </a:r>
            <a:endParaRPr/>
          </a:p>
        </p:txBody>
      </p:sp>
      <p:pic>
        <p:nvPicPr>
          <p:cNvPr id="63" name="Google Shape;63;p14"/>
          <p:cNvPicPr preferRelativeResize="0"/>
          <p:nvPr/>
        </p:nvPicPr>
        <p:blipFill>
          <a:blip r:embed="rId3">
            <a:alphaModFix/>
          </a:blip>
          <a:stretch>
            <a:fillRect/>
          </a:stretch>
        </p:blipFill>
        <p:spPr>
          <a:xfrm>
            <a:off x="2903613" y="1210500"/>
            <a:ext cx="6021800" cy="272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5328200" y="219350"/>
            <a:ext cx="3526800" cy="47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want to display a person’s full name.</a:t>
            </a:r>
            <a:endParaRPr/>
          </a:p>
          <a:p>
            <a:pPr indent="0" lvl="0" marL="0" rtl="0" algn="l">
              <a:spcBef>
                <a:spcPts val="1600"/>
              </a:spcBef>
              <a:spcAft>
                <a:spcPts val="0"/>
              </a:spcAft>
              <a:buNone/>
            </a:pPr>
            <a:r>
              <a:rPr lang="en-GB"/>
              <a:t>We can either log the person.firstName, concatenate it with a space, then add person.lastName, or we could use template literals.</a:t>
            </a:r>
            <a:endParaRPr/>
          </a:p>
          <a:p>
            <a:pPr indent="0" lvl="0" marL="0" rtl="0" algn="l">
              <a:spcBef>
                <a:spcPts val="1600"/>
              </a:spcBef>
              <a:spcAft>
                <a:spcPts val="0"/>
              </a:spcAft>
              <a:buNone/>
            </a:pPr>
            <a:r>
              <a:rPr lang="en-GB"/>
              <a:t>In between backticks, we have 2 arguments, the first is person.firstName, and the second is person.lastName</a:t>
            </a:r>
            <a:endParaRPr/>
          </a:p>
          <a:p>
            <a:pPr indent="0" lvl="0" marL="0" rtl="0" algn="l">
              <a:spcBef>
                <a:spcPts val="1600"/>
              </a:spcBef>
              <a:spcAft>
                <a:spcPts val="0"/>
              </a:spcAft>
              <a:buNone/>
            </a:pPr>
            <a:r>
              <a:rPr lang="en-GB"/>
              <a:t>The problem with this approach is maybe there are multiple places in our application where we want to display someone's full name.</a:t>
            </a:r>
            <a:endParaRPr/>
          </a:p>
          <a:p>
            <a:pPr indent="0" lvl="0" marL="0" rtl="0" algn="l">
              <a:spcBef>
                <a:spcPts val="1600"/>
              </a:spcBef>
              <a:spcAft>
                <a:spcPts val="1600"/>
              </a:spcAft>
              <a:buNone/>
            </a:pPr>
            <a:r>
              <a:rPr lang="en-GB"/>
              <a:t>With the current implementation, we'll have to repeat this template literal in multiple places.</a:t>
            </a:r>
            <a:endParaRPr/>
          </a:p>
        </p:txBody>
      </p:sp>
      <p:sp>
        <p:nvSpPr>
          <p:cNvPr id="69" name="Google Shape;69;p15"/>
          <p:cNvSpPr txBox="1"/>
          <p:nvPr>
            <p:ph type="title"/>
          </p:nvPr>
        </p:nvSpPr>
        <p:spPr>
          <a:xfrm>
            <a:off x="311700" y="949250"/>
            <a:ext cx="2544300" cy="65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Displaying full name</a:t>
            </a:r>
            <a:endParaRPr/>
          </a:p>
        </p:txBody>
      </p:sp>
      <p:pic>
        <p:nvPicPr>
          <p:cNvPr id="70" name="Google Shape;70;p15"/>
          <p:cNvPicPr preferRelativeResize="0"/>
          <p:nvPr/>
        </p:nvPicPr>
        <p:blipFill>
          <a:blip r:embed="rId3">
            <a:alphaModFix/>
          </a:blip>
          <a:stretch>
            <a:fillRect/>
          </a:stretch>
        </p:blipFill>
        <p:spPr>
          <a:xfrm>
            <a:off x="311700" y="2306928"/>
            <a:ext cx="4888301" cy="475972"/>
          </a:xfrm>
          <a:prstGeom prst="rect">
            <a:avLst/>
          </a:prstGeom>
          <a:noFill/>
          <a:ln>
            <a:noFill/>
          </a:ln>
        </p:spPr>
      </p:pic>
      <p:grpSp>
        <p:nvGrpSpPr>
          <p:cNvPr id="71" name="Google Shape;71;p15"/>
          <p:cNvGrpSpPr/>
          <p:nvPr/>
        </p:nvGrpSpPr>
        <p:grpSpPr>
          <a:xfrm>
            <a:off x="311710" y="3165952"/>
            <a:ext cx="4888282" cy="306865"/>
            <a:chOff x="-568350" y="3779475"/>
            <a:chExt cx="10680100" cy="670450"/>
          </a:xfrm>
        </p:grpSpPr>
        <p:pic>
          <p:nvPicPr>
            <p:cNvPr id="72" name="Google Shape;72;p15"/>
            <p:cNvPicPr preferRelativeResize="0"/>
            <p:nvPr/>
          </p:nvPicPr>
          <p:blipFill rotWithShape="1">
            <a:blip r:embed="rId4">
              <a:alphaModFix/>
            </a:blip>
            <a:srcRect b="30027" l="7518" r="0" t="23910"/>
            <a:stretch/>
          </p:blipFill>
          <p:spPr>
            <a:xfrm>
              <a:off x="-568350" y="3779475"/>
              <a:ext cx="8456100" cy="670450"/>
            </a:xfrm>
            <a:prstGeom prst="rect">
              <a:avLst/>
            </a:prstGeom>
            <a:noFill/>
            <a:ln>
              <a:noFill/>
            </a:ln>
          </p:spPr>
        </p:pic>
        <p:pic>
          <p:nvPicPr>
            <p:cNvPr id="73" name="Google Shape;73;p15"/>
            <p:cNvPicPr preferRelativeResize="0"/>
            <p:nvPr/>
          </p:nvPicPr>
          <p:blipFill rotWithShape="1">
            <a:blip r:embed="rId5">
              <a:alphaModFix/>
            </a:blip>
            <a:srcRect b="31627" l="0" r="0" t="23821"/>
            <a:stretch/>
          </p:blipFill>
          <p:spPr>
            <a:xfrm>
              <a:off x="1348750" y="3779475"/>
              <a:ext cx="8763000" cy="67045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Creating the method</a:t>
            </a:r>
            <a:endParaRPr/>
          </a:p>
        </p:txBody>
      </p:sp>
      <p:sp>
        <p:nvSpPr>
          <p:cNvPr id="79" name="Google Shape;79;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better approach is to define a method in the object, call it fullName, and move this expression in there. </a:t>
            </a:r>
            <a:endParaRPr/>
          </a:p>
          <a:p>
            <a:pPr indent="0" lvl="0" marL="0" rtl="0" algn="l">
              <a:spcBef>
                <a:spcPts val="1600"/>
              </a:spcBef>
              <a:spcAft>
                <a:spcPts val="0"/>
              </a:spcAft>
              <a:buNone/>
            </a:pPr>
            <a:r>
              <a:rPr lang="en-GB"/>
              <a:t>And then whenever we want to display a person's full name we simply call that person's method. </a:t>
            </a:r>
            <a:endParaRPr/>
          </a:p>
          <a:p>
            <a:pPr indent="0" lvl="0" marL="0" rtl="0" algn="l">
              <a:spcBef>
                <a:spcPts val="1600"/>
              </a:spcBef>
              <a:spcAft>
                <a:spcPts val="1600"/>
              </a:spcAft>
              <a:buNone/>
            </a:pPr>
            <a:r>
              <a:rPr lang="en-GB"/>
              <a:t>Here we start with a key-value pair: fullName which we set to a function.</a:t>
            </a:r>
            <a:endParaRPr/>
          </a:p>
        </p:txBody>
      </p:sp>
      <p:pic>
        <p:nvPicPr>
          <p:cNvPr id="80" name="Google Shape;80;p16"/>
          <p:cNvPicPr preferRelativeResize="0"/>
          <p:nvPr/>
        </p:nvPicPr>
        <p:blipFill>
          <a:blip r:embed="rId3">
            <a:alphaModFix/>
          </a:blip>
          <a:stretch>
            <a:fillRect/>
          </a:stretch>
        </p:blipFill>
        <p:spPr>
          <a:xfrm>
            <a:off x="3414175" y="1389600"/>
            <a:ext cx="5353050" cy="261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334725" y="270000"/>
            <a:ext cx="2808000" cy="65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Shortening the syntax</a:t>
            </a:r>
            <a:endParaRPr/>
          </a:p>
        </p:txBody>
      </p:sp>
      <p:sp>
        <p:nvSpPr>
          <p:cNvPr id="86" name="Google Shape;86;p17"/>
          <p:cNvSpPr txBox="1"/>
          <p:nvPr>
            <p:ph idx="1" type="body"/>
          </p:nvPr>
        </p:nvSpPr>
        <p:spPr>
          <a:xfrm>
            <a:off x="1334725" y="927600"/>
            <a:ext cx="3354000" cy="39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 have learn before, we have a shorter syntax to add a method to a function.</a:t>
            </a:r>
            <a:endParaRPr/>
          </a:p>
          <a:p>
            <a:pPr indent="0" lvl="0" marL="0" rtl="0" algn="l">
              <a:spcBef>
                <a:spcPts val="1600"/>
              </a:spcBef>
              <a:spcAft>
                <a:spcPts val="0"/>
              </a:spcAft>
              <a:buNone/>
            </a:pPr>
            <a:r>
              <a:rPr lang="en-GB"/>
              <a:t>To define a function outside of an object, we use the function keyword, give the function a name followed by parentheses and curly braces.</a:t>
            </a:r>
            <a:endParaRPr/>
          </a:p>
          <a:p>
            <a:pPr indent="0" lvl="0" marL="0" rtl="0" algn="l">
              <a:spcBef>
                <a:spcPts val="1600"/>
              </a:spcBef>
              <a:spcAft>
                <a:spcPts val="0"/>
              </a:spcAft>
              <a:buNone/>
            </a:pPr>
            <a:r>
              <a:rPr lang="en-GB"/>
              <a:t>W</a:t>
            </a:r>
            <a:r>
              <a:rPr lang="en-GB"/>
              <a:t>hen we need to add this inside of an object, we just drop the function keyword. </a:t>
            </a:r>
            <a:endParaRPr/>
          </a:p>
          <a:p>
            <a:pPr indent="0" lvl="0" marL="0" rtl="0" algn="l">
              <a:spcBef>
                <a:spcPts val="1600"/>
              </a:spcBef>
              <a:spcAft>
                <a:spcPts val="1600"/>
              </a:spcAft>
              <a:buNone/>
            </a:pPr>
            <a:r>
              <a:rPr lang="en-GB"/>
              <a:t>So you can see, this new syntax is shorter and cleaner than the older syntax.</a:t>
            </a:r>
            <a:endParaRPr/>
          </a:p>
        </p:txBody>
      </p:sp>
      <p:pic>
        <p:nvPicPr>
          <p:cNvPr id="87" name="Google Shape;87;p17"/>
          <p:cNvPicPr preferRelativeResize="0"/>
          <p:nvPr/>
        </p:nvPicPr>
        <p:blipFill>
          <a:blip r:embed="rId3">
            <a:alphaModFix/>
          </a:blip>
          <a:stretch>
            <a:fillRect/>
          </a:stretch>
        </p:blipFill>
        <p:spPr>
          <a:xfrm>
            <a:off x="5634007" y="227325"/>
            <a:ext cx="2344332" cy="1306538"/>
          </a:xfrm>
          <a:prstGeom prst="rect">
            <a:avLst/>
          </a:prstGeom>
          <a:noFill/>
          <a:ln>
            <a:noFill/>
          </a:ln>
        </p:spPr>
      </p:pic>
      <p:pic>
        <p:nvPicPr>
          <p:cNvPr id="88" name="Google Shape;88;p17"/>
          <p:cNvPicPr preferRelativeResize="0"/>
          <p:nvPr/>
        </p:nvPicPr>
        <p:blipFill>
          <a:blip r:embed="rId4">
            <a:alphaModFix/>
          </a:blip>
          <a:stretch>
            <a:fillRect/>
          </a:stretch>
        </p:blipFill>
        <p:spPr>
          <a:xfrm>
            <a:off x="5634008" y="1797751"/>
            <a:ext cx="2344332" cy="1320115"/>
          </a:xfrm>
          <a:prstGeom prst="rect">
            <a:avLst/>
          </a:prstGeom>
          <a:noFill/>
          <a:ln>
            <a:noFill/>
          </a:ln>
        </p:spPr>
      </p:pic>
      <p:pic>
        <p:nvPicPr>
          <p:cNvPr id="89" name="Google Shape;89;p17"/>
          <p:cNvPicPr preferRelativeResize="0"/>
          <p:nvPr/>
        </p:nvPicPr>
        <p:blipFill>
          <a:blip r:embed="rId5">
            <a:alphaModFix/>
          </a:blip>
          <a:stretch>
            <a:fillRect/>
          </a:stretch>
        </p:blipFill>
        <p:spPr>
          <a:xfrm>
            <a:off x="5634007" y="3381751"/>
            <a:ext cx="2344333" cy="131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7713" y="838700"/>
            <a:ext cx="2488500" cy="34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the fullName method, which returns firstName and lastName.</a:t>
            </a:r>
            <a:endParaRPr/>
          </a:p>
          <a:p>
            <a:pPr indent="0" lvl="0" marL="0" rtl="0" algn="l">
              <a:spcBef>
                <a:spcPts val="1600"/>
              </a:spcBef>
              <a:spcAft>
                <a:spcPts val="0"/>
              </a:spcAft>
              <a:buNone/>
            </a:pPr>
            <a:r>
              <a:rPr lang="en-GB"/>
              <a:t>Any time we want to access the full name, we simply call person.fullName()</a:t>
            </a:r>
            <a:endParaRPr/>
          </a:p>
          <a:p>
            <a:pPr indent="0" lvl="0" marL="0" rtl="0" algn="l">
              <a:spcBef>
                <a:spcPts val="1600"/>
              </a:spcBef>
              <a:spcAft>
                <a:spcPts val="0"/>
              </a:spcAft>
              <a:buNone/>
            </a:pPr>
            <a:r>
              <a:rPr lang="en-GB"/>
              <a:t>In our console, we see the full name printed out.</a:t>
            </a:r>
            <a:endParaRPr/>
          </a:p>
          <a:p>
            <a:pPr indent="0" lvl="0" marL="0" rtl="0" algn="l">
              <a:spcBef>
                <a:spcPts val="1600"/>
              </a:spcBef>
              <a:spcAft>
                <a:spcPts val="1600"/>
              </a:spcAft>
              <a:buNone/>
            </a:pPr>
            <a:r>
              <a:rPr lang="en-GB"/>
              <a:t>There are a few problems with this approach however.</a:t>
            </a:r>
            <a:endParaRPr/>
          </a:p>
        </p:txBody>
      </p:sp>
      <p:grpSp>
        <p:nvGrpSpPr>
          <p:cNvPr id="95" name="Google Shape;95;p18"/>
          <p:cNvGrpSpPr/>
          <p:nvPr/>
        </p:nvGrpSpPr>
        <p:grpSpPr>
          <a:xfrm>
            <a:off x="3128522" y="838593"/>
            <a:ext cx="5697765" cy="2523928"/>
            <a:chOff x="3341410" y="1683375"/>
            <a:chExt cx="5509345" cy="2440700"/>
          </a:xfrm>
        </p:grpSpPr>
        <p:pic>
          <p:nvPicPr>
            <p:cNvPr id="96" name="Google Shape;96;p18"/>
            <p:cNvPicPr preferRelativeResize="0"/>
            <p:nvPr/>
          </p:nvPicPr>
          <p:blipFill>
            <a:blip r:embed="rId3">
              <a:alphaModFix/>
            </a:blip>
            <a:stretch>
              <a:fillRect/>
            </a:stretch>
          </p:blipFill>
          <p:spPr>
            <a:xfrm>
              <a:off x="6831450" y="1683375"/>
              <a:ext cx="2019300" cy="2440700"/>
            </a:xfrm>
            <a:prstGeom prst="rect">
              <a:avLst/>
            </a:prstGeom>
            <a:noFill/>
            <a:ln>
              <a:noFill/>
            </a:ln>
          </p:spPr>
        </p:pic>
        <p:grpSp>
          <p:nvGrpSpPr>
            <p:cNvPr id="97" name="Google Shape;97;p18"/>
            <p:cNvGrpSpPr/>
            <p:nvPr/>
          </p:nvGrpSpPr>
          <p:grpSpPr>
            <a:xfrm>
              <a:off x="3341410" y="1683376"/>
              <a:ext cx="5509345" cy="2440695"/>
              <a:chOff x="3119700" y="555600"/>
              <a:chExt cx="6087674" cy="2696900"/>
            </a:xfrm>
          </p:grpSpPr>
          <p:pic>
            <p:nvPicPr>
              <p:cNvPr id="98" name="Google Shape;98;p18"/>
              <p:cNvPicPr preferRelativeResize="0"/>
              <p:nvPr/>
            </p:nvPicPr>
            <p:blipFill>
              <a:blip r:embed="rId4">
                <a:alphaModFix/>
              </a:blip>
              <a:stretch>
                <a:fillRect/>
              </a:stretch>
            </p:blipFill>
            <p:spPr>
              <a:xfrm>
                <a:off x="3119700" y="555600"/>
                <a:ext cx="5689776" cy="2696900"/>
              </a:xfrm>
              <a:prstGeom prst="rect">
                <a:avLst/>
              </a:prstGeom>
              <a:noFill/>
              <a:ln>
                <a:noFill/>
              </a:ln>
            </p:spPr>
          </p:pic>
          <p:pic>
            <p:nvPicPr>
              <p:cNvPr id="99" name="Google Shape;99;p18"/>
              <p:cNvPicPr preferRelativeResize="0"/>
              <p:nvPr/>
            </p:nvPicPr>
            <p:blipFill rotWithShape="1">
              <a:blip r:embed="rId5">
                <a:alphaModFix/>
              </a:blip>
              <a:srcRect b="0" l="5873" r="0" t="0"/>
              <a:stretch/>
            </p:blipFill>
            <p:spPr>
              <a:xfrm>
                <a:off x="3838000" y="1238116"/>
                <a:ext cx="5369374" cy="1172575"/>
              </a:xfrm>
              <a:prstGeom prst="rect">
                <a:avLst/>
              </a:prstGeom>
              <a:noFill/>
              <a:ln>
                <a:noFill/>
              </a:ln>
            </p:spPr>
          </p:pic>
        </p:grpSp>
      </p:grpSp>
      <p:pic>
        <p:nvPicPr>
          <p:cNvPr id="100" name="Google Shape;100;p18"/>
          <p:cNvPicPr preferRelativeResize="0"/>
          <p:nvPr/>
        </p:nvPicPr>
        <p:blipFill>
          <a:blip r:embed="rId6">
            <a:alphaModFix/>
          </a:blip>
          <a:stretch>
            <a:fillRect/>
          </a:stretch>
        </p:blipFill>
        <p:spPr>
          <a:xfrm>
            <a:off x="3128485" y="3362887"/>
            <a:ext cx="5697727" cy="9419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Read Only</a:t>
            </a:r>
            <a:endParaRPr/>
          </a:p>
        </p:txBody>
      </p:sp>
      <p:sp>
        <p:nvSpPr>
          <p:cNvPr id="106" name="Google Shape;106;p19"/>
          <p:cNvSpPr txBox="1"/>
          <p:nvPr>
            <p:ph idx="1" type="body"/>
          </p:nvPr>
        </p:nvSpPr>
        <p:spPr>
          <a:xfrm>
            <a:off x="311700" y="1389600"/>
            <a:ext cx="70539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first problem, is that this is read only. </a:t>
            </a:r>
            <a:endParaRPr/>
          </a:p>
          <a:p>
            <a:pPr indent="0" lvl="0" marL="0" rtl="0" algn="l">
              <a:spcBef>
                <a:spcPts val="1600"/>
              </a:spcBef>
              <a:spcAft>
                <a:spcPts val="0"/>
              </a:spcAft>
              <a:buNone/>
            </a:pPr>
            <a:r>
              <a:rPr lang="en-GB"/>
              <a:t>In other words, we cannot change the full name by assigning it using dot notation.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It will be nice if we could do this, and then the first name and last name properties would be automatically set based on what we passed here.</a:t>
            </a:r>
            <a:endParaRPr/>
          </a:p>
        </p:txBody>
      </p:sp>
      <p:pic>
        <p:nvPicPr>
          <p:cNvPr id="107" name="Google Shape;107;p19"/>
          <p:cNvPicPr preferRelativeResize="0"/>
          <p:nvPr/>
        </p:nvPicPr>
        <p:blipFill>
          <a:blip r:embed="rId3">
            <a:alphaModFix/>
          </a:blip>
          <a:stretch>
            <a:fillRect/>
          </a:stretch>
        </p:blipFill>
        <p:spPr>
          <a:xfrm>
            <a:off x="409235" y="2547063"/>
            <a:ext cx="6024300" cy="864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664375"/>
            <a:ext cx="2808000" cy="64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Calling a method</a:t>
            </a:r>
            <a:endParaRPr/>
          </a:p>
        </p:txBody>
      </p:sp>
      <p:pic>
        <p:nvPicPr>
          <p:cNvPr id="113" name="Google Shape;113;p20"/>
          <p:cNvPicPr preferRelativeResize="0"/>
          <p:nvPr/>
        </p:nvPicPr>
        <p:blipFill>
          <a:blip r:embed="rId3">
            <a:alphaModFix/>
          </a:blip>
          <a:stretch>
            <a:fillRect/>
          </a:stretch>
        </p:blipFill>
        <p:spPr>
          <a:xfrm>
            <a:off x="3229428" y="2865974"/>
            <a:ext cx="5562525" cy="838801"/>
          </a:xfrm>
          <a:prstGeom prst="rect">
            <a:avLst/>
          </a:prstGeom>
          <a:noFill/>
          <a:ln>
            <a:noFill/>
          </a:ln>
        </p:spPr>
      </p:pic>
      <p:sp>
        <p:nvSpPr>
          <p:cNvPr id="114" name="Google Shape;114;p20"/>
          <p:cNvSpPr txBox="1"/>
          <p:nvPr>
            <p:ph idx="1" type="body"/>
          </p:nvPr>
        </p:nvSpPr>
        <p:spPr>
          <a:xfrm>
            <a:off x="311700" y="1389600"/>
            <a:ext cx="2808000" cy="24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other issue, is that we would prefer to call it like a property, not a method. </a:t>
            </a:r>
            <a:endParaRPr/>
          </a:p>
          <a:p>
            <a:pPr indent="0" lvl="0" marL="0" rtl="0" algn="l">
              <a:spcBef>
                <a:spcPts val="1600"/>
              </a:spcBef>
              <a:spcAft>
                <a:spcPts val="0"/>
              </a:spcAft>
              <a:buNone/>
            </a:pPr>
            <a:r>
              <a:rPr lang="en-GB"/>
              <a:t>Basically, to remove the parentheses.</a:t>
            </a:r>
            <a:endParaRPr/>
          </a:p>
          <a:p>
            <a:pPr indent="0" lvl="0" marL="0" rtl="0" algn="l">
              <a:spcBef>
                <a:spcPts val="1600"/>
              </a:spcBef>
              <a:spcAft>
                <a:spcPts val="0"/>
              </a:spcAft>
              <a:buNone/>
            </a:pPr>
            <a:r>
              <a:rPr lang="en-GB"/>
              <a:t>How do we deal with this? </a:t>
            </a:r>
            <a:endParaRPr/>
          </a:p>
          <a:p>
            <a:pPr indent="0" lvl="0" marL="0" rtl="0" algn="l">
              <a:spcBef>
                <a:spcPts val="1600"/>
              </a:spcBef>
              <a:spcAft>
                <a:spcPts val="1600"/>
              </a:spcAft>
              <a:buNone/>
            </a:pPr>
            <a:r>
              <a:rPr lang="en-GB"/>
              <a:t>This is where </a:t>
            </a:r>
            <a:r>
              <a:rPr b="1" lang="en-GB"/>
              <a:t>getters</a:t>
            </a:r>
            <a:r>
              <a:rPr lang="en-GB"/>
              <a:t> and </a:t>
            </a:r>
            <a:r>
              <a:rPr b="1" lang="en-GB"/>
              <a:t>setters</a:t>
            </a:r>
            <a:r>
              <a:rPr lang="en-GB"/>
              <a:t> come into play.</a:t>
            </a:r>
            <a:endParaRPr/>
          </a:p>
        </p:txBody>
      </p:sp>
      <p:pic>
        <p:nvPicPr>
          <p:cNvPr id="115" name="Google Shape;115;p20"/>
          <p:cNvPicPr preferRelativeResize="0"/>
          <p:nvPr/>
        </p:nvPicPr>
        <p:blipFill>
          <a:blip r:embed="rId4">
            <a:alphaModFix/>
          </a:blip>
          <a:stretch>
            <a:fillRect/>
          </a:stretch>
        </p:blipFill>
        <p:spPr>
          <a:xfrm>
            <a:off x="3229428" y="1501425"/>
            <a:ext cx="5562525" cy="6921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Getters and Setters</a:t>
            </a:r>
            <a:endParaRPr/>
          </a:p>
        </p:txBody>
      </p:sp>
      <p:sp>
        <p:nvSpPr>
          <p:cNvPr id="121" name="Google Shape;121;p21"/>
          <p:cNvSpPr txBox="1"/>
          <p:nvPr>
            <p:ph idx="1" type="body"/>
          </p:nvPr>
        </p:nvSpPr>
        <p:spPr>
          <a:xfrm>
            <a:off x="311700" y="1389600"/>
            <a:ext cx="84117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use </a:t>
            </a:r>
            <a:r>
              <a:rPr b="1" lang="en-GB"/>
              <a:t>getters </a:t>
            </a:r>
            <a:r>
              <a:rPr lang="en-GB"/>
              <a:t>to access properties in an object, and </a:t>
            </a:r>
            <a:r>
              <a:rPr b="1" lang="en-GB"/>
              <a:t>setters </a:t>
            </a:r>
            <a:r>
              <a:rPr lang="en-GB"/>
              <a:t>to change or mutate them.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In this object we should add a getter, and with that getter we can read this person's full name, like a property, and with a setter we can set it from the outside. </a:t>
            </a:r>
            <a:endParaRPr/>
          </a:p>
        </p:txBody>
      </p:sp>
      <p:pic>
        <p:nvPicPr>
          <p:cNvPr id="122" name="Google Shape;122;p21"/>
          <p:cNvPicPr preferRelativeResize="0"/>
          <p:nvPr/>
        </p:nvPicPr>
        <p:blipFill>
          <a:blip r:embed="rId3">
            <a:alphaModFix/>
          </a:blip>
          <a:stretch>
            <a:fillRect/>
          </a:stretch>
        </p:blipFill>
        <p:spPr>
          <a:xfrm>
            <a:off x="407709" y="2061646"/>
            <a:ext cx="8013900" cy="159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