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f0d55d04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f0d55d04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let me simplify this code.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we're going to have a function with a constant called message.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We can have another function, let's call that stop.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in this function we can have a constant called message, with a different value.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That's perfectly valid JavaScript code.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Because the scope of this constant is limited, to the block in which it's defined.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can have two variables or constants with the same name but different functions.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That's perfectly valid.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f0d55d04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f0d55d04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what if we defined a variable or a constant outside of a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I'm going to define a constant, color, and set it to red.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here we don't have any code blocks, so what do you think is the scope of this constant?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This constant has global scope.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Global means this constant is accessible everywhere, globally.</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can go to the start function and log color, save the changes you can see we have access to this constant, color, so this constant is accessible in all the functions we have in our programming.</a:t>
            </a:r>
            <a:endParaRPr sz="1150">
              <a:solidFill>
                <a:srgbClr val="29303B"/>
              </a:solidFill>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f0d55d04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0d55d04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what if we have a constant with the exact same name, in our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take a look, I'm going to define this color constant, we'll set it to blue.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What do you think we're going to see when I save the changes, let's take a look.</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We get blue.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local variables, or local constants in a function, take precedence over global variables or constants.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in general you should avoid defining global variables or constants, that is considered bad practice. </a:t>
            </a:r>
            <a:endParaRPr sz="1150">
              <a:solidFill>
                <a:srgbClr val="29303B"/>
              </a:solidFill>
            </a:endParaRPr>
          </a:p>
          <a:p>
            <a:pPr indent="0" lvl="0" marL="0" rtl="0" algn="l">
              <a:spcBef>
                <a:spcPts val="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f0d55d04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0d55d04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Let me give you a metaphor.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Imagine this is a tooth brush, and each function is a person.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You don't want to have a tooth brush that is shared with multiple people.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Each person should have their own tooth brush.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you should avoid defining global variables or constants because they're accessible everywhere, globally, and each function can accidentally change their value, and this will lead to all kinds of bugs and issues in our programs.</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f0d55d04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0d55d04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In this lecture </a:t>
            </a:r>
            <a:r>
              <a:rPr lang="en-GB" sz="1150">
                <a:solidFill>
                  <a:srgbClr val="29303B"/>
                </a:solidFill>
                <a:highlight>
                  <a:srgbClr val="E6F2F5"/>
                </a:highlight>
              </a:rPr>
              <a:t>we're going to talk about a very important concept called scope.</a:t>
            </a:r>
            <a:endParaRPr sz="1150">
              <a:solidFill>
                <a:srgbClr val="29303B"/>
              </a:solidFill>
              <a:highlight>
                <a:srgbClr val="E6F2F5"/>
              </a:highlight>
            </a:endParaRPr>
          </a:p>
          <a:p>
            <a:pPr indent="0" lvl="0" marL="152400" marR="152400" rtl="0" algn="l">
              <a:lnSpc>
                <a:spcPct val="115000"/>
              </a:lnSpc>
              <a:spcBef>
                <a:spcPts val="800"/>
              </a:spcBef>
              <a:spcAft>
                <a:spcPts val="0"/>
              </a:spcAft>
              <a:buNone/>
            </a:pPr>
            <a:r>
              <a:rPr lang="en-GB" sz="1150">
                <a:solidFill>
                  <a:srgbClr val="29303B"/>
                </a:solidFill>
              </a:rPr>
              <a:t>So I'm going to define a constant called message and set it to hi.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let's log this in the console so obviously we get hi on the console.</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f0d55d0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0d55d0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But what would happen if I add this message in a code block?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Let's save the changes and see what happens.</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We get this error. Uncaught reference error, message is not defined.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This is all about scoping.</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f0d55d04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0d55d0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a scope of a variable or a constant, determines where that variable or constant is accessible.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when we declare variables or constants with let or const, their scope is limited to the block in which they are defined. </a:t>
            </a:r>
            <a:endParaRPr sz="1150">
              <a:solidFill>
                <a:srgbClr val="29303B"/>
              </a:solidFill>
            </a:endParaRPr>
          </a:p>
          <a:p>
            <a:pPr indent="0" lvl="0" marL="0" rtl="0" algn="l">
              <a:spcBef>
                <a:spcPts val="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f0d55d04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0d55d04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message is accessible in this block, but it's not accessible outside of this block.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you might be wondering why do we need this code block here? </a:t>
            </a:r>
            <a:endParaRPr sz="1150">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f0d55d04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0d55d04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Well, this code block can be part of a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we can have a function called start.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now we have a constant in this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because the scope of this constant is limited to the block in which it's defined, we cannot access this constant outside of the start function.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f0d55d0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0d55d0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The same is true when we declare a variable or a constant in an if block.</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add an if block here, some condition, we don't care, let's declare another constant, and set it to bye.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this constant is only accessible in this block, if I go out of this block, and try to log it on the console, we're going to get an error.</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I'm going to remove the last line, let's just call the start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Save the changes, we get the same error.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Reference error. Another is not defined. </a:t>
            </a:r>
            <a:endParaRPr sz="1150">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f0d55d0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0d55d0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We have the same concept in our loops.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define a for loop, let i = 0, we're gonna run it 5 times, now i is a variable that is only accessible in this block.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we can log i, let's save the changes, we get numbers 0-4.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f0d55d04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0d55d04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But if we go outside of this for block, and log i, we're going to get the same error.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Reference error, i is not different.</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Local vs Global Scope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1700" y="900288"/>
            <a:ext cx="3681900" cy="40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2 functions: start() and stop().</a:t>
            </a:r>
            <a:endParaRPr/>
          </a:p>
          <a:p>
            <a:pPr indent="0" lvl="0" marL="0" rtl="0" algn="l">
              <a:spcBef>
                <a:spcPts val="1600"/>
              </a:spcBef>
              <a:spcAft>
                <a:spcPts val="0"/>
              </a:spcAft>
              <a:buNone/>
            </a:pPr>
            <a:r>
              <a:rPr lang="en-GB"/>
              <a:t>Each of them have a constant called message, with a different value assigned.</a:t>
            </a:r>
            <a:endParaRPr/>
          </a:p>
          <a:p>
            <a:pPr indent="0" lvl="0" marL="0" rtl="0" algn="l">
              <a:spcBef>
                <a:spcPts val="1600"/>
              </a:spcBef>
              <a:spcAft>
                <a:spcPts val="0"/>
              </a:spcAft>
              <a:buNone/>
            </a:pPr>
            <a:r>
              <a:rPr lang="en-GB"/>
              <a:t>This is perfectly valid JavaScript code.</a:t>
            </a:r>
            <a:endParaRPr/>
          </a:p>
          <a:p>
            <a:pPr indent="0" lvl="0" marL="0" rtl="0" algn="l">
              <a:spcBef>
                <a:spcPts val="1600"/>
              </a:spcBef>
              <a:spcAft>
                <a:spcPts val="0"/>
              </a:spcAft>
              <a:buNone/>
            </a:pPr>
            <a:r>
              <a:rPr lang="en-GB"/>
              <a:t>Because the scope of the constant is limited to the block in which it's defined. </a:t>
            </a:r>
            <a:endParaRPr/>
          </a:p>
          <a:p>
            <a:pPr indent="0" lvl="0" marL="0" rtl="0" algn="l">
              <a:spcBef>
                <a:spcPts val="1600"/>
              </a:spcBef>
              <a:spcAft>
                <a:spcPts val="0"/>
              </a:spcAft>
              <a:buNone/>
            </a:pPr>
            <a:r>
              <a:rPr lang="en-GB"/>
              <a:t>So we can have two variables or constants with the same name but different functions. </a:t>
            </a:r>
            <a:endParaRPr/>
          </a:p>
          <a:p>
            <a:pPr indent="0" lvl="0" marL="0" rtl="0" algn="l">
              <a:spcBef>
                <a:spcPts val="1600"/>
              </a:spcBef>
              <a:spcAft>
                <a:spcPts val="1600"/>
              </a:spcAft>
              <a:buNone/>
            </a:pPr>
            <a:r>
              <a:rPr lang="en-GB"/>
              <a:t>That's perfectly valid.</a:t>
            </a:r>
            <a:endParaRPr/>
          </a:p>
        </p:txBody>
      </p:sp>
      <p:pic>
        <p:nvPicPr>
          <p:cNvPr id="124" name="Google Shape;124;p22"/>
          <p:cNvPicPr preferRelativeResize="0"/>
          <p:nvPr/>
        </p:nvPicPr>
        <p:blipFill>
          <a:blip r:embed="rId3">
            <a:alphaModFix/>
          </a:blip>
          <a:stretch>
            <a:fillRect/>
          </a:stretch>
        </p:blipFill>
        <p:spPr>
          <a:xfrm>
            <a:off x="4183800" y="555600"/>
            <a:ext cx="4305689" cy="3925776"/>
          </a:xfrm>
          <a:prstGeom prst="rect">
            <a:avLst/>
          </a:prstGeom>
          <a:noFill/>
          <a:ln>
            <a:noFill/>
          </a:ln>
        </p:spPr>
      </p:pic>
      <p:sp>
        <p:nvSpPr>
          <p:cNvPr id="125" name="Google Shape;125;p22"/>
          <p:cNvSpPr txBox="1"/>
          <p:nvPr>
            <p:ph type="title"/>
          </p:nvPr>
        </p:nvSpPr>
        <p:spPr>
          <a:xfrm>
            <a:off x="311700" y="66288"/>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1149450"/>
            <a:ext cx="5066400" cy="36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if we define a variable or constant outside of a function?</a:t>
            </a:r>
            <a:endParaRPr/>
          </a:p>
          <a:p>
            <a:pPr indent="0" lvl="0" marL="0" rtl="0" algn="l">
              <a:spcBef>
                <a:spcPts val="1600"/>
              </a:spcBef>
              <a:spcAft>
                <a:spcPts val="0"/>
              </a:spcAft>
              <a:buNone/>
            </a:pPr>
            <a:r>
              <a:rPr lang="en-GB"/>
              <a:t>Here we have a constant called color and set it to red.</a:t>
            </a:r>
            <a:endParaRPr/>
          </a:p>
          <a:p>
            <a:pPr indent="0" lvl="0" marL="0" rtl="0" algn="l">
              <a:spcBef>
                <a:spcPts val="1600"/>
              </a:spcBef>
              <a:spcAft>
                <a:spcPts val="0"/>
              </a:spcAft>
              <a:buNone/>
            </a:pPr>
            <a:r>
              <a:rPr lang="en-GB"/>
              <a:t>Since this variable is not surrounded by any code blocks, it has global scope.</a:t>
            </a:r>
            <a:endParaRPr/>
          </a:p>
          <a:p>
            <a:pPr indent="0" lvl="0" marL="0" rtl="0" algn="l">
              <a:spcBef>
                <a:spcPts val="1600"/>
              </a:spcBef>
              <a:spcAft>
                <a:spcPts val="0"/>
              </a:spcAft>
              <a:buNone/>
            </a:pPr>
            <a:r>
              <a:rPr lang="en-GB"/>
              <a:t>Global means this constant is accessible everywhere, globally.</a:t>
            </a:r>
            <a:endParaRPr/>
          </a:p>
          <a:p>
            <a:pPr indent="0" lvl="0" marL="0" rtl="0" algn="l">
              <a:spcBef>
                <a:spcPts val="1600"/>
              </a:spcBef>
              <a:spcAft>
                <a:spcPts val="0"/>
              </a:spcAft>
              <a:buNone/>
            </a:pPr>
            <a:r>
              <a:rPr lang="en-GB"/>
              <a:t>In our start() function, we log the color constant.</a:t>
            </a:r>
            <a:endParaRPr/>
          </a:p>
          <a:p>
            <a:pPr indent="0" lvl="0" marL="0" rtl="0" algn="l">
              <a:spcBef>
                <a:spcPts val="1600"/>
              </a:spcBef>
              <a:spcAft>
                <a:spcPts val="1600"/>
              </a:spcAft>
              <a:buNone/>
            </a:pPr>
            <a:r>
              <a:rPr lang="en-GB"/>
              <a:t>In our console we see we have access to the color constant, so this constant is accessible to all functions we have in our programm</a:t>
            </a:r>
            <a:endParaRPr/>
          </a:p>
        </p:txBody>
      </p:sp>
      <p:sp>
        <p:nvSpPr>
          <p:cNvPr id="131" name="Google Shape;131;p23"/>
          <p:cNvSpPr txBox="1"/>
          <p:nvPr>
            <p:ph type="title"/>
          </p:nvPr>
        </p:nvSpPr>
        <p:spPr>
          <a:xfrm>
            <a:off x="311700" y="3154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Global Scope</a:t>
            </a:r>
            <a:endParaRPr/>
          </a:p>
        </p:txBody>
      </p:sp>
      <p:pic>
        <p:nvPicPr>
          <p:cNvPr id="132" name="Google Shape;132;p23"/>
          <p:cNvPicPr preferRelativeResize="0"/>
          <p:nvPr/>
        </p:nvPicPr>
        <p:blipFill>
          <a:blip r:embed="rId3">
            <a:alphaModFix/>
          </a:blip>
          <a:stretch>
            <a:fillRect/>
          </a:stretch>
        </p:blipFill>
        <p:spPr>
          <a:xfrm>
            <a:off x="5713384" y="152400"/>
            <a:ext cx="3282341" cy="3678600"/>
          </a:xfrm>
          <a:prstGeom prst="rect">
            <a:avLst/>
          </a:prstGeom>
          <a:noFill/>
          <a:ln>
            <a:noFill/>
          </a:ln>
        </p:spPr>
      </p:pic>
      <p:pic>
        <p:nvPicPr>
          <p:cNvPr id="133" name="Google Shape;133;p23"/>
          <p:cNvPicPr preferRelativeResize="0"/>
          <p:nvPr/>
        </p:nvPicPr>
        <p:blipFill>
          <a:blip r:embed="rId4">
            <a:alphaModFix/>
          </a:blip>
          <a:stretch>
            <a:fillRect/>
          </a:stretch>
        </p:blipFill>
        <p:spPr>
          <a:xfrm>
            <a:off x="5713375" y="4074719"/>
            <a:ext cx="3282350" cy="3408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139" name="Google Shape;139;p24"/>
          <p:cNvSpPr txBox="1"/>
          <p:nvPr>
            <p:ph idx="1" type="body"/>
          </p:nvPr>
        </p:nvSpPr>
        <p:spPr>
          <a:xfrm>
            <a:off x="311700" y="1389600"/>
            <a:ext cx="4788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declared another constant with the same name within our function, and assigned it the value of ‘blue’</a:t>
            </a:r>
            <a:endParaRPr/>
          </a:p>
          <a:p>
            <a:pPr indent="0" lvl="0" marL="0" rtl="0" algn="l">
              <a:spcBef>
                <a:spcPts val="1600"/>
              </a:spcBef>
              <a:spcAft>
                <a:spcPts val="0"/>
              </a:spcAft>
              <a:buNone/>
            </a:pPr>
            <a:r>
              <a:rPr lang="en-GB"/>
              <a:t>When we log color within the function, blue is displayed on the console.</a:t>
            </a:r>
            <a:endParaRPr/>
          </a:p>
          <a:p>
            <a:pPr indent="0" lvl="0" marL="0" rtl="0" algn="l">
              <a:spcBef>
                <a:spcPts val="1600"/>
              </a:spcBef>
              <a:spcAft>
                <a:spcPts val="0"/>
              </a:spcAft>
              <a:buNone/>
            </a:pPr>
            <a:r>
              <a:rPr lang="en-GB"/>
              <a:t>Therefore, local variables and constants take precedence over global variables and constants.</a:t>
            </a:r>
            <a:endParaRPr/>
          </a:p>
          <a:p>
            <a:pPr indent="0" lvl="0" marL="0" rtl="0" algn="l">
              <a:spcBef>
                <a:spcPts val="1600"/>
              </a:spcBef>
              <a:spcAft>
                <a:spcPts val="0"/>
              </a:spcAft>
              <a:buNone/>
            </a:pPr>
            <a:r>
              <a:rPr lang="en-GB"/>
              <a:t>In general, you should avoid defining global variables or constants.</a:t>
            </a:r>
            <a:endParaRPr/>
          </a:p>
          <a:p>
            <a:pPr indent="0" lvl="0" marL="0" rtl="0" algn="l">
              <a:spcBef>
                <a:spcPts val="1600"/>
              </a:spcBef>
              <a:spcAft>
                <a:spcPts val="1600"/>
              </a:spcAft>
              <a:buNone/>
            </a:pPr>
            <a:r>
              <a:rPr lang="en-GB"/>
              <a:t>This is considered bad practice.</a:t>
            </a:r>
            <a:endParaRPr/>
          </a:p>
        </p:txBody>
      </p:sp>
      <p:pic>
        <p:nvPicPr>
          <p:cNvPr id="140" name="Google Shape;140;p24"/>
          <p:cNvPicPr preferRelativeResize="0"/>
          <p:nvPr/>
        </p:nvPicPr>
        <p:blipFill>
          <a:blip r:embed="rId3">
            <a:alphaModFix/>
          </a:blip>
          <a:stretch>
            <a:fillRect/>
          </a:stretch>
        </p:blipFill>
        <p:spPr>
          <a:xfrm>
            <a:off x="5263629" y="555600"/>
            <a:ext cx="3336545" cy="3662740"/>
          </a:xfrm>
          <a:prstGeom prst="rect">
            <a:avLst/>
          </a:prstGeom>
          <a:noFill/>
          <a:ln>
            <a:noFill/>
          </a:ln>
        </p:spPr>
      </p:pic>
      <p:pic>
        <p:nvPicPr>
          <p:cNvPr id="141" name="Google Shape;141;p24"/>
          <p:cNvPicPr preferRelativeResize="0"/>
          <p:nvPr/>
        </p:nvPicPr>
        <p:blipFill>
          <a:blip r:embed="rId4">
            <a:alphaModFix/>
          </a:blip>
          <a:stretch>
            <a:fillRect/>
          </a:stretch>
        </p:blipFill>
        <p:spPr>
          <a:xfrm>
            <a:off x="5263626" y="4218339"/>
            <a:ext cx="3336545" cy="3506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Metaphor</a:t>
            </a:r>
            <a:endParaRPr/>
          </a:p>
        </p:txBody>
      </p:sp>
      <p:sp>
        <p:nvSpPr>
          <p:cNvPr id="147" name="Google Shape;147;p25"/>
          <p:cNvSpPr txBox="1"/>
          <p:nvPr>
            <p:ph idx="2" type="body"/>
          </p:nvPr>
        </p:nvSpPr>
        <p:spPr>
          <a:xfrm>
            <a:off x="4772300" y="724200"/>
            <a:ext cx="41715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You don't want to share a toothbrush with multiple people. </a:t>
            </a:r>
            <a:endParaRPr/>
          </a:p>
          <a:p>
            <a:pPr indent="0" lvl="0" marL="0" rtl="0" algn="l">
              <a:spcBef>
                <a:spcPts val="1600"/>
              </a:spcBef>
              <a:spcAft>
                <a:spcPts val="0"/>
              </a:spcAft>
              <a:buNone/>
            </a:pPr>
            <a:r>
              <a:rPr lang="en-GB"/>
              <a:t>Each person should have their own toothbrush. </a:t>
            </a:r>
            <a:endParaRPr/>
          </a:p>
          <a:p>
            <a:pPr indent="0" lvl="0" marL="0" rtl="0" algn="l">
              <a:spcBef>
                <a:spcPts val="1600"/>
              </a:spcBef>
              <a:spcAft>
                <a:spcPts val="1600"/>
              </a:spcAft>
              <a:buNone/>
            </a:pPr>
            <a:r>
              <a:rPr lang="en-GB"/>
              <a:t>You should avoid defining global variables or constants because they're accessible globally, and each function can accidentally change their value, and this will lead to all kinds of bugs and issues in our programs.</a:t>
            </a:r>
            <a:endParaRPr/>
          </a:p>
        </p:txBody>
      </p:sp>
      <p:sp>
        <p:nvSpPr>
          <p:cNvPr id="148" name="Google Shape;148;p25"/>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Imagine that a constant/variable is a toothbrush and each function is a person.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07063" y="10075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62" name="Google Shape;62;p14"/>
          <p:cNvSpPr txBox="1"/>
          <p:nvPr>
            <p:ph idx="1" type="body"/>
          </p:nvPr>
        </p:nvSpPr>
        <p:spPr>
          <a:xfrm>
            <a:off x="507063" y="1841550"/>
            <a:ext cx="2808000" cy="22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discussion, we will be covering a very important concept called scope.</a:t>
            </a:r>
            <a:endParaRPr/>
          </a:p>
          <a:p>
            <a:pPr indent="0" lvl="0" marL="0" rtl="0" algn="l">
              <a:spcBef>
                <a:spcPts val="1600"/>
              </a:spcBef>
              <a:spcAft>
                <a:spcPts val="0"/>
              </a:spcAft>
              <a:buNone/>
            </a:pPr>
            <a:r>
              <a:rPr lang="en-GB"/>
              <a:t>Here we define a constant called message and set it to ‘hi’.</a:t>
            </a:r>
            <a:endParaRPr/>
          </a:p>
          <a:p>
            <a:pPr indent="0" lvl="0" marL="0" rtl="0" algn="l">
              <a:spcBef>
                <a:spcPts val="1600"/>
              </a:spcBef>
              <a:spcAft>
                <a:spcPts val="1600"/>
              </a:spcAft>
              <a:buNone/>
            </a:pPr>
            <a:r>
              <a:rPr lang="en-GB"/>
              <a:t>When we log message, we get ‘hi’ in our console</a:t>
            </a:r>
            <a:endParaRPr/>
          </a:p>
        </p:txBody>
      </p:sp>
      <p:pic>
        <p:nvPicPr>
          <p:cNvPr id="63" name="Google Shape;63;p14"/>
          <p:cNvPicPr preferRelativeResize="0"/>
          <p:nvPr/>
        </p:nvPicPr>
        <p:blipFill>
          <a:blip r:embed="rId3">
            <a:alphaModFix/>
          </a:blip>
          <a:stretch>
            <a:fillRect/>
          </a:stretch>
        </p:blipFill>
        <p:spPr>
          <a:xfrm>
            <a:off x="4103038" y="1841550"/>
            <a:ext cx="4533900" cy="1219200"/>
          </a:xfrm>
          <a:prstGeom prst="rect">
            <a:avLst/>
          </a:prstGeom>
          <a:noFill/>
          <a:ln>
            <a:noFill/>
          </a:ln>
        </p:spPr>
      </p:pic>
      <p:pic>
        <p:nvPicPr>
          <p:cNvPr id="64" name="Google Shape;64;p14"/>
          <p:cNvPicPr preferRelativeResize="0"/>
          <p:nvPr/>
        </p:nvPicPr>
        <p:blipFill>
          <a:blip r:embed="rId4">
            <a:alphaModFix/>
          </a:blip>
          <a:stretch>
            <a:fillRect/>
          </a:stretch>
        </p:blipFill>
        <p:spPr>
          <a:xfrm>
            <a:off x="4103038" y="3518339"/>
            <a:ext cx="4533900" cy="4469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Moving Variables</a:t>
            </a:r>
            <a:endParaRPr/>
          </a:p>
        </p:txBody>
      </p:sp>
      <p:sp>
        <p:nvSpPr>
          <p:cNvPr id="70" name="Google Shape;70;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would happen if we place our constant in a code block?</a:t>
            </a:r>
            <a:endParaRPr/>
          </a:p>
          <a:p>
            <a:pPr indent="0" lvl="0" marL="0" rtl="0" algn="l">
              <a:spcBef>
                <a:spcPts val="1600"/>
              </a:spcBef>
              <a:spcAft>
                <a:spcPts val="0"/>
              </a:spcAft>
              <a:buNone/>
            </a:pPr>
            <a:r>
              <a:rPr lang="en-GB"/>
              <a:t>We get this error:</a:t>
            </a:r>
            <a:endParaRPr/>
          </a:p>
          <a:p>
            <a:pPr indent="0" lvl="0" marL="0" rtl="0" algn="l">
              <a:spcBef>
                <a:spcPts val="1600"/>
              </a:spcBef>
              <a:spcAft>
                <a:spcPts val="0"/>
              </a:spcAft>
              <a:buNone/>
            </a:pPr>
            <a:r>
              <a:rPr lang="en-GB"/>
              <a:t>Uncaught ReferenceError: message is not defined</a:t>
            </a:r>
            <a:endParaRPr/>
          </a:p>
          <a:p>
            <a:pPr indent="0" lvl="0" marL="0" rtl="0" algn="l">
              <a:spcBef>
                <a:spcPts val="1600"/>
              </a:spcBef>
              <a:spcAft>
                <a:spcPts val="1600"/>
              </a:spcAft>
              <a:buNone/>
            </a:pPr>
            <a:r>
              <a:rPr lang="en-GB"/>
              <a:t>This is all about scoping</a:t>
            </a:r>
            <a:endParaRPr/>
          </a:p>
        </p:txBody>
      </p:sp>
      <p:pic>
        <p:nvPicPr>
          <p:cNvPr id="71" name="Google Shape;71;p15"/>
          <p:cNvPicPr preferRelativeResize="0"/>
          <p:nvPr/>
        </p:nvPicPr>
        <p:blipFill>
          <a:blip r:embed="rId3">
            <a:alphaModFix/>
          </a:blip>
          <a:stretch>
            <a:fillRect/>
          </a:stretch>
        </p:blipFill>
        <p:spPr>
          <a:xfrm>
            <a:off x="3684050" y="434875"/>
            <a:ext cx="5038725" cy="2381250"/>
          </a:xfrm>
          <a:prstGeom prst="rect">
            <a:avLst/>
          </a:prstGeom>
          <a:noFill/>
          <a:ln>
            <a:noFill/>
          </a:ln>
        </p:spPr>
      </p:pic>
      <p:pic>
        <p:nvPicPr>
          <p:cNvPr id="72" name="Google Shape;72;p15"/>
          <p:cNvPicPr preferRelativeResize="0"/>
          <p:nvPr/>
        </p:nvPicPr>
        <p:blipFill>
          <a:blip r:embed="rId4">
            <a:alphaModFix/>
          </a:blip>
          <a:stretch>
            <a:fillRect/>
          </a:stretch>
        </p:blipFill>
        <p:spPr>
          <a:xfrm>
            <a:off x="3684050" y="3218909"/>
            <a:ext cx="5038726" cy="13500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Scope</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GB"/>
              <a:t>When we declare variables or constants with let or const, their scope is limited to the block in which they are defined.</a:t>
            </a:r>
            <a:endParaRPr/>
          </a:p>
        </p:txBody>
      </p:sp>
      <p:sp>
        <p:nvSpPr>
          <p:cNvPr id="79" name="Google Shape;79;p16"/>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t>
            </a:r>
            <a:r>
              <a:rPr lang="en-GB"/>
              <a:t>cope of a variable or a constant, determines where that variable or constant is accessible.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85" name="Google Shape;85;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 means message is accessible within the code block, but not outside it.</a:t>
            </a:r>
            <a:endParaRPr/>
          </a:p>
          <a:p>
            <a:pPr indent="0" lvl="0" marL="0" rtl="0" algn="l">
              <a:spcBef>
                <a:spcPts val="1600"/>
              </a:spcBef>
              <a:spcAft>
                <a:spcPts val="1600"/>
              </a:spcAft>
              <a:buNone/>
            </a:pPr>
            <a:r>
              <a:rPr lang="en-GB"/>
              <a:t>So why would our message constant be in a code block?</a:t>
            </a:r>
            <a:endParaRPr/>
          </a:p>
        </p:txBody>
      </p:sp>
      <p:pic>
        <p:nvPicPr>
          <p:cNvPr id="86" name="Google Shape;86;p17"/>
          <p:cNvPicPr preferRelativeResize="0"/>
          <p:nvPr/>
        </p:nvPicPr>
        <p:blipFill>
          <a:blip r:embed="rId3">
            <a:alphaModFix/>
          </a:blip>
          <a:stretch>
            <a:fillRect/>
          </a:stretch>
        </p:blipFill>
        <p:spPr>
          <a:xfrm>
            <a:off x="3695825" y="555600"/>
            <a:ext cx="5038725" cy="2381250"/>
          </a:xfrm>
          <a:prstGeom prst="rect">
            <a:avLst/>
          </a:prstGeom>
          <a:noFill/>
          <a:ln>
            <a:noFill/>
          </a:ln>
        </p:spPr>
      </p:pic>
      <p:pic>
        <p:nvPicPr>
          <p:cNvPr id="87" name="Google Shape;87;p17"/>
          <p:cNvPicPr preferRelativeResize="0"/>
          <p:nvPr/>
        </p:nvPicPr>
        <p:blipFill>
          <a:blip r:embed="rId4">
            <a:alphaModFix/>
          </a:blip>
          <a:stretch>
            <a:fillRect/>
          </a:stretch>
        </p:blipFill>
        <p:spPr>
          <a:xfrm>
            <a:off x="3695825" y="3218909"/>
            <a:ext cx="5038726" cy="13500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Scope of Functions</a:t>
            </a:r>
            <a:endParaRPr/>
          </a:p>
        </p:txBody>
      </p:sp>
      <p:sp>
        <p:nvSpPr>
          <p:cNvPr id="93" name="Google Shape;93;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code block could be part of a function.</a:t>
            </a:r>
            <a:endParaRPr/>
          </a:p>
          <a:p>
            <a:pPr indent="0" lvl="0" marL="0" rtl="0" algn="l">
              <a:spcBef>
                <a:spcPts val="1600"/>
              </a:spcBef>
              <a:spcAft>
                <a:spcPts val="0"/>
              </a:spcAft>
              <a:buNone/>
            </a:pPr>
            <a:r>
              <a:rPr lang="en-GB"/>
              <a:t>Here we have a function called start.</a:t>
            </a:r>
            <a:endParaRPr/>
          </a:p>
          <a:p>
            <a:pPr indent="0" lvl="0" marL="0" rtl="0" algn="l">
              <a:spcBef>
                <a:spcPts val="1600"/>
              </a:spcBef>
              <a:spcAft>
                <a:spcPts val="1600"/>
              </a:spcAft>
              <a:buNone/>
            </a:pPr>
            <a:r>
              <a:rPr lang="en-GB"/>
              <a:t>Because  the scope of this constant is limited to the block in which it's defined, we cannot access this constant outside of the start function.</a:t>
            </a:r>
            <a:endParaRPr/>
          </a:p>
        </p:txBody>
      </p:sp>
      <p:pic>
        <p:nvPicPr>
          <p:cNvPr id="94" name="Google Shape;94;p18"/>
          <p:cNvPicPr preferRelativeResize="0"/>
          <p:nvPr/>
        </p:nvPicPr>
        <p:blipFill>
          <a:blip r:embed="rId3">
            <a:alphaModFix/>
          </a:blip>
          <a:stretch>
            <a:fillRect/>
          </a:stretch>
        </p:blipFill>
        <p:spPr>
          <a:xfrm>
            <a:off x="3766450" y="1389600"/>
            <a:ext cx="4867275" cy="21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If statements</a:t>
            </a:r>
            <a:endParaRPr/>
          </a:p>
        </p:txBody>
      </p:sp>
      <p:sp>
        <p:nvSpPr>
          <p:cNvPr id="100" name="Google Shape;100;p19"/>
          <p:cNvSpPr txBox="1"/>
          <p:nvPr>
            <p:ph idx="1" type="body"/>
          </p:nvPr>
        </p:nvSpPr>
        <p:spPr>
          <a:xfrm>
            <a:off x="311700" y="1389600"/>
            <a:ext cx="2808000" cy="32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same is true when we declare a variable or constant in an if block.</a:t>
            </a:r>
            <a:endParaRPr/>
          </a:p>
          <a:p>
            <a:pPr indent="0" lvl="0" marL="0" rtl="0" algn="l">
              <a:spcBef>
                <a:spcPts val="1600"/>
              </a:spcBef>
              <a:spcAft>
                <a:spcPts val="0"/>
              </a:spcAft>
              <a:buNone/>
            </a:pPr>
            <a:r>
              <a:rPr lang="en-GB"/>
              <a:t>Here we set up an if statement, within which we have declared a constant called another.</a:t>
            </a:r>
            <a:endParaRPr/>
          </a:p>
          <a:p>
            <a:pPr indent="0" lvl="0" marL="0" rtl="0" algn="l">
              <a:spcBef>
                <a:spcPts val="1600"/>
              </a:spcBef>
              <a:spcAft>
                <a:spcPts val="1600"/>
              </a:spcAft>
              <a:buNone/>
            </a:pPr>
            <a:r>
              <a:rPr lang="en-GB"/>
              <a:t>This constant is only accessible in this block, if I go out of this block, and try to log it on the console, we're going to get an error.</a:t>
            </a:r>
            <a:endParaRPr/>
          </a:p>
        </p:txBody>
      </p:sp>
      <p:pic>
        <p:nvPicPr>
          <p:cNvPr id="101" name="Google Shape;101;p19"/>
          <p:cNvPicPr preferRelativeResize="0"/>
          <p:nvPr/>
        </p:nvPicPr>
        <p:blipFill>
          <a:blip r:embed="rId3">
            <a:alphaModFix/>
          </a:blip>
          <a:stretch>
            <a:fillRect/>
          </a:stretch>
        </p:blipFill>
        <p:spPr>
          <a:xfrm>
            <a:off x="4931027" y="253500"/>
            <a:ext cx="3130322" cy="3179401"/>
          </a:xfrm>
          <a:prstGeom prst="rect">
            <a:avLst/>
          </a:prstGeom>
          <a:noFill/>
          <a:ln>
            <a:noFill/>
          </a:ln>
        </p:spPr>
      </p:pic>
      <p:pic>
        <p:nvPicPr>
          <p:cNvPr id="102" name="Google Shape;102;p19"/>
          <p:cNvPicPr preferRelativeResize="0"/>
          <p:nvPr/>
        </p:nvPicPr>
        <p:blipFill>
          <a:blip r:embed="rId4">
            <a:alphaModFix/>
          </a:blip>
          <a:stretch>
            <a:fillRect/>
          </a:stretch>
        </p:blipFill>
        <p:spPr>
          <a:xfrm>
            <a:off x="4931006" y="3432894"/>
            <a:ext cx="3130324" cy="10199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Loops</a:t>
            </a:r>
            <a:endParaRPr/>
          </a:p>
        </p:txBody>
      </p:sp>
      <p:sp>
        <p:nvSpPr>
          <p:cNvPr id="108" name="Google Shape;108;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the same concept with loops.</a:t>
            </a:r>
            <a:endParaRPr/>
          </a:p>
          <a:p>
            <a:pPr indent="0" lvl="0" marL="0" rtl="0" algn="l">
              <a:spcBef>
                <a:spcPts val="1600"/>
              </a:spcBef>
              <a:spcAft>
                <a:spcPts val="0"/>
              </a:spcAft>
              <a:buNone/>
            </a:pPr>
            <a:r>
              <a:rPr lang="en-GB"/>
              <a:t>Here we define a loop to run 5 times.</a:t>
            </a:r>
            <a:endParaRPr/>
          </a:p>
          <a:p>
            <a:pPr indent="0" lvl="0" marL="0" rtl="0" algn="l">
              <a:spcBef>
                <a:spcPts val="1600"/>
              </a:spcBef>
              <a:spcAft>
                <a:spcPts val="0"/>
              </a:spcAft>
              <a:buNone/>
            </a:pPr>
            <a:r>
              <a:rPr lang="en-GB"/>
              <a:t>Note that i is now a variable only available in this block.</a:t>
            </a:r>
            <a:endParaRPr/>
          </a:p>
          <a:p>
            <a:pPr indent="0" lvl="0" marL="0" rtl="0" algn="l">
              <a:spcBef>
                <a:spcPts val="1600"/>
              </a:spcBef>
              <a:spcAft>
                <a:spcPts val="1600"/>
              </a:spcAft>
              <a:buNone/>
            </a:pPr>
            <a:r>
              <a:rPr lang="en-GB"/>
              <a:t>When we log i, we get the numbers 0-4 in our console.</a:t>
            </a:r>
            <a:endParaRPr/>
          </a:p>
        </p:txBody>
      </p:sp>
      <p:pic>
        <p:nvPicPr>
          <p:cNvPr id="109" name="Google Shape;109;p20"/>
          <p:cNvPicPr preferRelativeResize="0"/>
          <p:nvPr/>
        </p:nvPicPr>
        <p:blipFill>
          <a:blip r:embed="rId3">
            <a:alphaModFix/>
          </a:blip>
          <a:stretch>
            <a:fillRect/>
          </a:stretch>
        </p:blipFill>
        <p:spPr>
          <a:xfrm>
            <a:off x="3405472" y="160600"/>
            <a:ext cx="3991350" cy="3997176"/>
          </a:xfrm>
          <a:prstGeom prst="rect">
            <a:avLst/>
          </a:prstGeom>
          <a:noFill/>
          <a:ln>
            <a:noFill/>
          </a:ln>
        </p:spPr>
      </p:pic>
      <p:pic>
        <p:nvPicPr>
          <p:cNvPr id="110" name="Google Shape;110;p20"/>
          <p:cNvPicPr preferRelativeResize="0"/>
          <p:nvPr/>
        </p:nvPicPr>
        <p:blipFill>
          <a:blip r:embed="rId4">
            <a:alphaModFix/>
          </a:blip>
          <a:stretch>
            <a:fillRect/>
          </a:stretch>
        </p:blipFill>
        <p:spPr>
          <a:xfrm>
            <a:off x="4784796" y="3031971"/>
            <a:ext cx="4055901" cy="188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4294967295" type="title"/>
          </p:nvPr>
        </p:nvSpPr>
        <p:spPr>
          <a:xfrm>
            <a:off x="311700" y="555600"/>
            <a:ext cx="280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116" name="Google Shape;116;p21"/>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If we log i outside of the loop, we will get a reference error.</a:t>
            </a:r>
            <a:endParaRPr/>
          </a:p>
        </p:txBody>
      </p:sp>
      <p:pic>
        <p:nvPicPr>
          <p:cNvPr id="117" name="Google Shape;117;p21"/>
          <p:cNvPicPr preferRelativeResize="0"/>
          <p:nvPr/>
        </p:nvPicPr>
        <p:blipFill>
          <a:blip r:embed="rId3">
            <a:alphaModFix/>
          </a:blip>
          <a:stretch>
            <a:fillRect/>
          </a:stretch>
        </p:blipFill>
        <p:spPr>
          <a:xfrm>
            <a:off x="1692400" y="98225"/>
            <a:ext cx="3387901" cy="3895075"/>
          </a:xfrm>
          <a:prstGeom prst="rect">
            <a:avLst/>
          </a:prstGeom>
          <a:noFill/>
          <a:ln>
            <a:noFill/>
          </a:ln>
        </p:spPr>
      </p:pic>
      <p:pic>
        <p:nvPicPr>
          <p:cNvPr id="118" name="Google Shape;118;p21"/>
          <p:cNvPicPr preferRelativeResize="0"/>
          <p:nvPr/>
        </p:nvPicPr>
        <p:blipFill>
          <a:blip r:embed="rId4">
            <a:alphaModFix/>
          </a:blip>
          <a:stretch>
            <a:fillRect/>
          </a:stretch>
        </p:blipFill>
        <p:spPr>
          <a:xfrm>
            <a:off x="5814025" y="881550"/>
            <a:ext cx="2602625" cy="2328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