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e09b081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e09b081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Now, in this method, we have some basic error handling, so this method is throwing an exception, now somewhere else we need.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to catch that exception, we need to catch that, and quite often when we catch an exception, we display an error to the user, so this is how we accomplish this. </a:t>
            </a:r>
            <a:endParaRPr sz="1150">
              <a:solidFill>
                <a:srgbClr val="29303B"/>
              </a:solidFill>
            </a:endParaRPr>
          </a:p>
          <a:p>
            <a:pPr indent="0" lvl="0" marL="152400" marR="152400" rtl="0" algn="l">
              <a:lnSpc>
                <a:spcPct val="115000"/>
              </a:lnSpc>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e11f281c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e11f281c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Line 15 is where we receive this exception, so we need to wrap this line, in a try block, so, try, we move this line here, so try block can have 1 or more statements, one of these statements at least can throw an exception, now, we add the catch block after, in parenthesis, we give an identifier, this is the error object that we are throwing here.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in the catch block we can get that error object and do something with it.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here, we can display it on the console, but as you know this is only visible to developers, so an end user will not see this error, so temporarily we can use the alert function, this is not something I'd recommend you to do, because that's a very old and poor way of reporting errors to users.</a:t>
            </a:r>
            <a:endParaRPr sz="1150">
              <a:solidFill>
                <a:srgbClr val="29303B"/>
              </a:solidFill>
            </a:endParaRPr>
          </a:p>
          <a:p>
            <a:pPr indent="0" lvl="0" marL="152400" marR="152400" rtl="0" algn="l">
              <a:lnSpc>
                <a:spcPct val="115000"/>
              </a:lnSpc>
              <a:spcBef>
                <a:spcPts val="800"/>
              </a:spcBef>
              <a:spcAft>
                <a:spcPts val="800"/>
              </a:spcAft>
              <a:buNone/>
            </a:pPr>
            <a:r>
              <a:rPr lang="en-GB" sz="1150">
                <a:solidFill>
                  <a:srgbClr val="29303B"/>
                </a:solidFill>
              </a:rPr>
              <a:t>The proper way is to display a label, perhaps a red label on the user interface, but that's a topic for a future video, so for now let's just use the built in alert function.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e11f281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e11f281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Now, save the changes, and here's our alert.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Value is not a string.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Now, let's take this to the next level. </a:t>
            </a:r>
            <a:endParaRPr sz="1150">
              <a:solidFill>
                <a:srgbClr val="29303B"/>
              </a:solidFill>
            </a:endParaRPr>
          </a:p>
          <a:p>
            <a:pPr indent="0" lvl="0" marL="152400" marR="152400" rtl="0" algn="l">
              <a:lnSpc>
                <a:spcPct val="115000"/>
              </a:lnSpc>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e11f281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e11f281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Instead of passing null, I'm going to pass an empty string.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Save the changes, we don't get any errors, but first name is an empty string and last name is undefined.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Hm, again that's not desirable.</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ideally we want to make sure that our user is typing a first name and last name. </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e11f281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e11f281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So, when splitting that string, we can check the length of this array, so, if parts.length is not 2, that means something is missing.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here we can throw another exception.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Throw new error, with a different message.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Enter a first and last name.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Okay, now, save the changes, and here's our new exception.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Enter a first and last name. </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e11f281c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e11f281c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basically when we throw an exception, the lines after the throw statement are not executed.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Will jump out of this method and the control will move to the catch block.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Here we catch the exception, and do something with it.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this is the basic of error handling in JavaScript.</a:t>
            </a:r>
            <a:endParaRPr/>
          </a:p>
          <a:p>
            <a:pPr indent="0" lvl="0" marL="0" rtl="0" algn="l">
              <a:spcBef>
                <a:spcPts val="8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2c02bb28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2c02bb28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highlight>
                  <a:srgbClr val="E6F2F5"/>
                </a:highlight>
              </a:rPr>
              <a:t>In </a:t>
            </a:r>
            <a:r>
              <a:rPr lang="en-GB" sz="1150">
                <a:solidFill>
                  <a:srgbClr val="29303B"/>
                </a:solidFill>
              </a:rPr>
              <a:t>the last lecture we assume that the value that we receive here is a valid string. </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e08d655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e08d6558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But what would happen if we pass a boolean here?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That doesn't make sense, right?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let's run this code we get this error.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Uncaught type error, value.split is not a function.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Because split is a method that belongs to strings.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Booleans don't have a split method, right? </a:t>
            </a:r>
            <a:endParaRPr sz="1150">
              <a:solidFill>
                <a:srgbClr val="29303B"/>
              </a:solidFill>
            </a:endParaRPr>
          </a:p>
          <a:p>
            <a:pPr indent="0" lvl="0" marL="0" rtl="0" algn="l">
              <a:spcBef>
                <a:spcPts val="8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e08d655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08d655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What would happen if we pass null or undefined?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Save the changes, we get a different error.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Cannot read property split of null.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Again, for the same reason we cannot call the split method on a null, it's only available on a string.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here we need to add error handling.</a:t>
            </a:r>
            <a:endParaRPr sz="1150">
              <a:solidFill>
                <a:srgbClr val="29303B"/>
              </a:solidFill>
            </a:endParaRPr>
          </a:p>
          <a:p>
            <a:pPr indent="0" lvl="0" marL="152400" marR="152400" rtl="0" algn="l">
              <a:lnSpc>
                <a:spcPct val="115000"/>
              </a:lnSpc>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e08d655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e08d655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Typically, in situations like this, we should do error handling at the beginning of a function or a method, this is what we call defensive programming.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we want to make sure that the values coming in are valid, they're in the right shape, so we can execute our logic.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the first line of this method should be something like this.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You want to make sure that this value is a string.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we can use the type of operator, with type of value.</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isNot String, then, when simple appraoch is to return and with this we'll no longer see this error message here.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Save the changes, so we can see the person object with the original first name and last name.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what we passed here null did not take effect. </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e08d6558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e08d6558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But sometimes we want to report an error in our application.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That's where we need to throw an exception.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Throwing an exception is a technical jargon that you might here in a lot of programming languages.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let's see how that works in JavaScript.</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e08d655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e08d655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So instead of returning from this method, use the throw keyword and then create a new error object.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new error, that looks familiar right, so error as a constructor function, because here we have the pascal case.</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And we're calling it, we're calling this function using the new operator to create a new error object. Right? </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e08d6558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e08d6558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Now, as an argument we can pass an error message.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value is not a string.</a:t>
            </a:r>
            <a:endParaRPr sz="1150">
              <a:solidFill>
                <a:srgbClr val="29303B"/>
              </a:solidFill>
            </a:endParaRPr>
          </a:p>
          <a:p>
            <a:pPr indent="0" lvl="0" marL="152400" marR="152400" rtl="0" algn="l">
              <a:lnSpc>
                <a:spcPct val="115000"/>
              </a:lnSpc>
              <a:spcBef>
                <a:spcPts val="800"/>
              </a:spcBef>
              <a:spcAft>
                <a:spcPts val="800"/>
              </a:spcAft>
              <a:buNone/>
            </a:pPr>
            <a:r>
              <a:rPr lang="en-GB" sz="1150">
                <a:solidFill>
                  <a:srgbClr val="29303B"/>
                </a:solidFill>
              </a:rPr>
              <a:t>This is how we throw an exception,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e09b081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e09b081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52400" marR="152400" rtl="0" algn="l">
              <a:lnSpc>
                <a:spcPct val="115000"/>
              </a:lnSpc>
              <a:spcBef>
                <a:spcPts val="0"/>
              </a:spcBef>
              <a:spcAft>
                <a:spcPts val="0"/>
              </a:spcAft>
              <a:buNone/>
            </a:pPr>
            <a:r>
              <a:rPr lang="en-GB" sz="1150">
                <a:solidFill>
                  <a:srgbClr val="29303B"/>
                </a:solidFill>
              </a:rPr>
              <a:t>now some people confused errors with exceptions, but there is a slight difference between the two, here we can create an error object, let's call it e new error.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This is just a plain JavaScript object, there's nothing special about this.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But the moment you throw this error, we refer to that as an exception. </a:t>
            </a:r>
            <a:endParaRPr sz="1150">
              <a:solidFill>
                <a:srgbClr val="29303B"/>
              </a:solidFill>
            </a:endParaRPr>
          </a:p>
          <a:p>
            <a:pPr indent="0" lvl="0" marL="152400" marR="152400" rtl="0" algn="l">
              <a:lnSpc>
                <a:spcPct val="115000"/>
              </a:lnSpc>
              <a:spcBef>
                <a:spcPts val="800"/>
              </a:spcBef>
              <a:spcAft>
                <a:spcPts val="0"/>
              </a:spcAft>
              <a:buNone/>
            </a:pPr>
            <a:r>
              <a:rPr lang="en-GB" sz="1150">
                <a:solidFill>
                  <a:srgbClr val="29303B"/>
                </a:solidFill>
              </a:rPr>
              <a:t>So this is an exceptional situation that should not have happened. Okay?</a:t>
            </a:r>
            <a:endParaRPr sz="1150">
              <a:solidFill>
                <a:srgbClr val="29303B"/>
              </a:solidFill>
            </a:endParaRPr>
          </a:p>
          <a:p>
            <a:pPr indent="0" lvl="0" marL="152400" marR="152400" rtl="0" algn="l">
              <a:lnSpc>
                <a:spcPct val="115000"/>
              </a:lnSpc>
              <a:spcBef>
                <a:spcPts val="800"/>
              </a:spcBef>
              <a:spcAft>
                <a:spcPts val="8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Try &amp; Catch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1971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Error Handling</a:t>
            </a:r>
            <a:endParaRPr/>
          </a:p>
        </p:txBody>
      </p:sp>
      <p:sp>
        <p:nvSpPr>
          <p:cNvPr id="121" name="Google Shape;121;p22"/>
          <p:cNvSpPr txBox="1"/>
          <p:nvPr>
            <p:ph idx="1" type="body"/>
          </p:nvPr>
        </p:nvSpPr>
        <p:spPr>
          <a:xfrm>
            <a:off x="311700" y="2031150"/>
            <a:ext cx="2808000" cy="19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 have some basic error handling in this method, by throwing the exception.</a:t>
            </a:r>
            <a:endParaRPr/>
          </a:p>
          <a:p>
            <a:pPr indent="0" lvl="0" marL="0" rtl="0" algn="l">
              <a:spcBef>
                <a:spcPts val="1600"/>
              </a:spcBef>
              <a:spcAft>
                <a:spcPts val="1600"/>
              </a:spcAft>
              <a:buNone/>
            </a:pPr>
            <a:r>
              <a:rPr lang="en-GB"/>
              <a:t>Now somewhere else we will need to catch that exception, and display the error.</a:t>
            </a:r>
            <a:endParaRPr/>
          </a:p>
        </p:txBody>
      </p:sp>
      <p:pic>
        <p:nvPicPr>
          <p:cNvPr id="122" name="Google Shape;122;p22"/>
          <p:cNvPicPr preferRelativeResize="0"/>
          <p:nvPr/>
        </p:nvPicPr>
        <p:blipFill>
          <a:blip r:embed="rId3">
            <a:alphaModFix/>
          </a:blip>
          <a:stretch>
            <a:fillRect/>
          </a:stretch>
        </p:blipFill>
        <p:spPr>
          <a:xfrm>
            <a:off x="3272100" y="272625"/>
            <a:ext cx="5719501" cy="45982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594191"/>
            <a:ext cx="1444200" cy="66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try &amp; catch</a:t>
            </a:r>
            <a:endParaRPr/>
          </a:p>
        </p:txBody>
      </p:sp>
      <p:sp>
        <p:nvSpPr>
          <p:cNvPr id="128" name="Google Shape;128;p23"/>
          <p:cNvSpPr txBox="1"/>
          <p:nvPr>
            <p:ph idx="1" type="body"/>
          </p:nvPr>
        </p:nvSpPr>
        <p:spPr>
          <a:xfrm>
            <a:off x="4259275" y="286450"/>
            <a:ext cx="4583400" cy="46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get the error when assigning person.fullName, so we start by wrapping that in a try block.</a:t>
            </a:r>
            <a:endParaRPr/>
          </a:p>
          <a:p>
            <a:pPr indent="0" lvl="0" marL="0" rtl="0" algn="l">
              <a:spcBef>
                <a:spcPts val="1600"/>
              </a:spcBef>
              <a:spcAft>
                <a:spcPts val="0"/>
              </a:spcAft>
              <a:buNone/>
            </a:pPr>
            <a:r>
              <a:rPr lang="en-GB"/>
              <a:t>A try block can accept 1 or more statements, with at least 1 being able to throw an  exception.</a:t>
            </a:r>
            <a:endParaRPr/>
          </a:p>
          <a:p>
            <a:pPr indent="0" lvl="0" marL="0" rtl="0" algn="l">
              <a:spcBef>
                <a:spcPts val="1600"/>
              </a:spcBef>
              <a:spcAft>
                <a:spcPts val="0"/>
              </a:spcAft>
              <a:buNone/>
            </a:pPr>
            <a:r>
              <a:rPr lang="en-GB"/>
              <a:t>Next we add the catch block, and within parentheses, we pass an identifier.</a:t>
            </a:r>
            <a:endParaRPr/>
          </a:p>
          <a:p>
            <a:pPr indent="0" lvl="0" marL="0" rtl="0" algn="l">
              <a:spcBef>
                <a:spcPts val="1600"/>
              </a:spcBef>
              <a:spcAft>
                <a:spcPts val="0"/>
              </a:spcAft>
              <a:buNone/>
            </a:pPr>
            <a:r>
              <a:rPr lang="en-GB"/>
              <a:t>The identifier is the error object that is thrown in the setter.</a:t>
            </a:r>
            <a:endParaRPr/>
          </a:p>
          <a:p>
            <a:pPr indent="0" lvl="0" marL="0" rtl="0" algn="l">
              <a:spcBef>
                <a:spcPts val="1600"/>
              </a:spcBef>
              <a:spcAft>
                <a:spcPts val="0"/>
              </a:spcAft>
              <a:buNone/>
            </a:pPr>
            <a:r>
              <a:rPr lang="en-GB"/>
              <a:t>In the catch block, we get the error object and do something with it.</a:t>
            </a:r>
            <a:endParaRPr/>
          </a:p>
          <a:p>
            <a:pPr indent="0" lvl="0" marL="0" rtl="0" algn="l">
              <a:spcBef>
                <a:spcPts val="1600"/>
              </a:spcBef>
              <a:spcAft>
                <a:spcPts val="0"/>
              </a:spcAft>
              <a:buNone/>
            </a:pPr>
            <a:r>
              <a:rPr lang="en-GB"/>
              <a:t>W</a:t>
            </a:r>
            <a:r>
              <a:rPr lang="en-GB"/>
              <a:t>e can display it on the console, which is only visible to developers, so an end user will not see this error.</a:t>
            </a:r>
            <a:endParaRPr/>
          </a:p>
          <a:p>
            <a:pPr indent="0" lvl="0" marL="0" rtl="0" algn="l">
              <a:spcBef>
                <a:spcPts val="1600"/>
              </a:spcBef>
              <a:spcAft>
                <a:spcPts val="1600"/>
              </a:spcAft>
              <a:buNone/>
            </a:pPr>
            <a:r>
              <a:rPr lang="en-GB"/>
              <a:t>The proper way is to display a label, perhaps a red label on the user interface.</a:t>
            </a:r>
            <a:endParaRPr/>
          </a:p>
        </p:txBody>
      </p:sp>
      <p:pic>
        <p:nvPicPr>
          <p:cNvPr id="129" name="Google Shape;129;p23"/>
          <p:cNvPicPr preferRelativeResize="0"/>
          <p:nvPr/>
        </p:nvPicPr>
        <p:blipFill>
          <a:blip r:embed="rId3">
            <a:alphaModFix/>
          </a:blip>
          <a:stretch>
            <a:fillRect/>
          </a:stretch>
        </p:blipFill>
        <p:spPr>
          <a:xfrm>
            <a:off x="311700" y="1255691"/>
            <a:ext cx="3885301" cy="3417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Throwing Exceptions</a:t>
            </a:r>
            <a:endParaRPr/>
          </a:p>
        </p:txBody>
      </p:sp>
      <p:sp>
        <p:nvSpPr>
          <p:cNvPr id="135" name="Google Shape;135;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t>
            </a:r>
            <a:r>
              <a:rPr lang="en-GB"/>
              <a:t>or now let's just use the built in alert function. </a:t>
            </a:r>
            <a:endParaRPr/>
          </a:p>
          <a:p>
            <a:pPr indent="0" lvl="0" marL="0" rtl="0" algn="l">
              <a:spcBef>
                <a:spcPts val="1600"/>
              </a:spcBef>
              <a:spcAft>
                <a:spcPts val="0"/>
              </a:spcAft>
              <a:buNone/>
            </a:pPr>
            <a:r>
              <a:rPr lang="en-GB"/>
              <a:t>This is not something I'd recommend you to do, because that's a very old and poor way of reporting errors to users.</a:t>
            </a:r>
            <a:endParaRPr/>
          </a:p>
          <a:p>
            <a:pPr indent="0" lvl="0" marL="0" rtl="0" algn="l">
              <a:spcBef>
                <a:spcPts val="1600"/>
              </a:spcBef>
              <a:spcAft>
                <a:spcPts val="0"/>
              </a:spcAft>
              <a:buNone/>
            </a:pPr>
            <a:r>
              <a:rPr lang="en-GB"/>
              <a:t>When you go to the browser, you should see an alert like this:</a:t>
            </a:r>
            <a:endParaRPr/>
          </a:p>
          <a:p>
            <a:pPr indent="0" lvl="0" marL="0" rtl="0" algn="l">
              <a:spcBef>
                <a:spcPts val="1600"/>
              </a:spcBef>
              <a:spcAft>
                <a:spcPts val="1600"/>
              </a:spcAft>
              <a:buNone/>
            </a:pPr>
            <a:r>
              <a:rPr lang="en-GB"/>
              <a:t>Error: Value is not a string</a:t>
            </a:r>
            <a:endParaRPr/>
          </a:p>
        </p:txBody>
      </p:sp>
      <p:pic>
        <p:nvPicPr>
          <p:cNvPr id="136" name="Google Shape;136;p24"/>
          <p:cNvPicPr preferRelativeResize="0"/>
          <p:nvPr/>
        </p:nvPicPr>
        <p:blipFill>
          <a:blip r:embed="rId3">
            <a:alphaModFix/>
          </a:blip>
          <a:stretch>
            <a:fillRect/>
          </a:stretch>
        </p:blipFill>
        <p:spPr>
          <a:xfrm>
            <a:off x="3508150" y="264225"/>
            <a:ext cx="5257800" cy="2962275"/>
          </a:xfrm>
          <a:prstGeom prst="rect">
            <a:avLst/>
          </a:prstGeom>
          <a:noFill/>
          <a:ln>
            <a:noFill/>
          </a:ln>
        </p:spPr>
      </p:pic>
      <p:pic>
        <p:nvPicPr>
          <p:cNvPr id="137" name="Google Shape;137;p24"/>
          <p:cNvPicPr preferRelativeResize="0"/>
          <p:nvPr/>
        </p:nvPicPr>
        <p:blipFill>
          <a:blip r:embed="rId4">
            <a:alphaModFix/>
          </a:blip>
          <a:stretch>
            <a:fillRect/>
          </a:stretch>
        </p:blipFill>
        <p:spPr>
          <a:xfrm>
            <a:off x="3508150" y="3226500"/>
            <a:ext cx="5257801" cy="14964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More Testing</a:t>
            </a:r>
            <a:endParaRPr/>
          </a:p>
        </p:txBody>
      </p:sp>
      <p:sp>
        <p:nvSpPr>
          <p:cNvPr id="143" name="Google Shape;143;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Instead of null, lets pass in an empty string.</a:t>
            </a:r>
            <a:endParaRPr/>
          </a:p>
          <a:p>
            <a:pPr indent="0" lvl="0" marL="0" rtl="0" algn="l">
              <a:spcBef>
                <a:spcPts val="1600"/>
              </a:spcBef>
              <a:spcAft>
                <a:spcPts val="0"/>
              </a:spcAft>
              <a:buNone/>
            </a:pPr>
            <a:r>
              <a:rPr lang="en-GB"/>
              <a:t>We don’t get an error, however firstName is set to an empty string, and lastName is undefined, which is not </a:t>
            </a:r>
            <a:r>
              <a:rPr lang="en-GB"/>
              <a:t>desirable</a:t>
            </a:r>
            <a:r>
              <a:rPr lang="en-GB"/>
              <a:t>.</a:t>
            </a:r>
            <a:endParaRPr/>
          </a:p>
          <a:p>
            <a:pPr indent="0" lvl="0" marL="0" rtl="0" algn="l">
              <a:spcBef>
                <a:spcPts val="1600"/>
              </a:spcBef>
              <a:spcAft>
                <a:spcPts val="1600"/>
              </a:spcAft>
              <a:buNone/>
            </a:pPr>
            <a:r>
              <a:rPr lang="en-GB"/>
              <a:t>Ideally we want to make sure our users enter a first name and a last name.</a:t>
            </a:r>
            <a:endParaRPr/>
          </a:p>
        </p:txBody>
      </p:sp>
      <p:pic>
        <p:nvPicPr>
          <p:cNvPr id="144" name="Google Shape;144;p25"/>
          <p:cNvPicPr preferRelativeResize="0"/>
          <p:nvPr/>
        </p:nvPicPr>
        <p:blipFill>
          <a:blip r:embed="rId3">
            <a:alphaModFix/>
          </a:blip>
          <a:stretch>
            <a:fillRect/>
          </a:stretch>
        </p:blipFill>
        <p:spPr>
          <a:xfrm>
            <a:off x="3731775" y="152400"/>
            <a:ext cx="4886325" cy="3228975"/>
          </a:xfrm>
          <a:prstGeom prst="rect">
            <a:avLst/>
          </a:prstGeom>
          <a:noFill/>
          <a:ln>
            <a:noFill/>
          </a:ln>
        </p:spPr>
      </p:pic>
      <p:pic>
        <p:nvPicPr>
          <p:cNvPr id="145" name="Google Shape;145;p25"/>
          <p:cNvPicPr preferRelativeResize="0"/>
          <p:nvPr/>
        </p:nvPicPr>
        <p:blipFill>
          <a:blip r:embed="rId4">
            <a:alphaModFix/>
          </a:blip>
          <a:stretch>
            <a:fillRect/>
          </a:stretch>
        </p:blipFill>
        <p:spPr>
          <a:xfrm>
            <a:off x="3731775" y="3381375"/>
            <a:ext cx="4886325" cy="10364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splitting the string, we can check the length of the parts array created.</a:t>
            </a:r>
            <a:endParaRPr/>
          </a:p>
          <a:p>
            <a:pPr indent="0" lvl="0" marL="0" rtl="0" algn="l">
              <a:spcBef>
                <a:spcPts val="1600"/>
              </a:spcBef>
              <a:spcAft>
                <a:spcPts val="0"/>
              </a:spcAft>
              <a:buNone/>
            </a:pPr>
            <a:r>
              <a:rPr lang="en-GB"/>
              <a:t>Here we check if parts.length is not equal to 2, then something must be missing.</a:t>
            </a:r>
            <a:endParaRPr/>
          </a:p>
          <a:p>
            <a:pPr indent="0" lvl="0" marL="0" rtl="0" algn="l">
              <a:spcBef>
                <a:spcPts val="1600"/>
              </a:spcBef>
              <a:spcAft>
                <a:spcPts val="0"/>
              </a:spcAft>
              <a:buNone/>
            </a:pPr>
            <a:r>
              <a:rPr lang="en-GB"/>
              <a:t>Next we throw another exception, so we throw a new Error with the message:</a:t>
            </a:r>
            <a:endParaRPr/>
          </a:p>
          <a:p>
            <a:pPr indent="0" lvl="0" marL="0" rtl="0" algn="l">
              <a:spcBef>
                <a:spcPts val="1600"/>
              </a:spcBef>
              <a:spcAft>
                <a:spcPts val="1600"/>
              </a:spcAft>
              <a:buNone/>
            </a:pPr>
            <a:r>
              <a:rPr lang="en-GB"/>
              <a:t>Enter a first and last name.</a:t>
            </a:r>
            <a:endParaRPr/>
          </a:p>
        </p:txBody>
      </p:sp>
      <p:sp>
        <p:nvSpPr>
          <p:cNvPr id="151" name="Google Shape;151;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More Error Handling</a:t>
            </a:r>
            <a:endParaRPr/>
          </a:p>
        </p:txBody>
      </p:sp>
      <p:pic>
        <p:nvPicPr>
          <p:cNvPr id="152" name="Google Shape;152;p26"/>
          <p:cNvPicPr preferRelativeResize="0"/>
          <p:nvPr/>
        </p:nvPicPr>
        <p:blipFill>
          <a:blip r:embed="rId3">
            <a:alphaModFix/>
          </a:blip>
          <a:stretch>
            <a:fillRect/>
          </a:stretch>
        </p:blipFill>
        <p:spPr>
          <a:xfrm>
            <a:off x="3272100" y="555600"/>
            <a:ext cx="5719499" cy="2030088"/>
          </a:xfrm>
          <a:prstGeom prst="rect">
            <a:avLst/>
          </a:prstGeom>
          <a:noFill/>
          <a:ln>
            <a:noFill/>
          </a:ln>
        </p:spPr>
      </p:pic>
      <p:pic>
        <p:nvPicPr>
          <p:cNvPr id="153" name="Google Shape;153;p26"/>
          <p:cNvPicPr preferRelativeResize="0"/>
          <p:nvPr/>
        </p:nvPicPr>
        <p:blipFill>
          <a:blip r:embed="rId4">
            <a:alphaModFix/>
          </a:blip>
          <a:stretch>
            <a:fillRect/>
          </a:stretch>
        </p:blipFill>
        <p:spPr>
          <a:xfrm>
            <a:off x="3272100" y="2585700"/>
            <a:ext cx="5719500" cy="1621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Throwing Exceptions</a:t>
            </a:r>
            <a:endParaRPr/>
          </a:p>
        </p:txBody>
      </p:sp>
      <p:sp>
        <p:nvSpPr>
          <p:cNvPr id="159" name="Google Shape;159;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The throw keyword will jump out of the method, and control flow will move to the catch block, where we catch the exception and do something with it.</a:t>
            </a:r>
            <a:endParaRPr/>
          </a:p>
          <a:p>
            <a:pPr indent="0" lvl="0" marL="0" rtl="0" algn="l">
              <a:spcBef>
                <a:spcPts val="1600"/>
              </a:spcBef>
              <a:spcAft>
                <a:spcPts val="1600"/>
              </a:spcAft>
              <a:buNone/>
            </a:pPr>
            <a:r>
              <a:rPr lang="en-GB"/>
              <a:t>This is basic error handling in JavaScript</a:t>
            </a:r>
            <a:endParaRPr/>
          </a:p>
        </p:txBody>
      </p:sp>
      <p:sp>
        <p:nvSpPr>
          <p:cNvPr id="160" name="Google Shape;160;p27"/>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When we throw an exception, the lines after the throw statement are not executed.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626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Error Handling</a:t>
            </a:r>
            <a:endParaRPr/>
          </a:p>
        </p:txBody>
      </p:sp>
      <p:sp>
        <p:nvSpPr>
          <p:cNvPr id="62" name="Google Shape;62;p14"/>
          <p:cNvSpPr txBox="1"/>
          <p:nvPr>
            <p:ph idx="1" type="body"/>
          </p:nvPr>
        </p:nvSpPr>
        <p:spPr>
          <a:xfrm>
            <a:off x="311700" y="2460600"/>
            <a:ext cx="2808000" cy="105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In the previous discussion, we assumed that the value received in the setter is a valid string.</a:t>
            </a:r>
            <a:endParaRPr/>
          </a:p>
        </p:txBody>
      </p:sp>
      <p:pic>
        <p:nvPicPr>
          <p:cNvPr id="63" name="Google Shape;63;p14"/>
          <p:cNvPicPr preferRelativeResize="0"/>
          <p:nvPr/>
        </p:nvPicPr>
        <p:blipFill>
          <a:blip r:embed="rId3">
            <a:alphaModFix/>
          </a:blip>
          <a:stretch>
            <a:fillRect/>
          </a:stretch>
        </p:blipFill>
        <p:spPr>
          <a:xfrm>
            <a:off x="4200049" y="753300"/>
            <a:ext cx="4022024" cy="363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55600"/>
            <a:ext cx="3282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Passing an invalid value</a:t>
            </a:r>
            <a:endParaRPr/>
          </a:p>
        </p:txBody>
      </p:sp>
      <p:sp>
        <p:nvSpPr>
          <p:cNvPr id="69" name="Google Shape;69;p15"/>
          <p:cNvSpPr txBox="1"/>
          <p:nvPr>
            <p:ph idx="1" type="body"/>
          </p:nvPr>
        </p:nvSpPr>
        <p:spPr>
          <a:xfrm>
            <a:off x="311700" y="1389600"/>
            <a:ext cx="3451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attempt to pass a boolean value.</a:t>
            </a:r>
            <a:endParaRPr/>
          </a:p>
          <a:p>
            <a:pPr indent="0" lvl="0" marL="0" rtl="0" algn="l">
              <a:spcBef>
                <a:spcPts val="1600"/>
              </a:spcBef>
              <a:spcAft>
                <a:spcPts val="0"/>
              </a:spcAft>
              <a:buNone/>
            </a:pPr>
            <a:r>
              <a:rPr lang="en-GB"/>
              <a:t>When we run this code, we get an error: </a:t>
            </a:r>
            <a:endParaRPr/>
          </a:p>
          <a:p>
            <a:pPr indent="0" lvl="0" marL="0" rtl="0" algn="l">
              <a:spcBef>
                <a:spcPts val="1600"/>
              </a:spcBef>
              <a:spcAft>
                <a:spcPts val="0"/>
              </a:spcAft>
              <a:buNone/>
            </a:pPr>
            <a:r>
              <a:rPr lang="en-GB">
                <a:latin typeface="Courier New"/>
                <a:ea typeface="Courier New"/>
                <a:cs typeface="Courier New"/>
                <a:sym typeface="Courier New"/>
              </a:rPr>
              <a:t>U</a:t>
            </a:r>
            <a:r>
              <a:rPr lang="en-GB">
                <a:latin typeface="Courier New"/>
                <a:ea typeface="Courier New"/>
                <a:cs typeface="Courier New"/>
                <a:sym typeface="Courier New"/>
              </a:rPr>
              <a:t>ncaught TypeError: value.split is not a function</a:t>
            </a:r>
            <a:endParaRPr>
              <a:latin typeface="Courier New"/>
              <a:ea typeface="Courier New"/>
              <a:cs typeface="Courier New"/>
              <a:sym typeface="Courier New"/>
            </a:endParaRPr>
          </a:p>
          <a:p>
            <a:pPr indent="0" lvl="0" marL="0" rtl="0" algn="l">
              <a:spcBef>
                <a:spcPts val="1600"/>
              </a:spcBef>
              <a:spcAft>
                <a:spcPts val="1600"/>
              </a:spcAft>
              <a:buNone/>
            </a:pPr>
            <a:r>
              <a:rPr lang="en-GB"/>
              <a:t>This is because split is a method that belongs to strings, and booleans don’t have a split method.</a:t>
            </a:r>
            <a:endParaRPr/>
          </a:p>
        </p:txBody>
      </p:sp>
      <p:pic>
        <p:nvPicPr>
          <p:cNvPr id="70" name="Google Shape;70;p15"/>
          <p:cNvPicPr preferRelativeResize="0"/>
          <p:nvPr/>
        </p:nvPicPr>
        <p:blipFill>
          <a:blip r:embed="rId3">
            <a:alphaModFix/>
          </a:blip>
          <a:stretch>
            <a:fillRect/>
          </a:stretch>
        </p:blipFill>
        <p:spPr>
          <a:xfrm>
            <a:off x="4901337" y="555599"/>
            <a:ext cx="2930713" cy="2696905"/>
          </a:xfrm>
          <a:prstGeom prst="rect">
            <a:avLst/>
          </a:prstGeom>
          <a:noFill/>
          <a:ln>
            <a:noFill/>
          </a:ln>
        </p:spPr>
      </p:pic>
      <p:pic>
        <p:nvPicPr>
          <p:cNvPr id="71" name="Google Shape;71;p15"/>
          <p:cNvPicPr preferRelativeResize="0"/>
          <p:nvPr/>
        </p:nvPicPr>
        <p:blipFill>
          <a:blip r:embed="rId4">
            <a:alphaModFix/>
          </a:blip>
          <a:stretch>
            <a:fillRect/>
          </a:stretch>
        </p:blipFill>
        <p:spPr>
          <a:xfrm>
            <a:off x="4901334" y="3252511"/>
            <a:ext cx="2930714" cy="13164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Null or Undefined</a:t>
            </a:r>
            <a:endParaRPr/>
          </a:p>
        </p:txBody>
      </p:sp>
      <p:sp>
        <p:nvSpPr>
          <p:cNvPr id="77" name="Google Shape;77;p16"/>
          <p:cNvSpPr txBox="1"/>
          <p:nvPr>
            <p:ph idx="1" type="body"/>
          </p:nvPr>
        </p:nvSpPr>
        <p:spPr>
          <a:xfrm>
            <a:off x="311700" y="1389600"/>
            <a:ext cx="3075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we pass a value of null or undefined, we get a different error:</a:t>
            </a:r>
            <a:endParaRPr/>
          </a:p>
          <a:p>
            <a:pPr indent="0" lvl="0" marL="0" rtl="0" algn="l">
              <a:spcBef>
                <a:spcPts val="1600"/>
              </a:spcBef>
              <a:spcAft>
                <a:spcPts val="0"/>
              </a:spcAft>
              <a:buNone/>
            </a:pPr>
            <a:r>
              <a:rPr lang="en-GB"/>
              <a:t>Uncaught TypeError: Cannot read property ‘split’ of null/undefiend</a:t>
            </a:r>
            <a:endParaRPr/>
          </a:p>
          <a:p>
            <a:pPr indent="0" lvl="0" marL="0" rtl="0" algn="l">
              <a:spcBef>
                <a:spcPts val="1600"/>
              </a:spcBef>
              <a:spcAft>
                <a:spcPts val="0"/>
              </a:spcAft>
              <a:buNone/>
            </a:pPr>
            <a:r>
              <a:rPr lang="en-GB"/>
              <a:t>We cannot call the split method on null or undefined, as its only available to strings.</a:t>
            </a:r>
            <a:endParaRPr/>
          </a:p>
          <a:p>
            <a:pPr indent="0" lvl="0" marL="0" rtl="0" algn="l">
              <a:spcBef>
                <a:spcPts val="1600"/>
              </a:spcBef>
              <a:spcAft>
                <a:spcPts val="1600"/>
              </a:spcAft>
              <a:buNone/>
            </a:pPr>
            <a:r>
              <a:rPr lang="en-GB"/>
              <a:t>In these cases, we would need to add error handling.</a:t>
            </a:r>
            <a:endParaRPr/>
          </a:p>
        </p:txBody>
      </p:sp>
      <p:pic>
        <p:nvPicPr>
          <p:cNvPr id="78" name="Google Shape;78;p16"/>
          <p:cNvPicPr preferRelativeResize="0"/>
          <p:nvPr/>
        </p:nvPicPr>
        <p:blipFill>
          <a:blip r:embed="rId3">
            <a:alphaModFix/>
          </a:blip>
          <a:stretch>
            <a:fillRect/>
          </a:stretch>
        </p:blipFill>
        <p:spPr>
          <a:xfrm>
            <a:off x="3723650" y="800200"/>
            <a:ext cx="4991100" cy="1028700"/>
          </a:xfrm>
          <a:prstGeom prst="rect">
            <a:avLst/>
          </a:prstGeom>
          <a:noFill/>
          <a:ln>
            <a:noFill/>
          </a:ln>
        </p:spPr>
      </p:pic>
      <p:pic>
        <p:nvPicPr>
          <p:cNvPr id="79" name="Google Shape;79;p16"/>
          <p:cNvPicPr preferRelativeResize="0"/>
          <p:nvPr/>
        </p:nvPicPr>
        <p:blipFill>
          <a:blip r:embed="rId4">
            <a:alphaModFix/>
          </a:blip>
          <a:stretch>
            <a:fillRect/>
          </a:stretch>
        </p:blipFill>
        <p:spPr>
          <a:xfrm>
            <a:off x="3723650" y="2211964"/>
            <a:ext cx="4991101" cy="22253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604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Adding error handling</a:t>
            </a:r>
            <a:endParaRPr/>
          </a:p>
        </p:txBody>
      </p:sp>
      <p:sp>
        <p:nvSpPr>
          <p:cNvPr id="85" name="Google Shape;85;p17"/>
          <p:cNvSpPr txBox="1"/>
          <p:nvPr>
            <p:ph idx="1" type="body"/>
          </p:nvPr>
        </p:nvSpPr>
        <p:spPr>
          <a:xfrm>
            <a:off x="311700" y="994475"/>
            <a:ext cx="44484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situations like this, we should do error handling at the beginning of the function or method.</a:t>
            </a:r>
            <a:endParaRPr/>
          </a:p>
          <a:p>
            <a:pPr indent="0" lvl="0" marL="0" rtl="0" algn="l">
              <a:spcBef>
                <a:spcPts val="1600"/>
              </a:spcBef>
              <a:spcAft>
                <a:spcPts val="0"/>
              </a:spcAft>
              <a:buNone/>
            </a:pPr>
            <a:r>
              <a:rPr lang="en-GB"/>
              <a:t>This is what we call </a:t>
            </a:r>
            <a:r>
              <a:rPr b="1" lang="en-GB"/>
              <a:t>defensive programming</a:t>
            </a:r>
            <a:r>
              <a:rPr lang="en-GB"/>
              <a:t>.</a:t>
            </a:r>
            <a:endParaRPr/>
          </a:p>
          <a:p>
            <a:pPr indent="0" lvl="0" marL="0" rtl="0" algn="l">
              <a:spcBef>
                <a:spcPts val="1600"/>
              </a:spcBef>
              <a:spcAft>
                <a:spcPts val="0"/>
              </a:spcAft>
              <a:buNone/>
            </a:pPr>
            <a:r>
              <a:rPr lang="en-GB"/>
              <a:t>We want to make sure that the values coming in are valid, they're in the right shape, so we can execute our logic.</a:t>
            </a:r>
            <a:endParaRPr/>
          </a:p>
          <a:p>
            <a:pPr indent="0" lvl="0" marL="0" rtl="0" algn="l">
              <a:spcBef>
                <a:spcPts val="1600"/>
              </a:spcBef>
              <a:spcAft>
                <a:spcPts val="0"/>
              </a:spcAft>
              <a:buNone/>
            </a:pPr>
            <a:r>
              <a:rPr lang="en-GB"/>
              <a:t>In the first line of this method, we use the typeof operator to check if the type of value is not equal to (!==) string.</a:t>
            </a:r>
            <a:endParaRPr/>
          </a:p>
          <a:p>
            <a:pPr indent="0" lvl="0" marL="0" rtl="0" algn="l">
              <a:spcBef>
                <a:spcPts val="1600"/>
              </a:spcBef>
              <a:spcAft>
                <a:spcPts val="1600"/>
              </a:spcAft>
              <a:buNone/>
            </a:pPr>
            <a:r>
              <a:rPr lang="en-GB"/>
              <a:t>When we pass a null object, it no longer displays a message, and the object did not change</a:t>
            </a:r>
            <a:endParaRPr/>
          </a:p>
        </p:txBody>
      </p:sp>
      <p:pic>
        <p:nvPicPr>
          <p:cNvPr id="86" name="Google Shape;86;p17"/>
          <p:cNvPicPr preferRelativeResize="0"/>
          <p:nvPr/>
        </p:nvPicPr>
        <p:blipFill>
          <a:blip r:embed="rId3">
            <a:alphaModFix/>
          </a:blip>
          <a:stretch>
            <a:fillRect/>
          </a:stretch>
        </p:blipFill>
        <p:spPr>
          <a:xfrm>
            <a:off x="4929475" y="637000"/>
            <a:ext cx="3761075" cy="1544800"/>
          </a:xfrm>
          <a:prstGeom prst="rect">
            <a:avLst/>
          </a:prstGeom>
          <a:noFill/>
          <a:ln>
            <a:noFill/>
          </a:ln>
        </p:spPr>
      </p:pic>
      <p:pic>
        <p:nvPicPr>
          <p:cNvPr id="87" name="Google Shape;87;p17"/>
          <p:cNvPicPr preferRelativeResize="0"/>
          <p:nvPr/>
        </p:nvPicPr>
        <p:blipFill>
          <a:blip r:embed="rId4">
            <a:alphaModFix/>
          </a:blip>
          <a:stretch>
            <a:fillRect/>
          </a:stretch>
        </p:blipFill>
        <p:spPr>
          <a:xfrm>
            <a:off x="4929475" y="3633150"/>
            <a:ext cx="3761075" cy="836463"/>
          </a:xfrm>
          <a:prstGeom prst="rect">
            <a:avLst/>
          </a:prstGeom>
          <a:noFill/>
          <a:ln>
            <a:noFill/>
          </a:ln>
        </p:spPr>
      </p:pic>
      <p:pic>
        <p:nvPicPr>
          <p:cNvPr id="88" name="Google Shape;88;p17"/>
          <p:cNvPicPr preferRelativeResize="0"/>
          <p:nvPr/>
        </p:nvPicPr>
        <p:blipFill>
          <a:blip r:embed="rId5">
            <a:alphaModFix/>
          </a:blip>
          <a:stretch>
            <a:fillRect/>
          </a:stretch>
        </p:blipFill>
        <p:spPr>
          <a:xfrm>
            <a:off x="4929475" y="2519888"/>
            <a:ext cx="3761076" cy="7751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Sometimes we want to report an error in our application.</a:t>
            </a:r>
            <a:endParaRPr/>
          </a:p>
          <a:p>
            <a:pPr indent="0" lvl="0" marL="0" rtl="0" algn="l">
              <a:spcBef>
                <a:spcPts val="1600"/>
              </a:spcBef>
              <a:spcAft>
                <a:spcPts val="0"/>
              </a:spcAft>
              <a:buNone/>
            </a:pPr>
            <a:r>
              <a:rPr lang="en-GB"/>
              <a:t>That’s when we need to </a:t>
            </a:r>
            <a:r>
              <a:rPr b="1" lang="en-GB"/>
              <a:t>throw an exception</a:t>
            </a:r>
            <a:r>
              <a:rPr lang="en-GB"/>
              <a:t>.</a:t>
            </a:r>
            <a:endParaRPr/>
          </a:p>
          <a:p>
            <a:pPr indent="0" lvl="0" marL="0" rtl="0" algn="l">
              <a:spcBef>
                <a:spcPts val="1600"/>
              </a:spcBef>
              <a:spcAft>
                <a:spcPts val="0"/>
              </a:spcAft>
              <a:buNone/>
            </a:pPr>
            <a:r>
              <a:rPr lang="en-GB"/>
              <a:t>Throwing an exception is a technical jargon that you might hear in a lot of programming languages.</a:t>
            </a:r>
            <a:endParaRPr/>
          </a:p>
          <a:p>
            <a:pPr indent="0" lvl="0" marL="0" rtl="0" algn="l">
              <a:spcBef>
                <a:spcPts val="1600"/>
              </a:spcBef>
              <a:spcAft>
                <a:spcPts val="1600"/>
              </a:spcAft>
              <a:buNone/>
            </a:pPr>
            <a:r>
              <a:rPr lang="en-GB"/>
              <a:t>Let’s see how that works in JavaScript.</a:t>
            </a:r>
            <a:endParaRPr/>
          </a:p>
        </p:txBody>
      </p:sp>
      <p:sp>
        <p:nvSpPr>
          <p:cNvPr id="94" name="Google Shape;94;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Displaying Errors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Throwing Exceptions</a:t>
            </a:r>
            <a:endParaRPr/>
          </a:p>
        </p:txBody>
      </p:sp>
      <p:sp>
        <p:nvSpPr>
          <p:cNvPr id="100" name="Google Shape;100;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Instead of returning from this method, use the throw keyword and then create a new Error object.</a:t>
            </a:r>
            <a:endParaRPr/>
          </a:p>
          <a:p>
            <a:pPr indent="0" lvl="0" marL="0" rtl="0" algn="l">
              <a:spcBef>
                <a:spcPts val="1600"/>
              </a:spcBef>
              <a:spcAft>
                <a:spcPts val="0"/>
              </a:spcAft>
              <a:buNone/>
            </a:pPr>
            <a:r>
              <a:rPr lang="en-GB"/>
              <a:t>This Error object is a constructor function, as indicated by the use of Pascal Case.</a:t>
            </a:r>
            <a:endParaRPr/>
          </a:p>
          <a:p>
            <a:pPr indent="0" lvl="0" marL="0" rtl="0" algn="l">
              <a:spcBef>
                <a:spcPts val="1600"/>
              </a:spcBef>
              <a:spcAft>
                <a:spcPts val="1600"/>
              </a:spcAft>
              <a:buNone/>
            </a:pPr>
            <a:r>
              <a:rPr lang="en-GB"/>
              <a:t>When we are calling it, we are using the new keyword to create a new Error object.</a:t>
            </a:r>
            <a:endParaRPr/>
          </a:p>
        </p:txBody>
      </p:sp>
      <p:pic>
        <p:nvPicPr>
          <p:cNvPr id="101" name="Google Shape;101;p19"/>
          <p:cNvPicPr preferRelativeResize="0"/>
          <p:nvPr/>
        </p:nvPicPr>
        <p:blipFill>
          <a:blip r:embed="rId3">
            <a:alphaModFix/>
          </a:blip>
          <a:stretch>
            <a:fillRect/>
          </a:stretch>
        </p:blipFill>
        <p:spPr>
          <a:xfrm>
            <a:off x="3272100" y="2142200"/>
            <a:ext cx="5719500" cy="10184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Adding the Error message</a:t>
            </a:r>
            <a:endParaRPr/>
          </a:p>
        </p:txBody>
      </p:sp>
      <p:sp>
        <p:nvSpPr>
          <p:cNvPr id="107" name="Google Shape;107;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an argument to the Error constructor, we can pass a string as the error message:</a:t>
            </a:r>
            <a:endParaRPr/>
          </a:p>
          <a:p>
            <a:pPr indent="0" lvl="0" marL="0" rtl="0" algn="l">
              <a:spcBef>
                <a:spcPts val="1600"/>
              </a:spcBef>
              <a:spcAft>
                <a:spcPts val="0"/>
              </a:spcAft>
              <a:buNone/>
            </a:pPr>
            <a:r>
              <a:rPr lang="en-GB">
                <a:latin typeface="Courier New"/>
                <a:ea typeface="Courier New"/>
                <a:cs typeface="Courier New"/>
                <a:sym typeface="Courier New"/>
              </a:rPr>
              <a:t>‘Value is not a string’</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1600"/>
              </a:spcAft>
              <a:buNone/>
            </a:pPr>
            <a:r>
              <a:rPr lang="en-GB"/>
              <a:t>This is how we throw exceptions</a:t>
            </a:r>
            <a:endParaRPr/>
          </a:p>
        </p:txBody>
      </p:sp>
      <p:pic>
        <p:nvPicPr>
          <p:cNvPr id="108" name="Google Shape;108;p20"/>
          <p:cNvPicPr preferRelativeResize="0"/>
          <p:nvPr/>
        </p:nvPicPr>
        <p:blipFill>
          <a:blip r:embed="rId3">
            <a:alphaModFix/>
          </a:blip>
          <a:stretch>
            <a:fillRect/>
          </a:stretch>
        </p:blipFill>
        <p:spPr>
          <a:xfrm>
            <a:off x="311703" y="2761240"/>
            <a:ext cx="8437199" cy="103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Errors &amp; Exceptions</a:t>
            </a:r>
            <a:endParaRPr/>
          </a:p>
        </p:txBody>
      </p:sp>
      <p:sp>
        <p:nvSpPr>
          <p:cNvPr id="114" name="Google Shape;114;p21"/>
          <p:cNvSpPr txBox="1"/>
          <p:nvPr>
            <p:ph idx="1" type="body"/>
          </p:nvPr>
        </p:nvSpPr>
        <p:spPr>
          <a:xfrm>
            <a:off x="311700" y="1389600"/>
            <a:ext cx="4260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people confused errors with exceptions, but there is a slight difference between the two.</a:t>
            </a:r>
            <a:endParaRPr/>
          </a:p>
          <a:p>
            <a:pPr indent="0" lvl="0" marL="0" rtl="0" algn="l">
              <a:spcBef>
                <a:spcPts val="1600"/>
              </a:spcBef>
              <a:spcAft>
                <a:spcPts val="0"/>
              </a:spcAft>
              <a:buNone/>
            </a:pPr>
            <a:r>
              <a:rPr lang="en-GB"/>
              <a:t>First  we can create an error object and assign it to a variable called </a:t>
            </a:r>
            <a:r>
              <a:rPr lang="en-GB">
                <a:latin typeface="Courier New"/>
                <a:ea typeface="Courier New"/>
                <a:cs typeface="Courier New"/>
                <a:sym typeface="Courier New"/>
              </a:rPr>
              <a:t>e</a:t>
            </a:r>
            <a:r>
              <a:rPr lang="en-GB"/>
              <a:t>.</a:t>
            </a:r>
            <a:endParaRPr/>
          </a:p>
          <a:p>
            <a:pPr indent="0" lvl="0" marL="0" rtl="0" algn="l">
              <a:spcBef>
                <a:spcPts val="1600"/>
              </a:spcBef>
              <a:spcAft>
                <a:spcPts val="0"/>
              </a:spcAft>
              <a:buNone/>
            </a:pPr>
            <a:r>
              <a:rPr lang="en-GB"/>
              <a:t>This is just a plain JavaScript object, there's nothing special about this. </a:t>
            </a:r>
            <a:endParaRPr/>
          </a:p>
          <a:p>
            <a:pPr indent="0" lvl="0" marL="0" rtl="0" algn="l">
              <a:spcBef>
                <a:spcPts val="1600"/>
              </a:spcBef>
              <a:spcAft>
                <a:spcPts val="0"/>
              </a:spcAft>
              <a:buNone/>
            </a:pPr>
            <a:r>
              <a:rPr lang="en-GB"/>
              <a:t>But the moment you throw this error, we refer to that as an exception. </a:t>
            </a:r>
            <a:endParaRPr/>
          </a:p>
          <a:p>
            <a:pPr indent="0" lvl="0" marL="0" rtl="0" algn="l">
              <a:spcBef>
                <a:spcPts val="1600"/>
              </a:spcBef>
              <a:spcAft>
                <a:spcPts val="0"/>
              </a:spcAft>
              <a:buNone/>
            </a:pPr>
            <a:r>
              <a:rPr lang="en-GB"/>
              <a:t>Because this is an exceptional situation that should not have happened.</a:t>
            </a:r>
            <a:endParaRPr/>
          </a:p>
          <a:p>
            <a:pPr indent="0" lvl="0" marL="0" rtl="0" algn="l">
              <a:spcBef>
                <a:spcPts val="1600"/>
              </a:spcBef>
              <a:spcAft>
                <a:spcPts val="1600"/>
              </a:spcAft>
              <a:buNone/>
            </a:pPr>
            <a:r>
              <a:t/>
            </a:r>
            <a:endParaRPr/>
          </a:p>
        </p:txBody>
      </p:sp>
      <p:pic>
        <p:nvPicPr>
          <p:cNvPr id="115" name="Google Shape;115;p21"/>
          <p:cNvPicPr preferRelativeResize="0"/>
          <p:nvPr/>
        </p:nvPicPr>
        <p:blipFill>
          <a:blip r:embed="rId3">
            <a:alphaModFix/>
          </a:blip>
          <a:stretch>
            <a:fillRect/>
          </a:stretch>
        </p:blipFill>
        <p:spPr>
          <a:xfrm>
            <a:off x="4885472" y="2135088"/>
            <a:ext cx="3934076" cy="87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