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8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57" r:id="rId14"/>
    <p:sldId id="286" r:id="rId15"/>
    <p:sldId id="287" r:id="rId16"/>
    <p:sldId id="259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60" r:id="rId29"/>
    <p:sldId id="263" r:id="rId30"/>
    <p:sldId id="283" r:id="rId31"/>
    <p:sldId id="284" r:id="rId32"/>
    <p:sldId id="285" r:id="rId33"/>
    <p:sldId id="264" r:id="rId34"/>
  </p:sldIdLst>
  <p:sldSz cx="10080625" cy="567055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3FC544-9320-31E9-E6F1-78565FCF76D9}" v="132" dt="2022-04-27T00:47:53.965"/>
    <p1510:client id="{F2E12980-E2FE-B3DF-3283-00A57EC91ED2}" v="9" dt="2022-04-27T01:00:31.5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FF5AF92-4F01-4C09-A610-687037ECABC5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CFEA3A9-683A-4CE8-827B-28F8C04FB88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5CC8CE2-6CCE-4238-B976-AB8400FB339A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CA7D5B7-2E01-498B-BDCA-59AB3848BE17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39FED71-3C7E-4F2B-8C47-058325D7E14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D261E21-160D-4362-9B51-60AC7121FD3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0184A32-FB76-40A2-83E0-81E84420F78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1D8D98C-5F3A-4EA8-AD94-835744CE6EC7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656ADDB-9282-4293-A60C-1CE51BE16E0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640" cy="439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E8B0211-C113-4C42-A210-6140F960E42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55F965A-8028-432C-8855-28F91F886AD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34BA3E5-46E5-47F2-AB3E-2C9A315C6A8B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DBC6BDE-2321-49BF-9E74-A97DA540960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D5BB293-8D2C-4BA0-AEA0-4B4F628855E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8197200-9874-4D11-9CA7-8284B6827DC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CE73F91-8695-4A18-8A72-3AAB1451BD1A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D6A3739-AAD6-4864-A780-97811E334F8F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B17115C1-2D29-4EB4-A8B9-6F39DFB78F33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CE84EAB3-DEB1-4A35-BE02-612CE0A97CD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7188C31A-8FB4-454F-829B-F5A6C8203FF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1413D0B9-BD7A-4EE5-9CD2-9D5E2C1C8B0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B9F75C0A-8B1C-4FF7-8A17-8AFA4A6234D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67C7EB9-2797-4BC1-912F-FA4EFDD600D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640" cy="439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667A8CB6-86EF-4DA1-A4D0-63E9048B07E1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82474D81-C737-453C-99C3-77F9C7FD1C3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0F4CDAF9-057F-4412-928C-70130717027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5DC8E81F-B08F-4517-9313-52F6F39761E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D7E41407-94A9-4441-9651-E1B1B2F7911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03E414CD-E530-4C6D-9951-239420114D69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A20EDFB6-3C94-41C9-93BD-A94541B1F685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2D7C31E-DFBB-4D37-87BB-05F5AC0CB5EF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1CBBF17-0F52-452B-B177-19F3F4B6E98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64D8F3D-5494-428A-AD2D-A2C630802B9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3A84B10-A39B-48EF-8E1E-88FA57A0A0D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FBCFD76-3642-4374-A2EE-C1AEB475919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CF69095-1A1B-4A06-9922-A083BAFEE74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640" cy="439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A1381B5-57E3-4604-95B1-D02706D291D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CA50C04-AEF7-47CA-BACE-986C6D98317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6D9A722-D0D6-4B58-9896-C3032200661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9294071-1495-4D32-8E59-B749FBE70C5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0C8CB97-546F-4CC2-9346-C2F01835C3F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4683702-E8D0-46A4-B3A7-C78F361FD7A2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39F7824-E654-4EEE-B9AF-514E5DA45E38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2E00511-6411-40DA-945F-F2CC5DF264D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640" cy="439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A9B880F-6A12-4F92-9674-614A9F34284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87E2254-5AD2-4A27-912A-E6E2FA3A0C1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2B03841-EE81-48CC-85E6-3BCA78240C1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997C7C3-1D40-4BC1-9090-07CE2FC131C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7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408240" algn="l"/>
              </a:tabLst>
            </a:pPr>
            <a:r>
              <a:rPr lang="en-US" sz="16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  <a:tabLst>
                <a:tab pos="408240" algn="l"/>
              </a:tabLst>
            </a:pPr>
            <a:r>
              <a:rPr lang="en-US" sz="24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408240" algn="l"/>
              </a:tabLst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  <a:tabLst>
                <a:tab pos="408240" algn="l"/>
              </a:tabLst>
            </a:pPr>
            <a:r>
              <a:rPr lang="en-US" sz="15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408240" algn="l"/>
              </a:tabLst>
            </a:pPr>
            <a:r>
              <a:rPr lang="en-US" sz="15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408240" algn="l"/>
              </a:tabLst>
            </a:pPr>
            <a:r>
              <a:rPr lang="en-US" sz="15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408240" algn="l"/>
              </a:tabLst>
            </a:pPr>
            <a:r>
              <a:rPr lang="en-US" sz="150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defRPr lang="en-US" sz="1400" b="0" strike="noStrike" spc="-1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lang="en-US" sz="1400" b="0" strike="noStrike" spc="-1">
                <a:solidFill>
                  <a:srgbClr val="FFFFFF"/>
                </a:solidFill>
                <a:latin typeface="Arial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492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ctr">
              <a:buNone/>
              <a:defRPr lang="en-US" sz="1400" b="0" strike="noStrike" spc="-1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buNone/>
            </a:pPr>
            <a:fld id="{05F8131C-C9C2-45F3-824D-584D406317DF}" type="slidenum">
              <a:rPr lang="en-US" sz="1400" b="0" strike="noStrike" spc="-1">
                <a:solidFill>
                  <a:srgbClr val="FFFFFF"/>
                </a:solidFill>
                <a:latin typeface="Arial"/>
              </a:rPr>
              <a:t>‹#›</a:t>
            </a:fld>
            <a:endParaRPr lang="en-US" sz="14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33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96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1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63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4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defRPr lang="en-US" sz="1400" b="0" strike="noStrike" spc="-1">
                <a:latin typeface="Arial"/>
              </a:defRPr>
            </a:lvl1pPr>
          </a:lstStyle>
          <a:p>
            <a:r>
              <a:rPr lang="en-US" sz="1400" b="0" strike="noStrike" spc="-1">
                <a:latin typeface="Arial"/>
              </a:rPr>
              <a:t>&lt;date/time&gt;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ctr">
              <a:buNone/>
              <a:defRPr lang="en-US" sz="1400" b="0" strike="noStrike" spc="-1">
                <a:latin typeface="Arial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Arial"/>
              </a:rPr>
              <a:t>&lt;footer&gt;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Arial"/>
              </a:defRPr>
            </a:lvl1pPr>
          </a:lstStyle>
          <a:p>
            <a:pPr algn="r">
              <a:buNone/>
            </a:pPr>
            <a:fld id="{8C9F98BD-481C-45CC-81DD-4C2DE294BCF2}" type="slidenum">
              <a:rPr lang="en-US" sz="1400" b="0" strike="noStrike" spc="-1">
                <a:latin typeface="Arial"/>
              </a:rPr>
              <a:t>‹#›</a:t>
            </a:fld>
            <a:endParaRPr lang="en-US" sz="14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150" b="0" strike="noStrike" spc="-1">
                <a:solidFill>
                  <a:srgbClr val="FFFFFF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FFFFFF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FFFFFF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FFFFFF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FFFFFF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FFFFFF"/>
                </a:solidFill>
                <a:latin typeface="Arial"/>
              </a:rPr>
              <a:t>Seventh Outline Level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dt" idx="7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defRPr lang="en-US" sz="1400" b="0" strike="noStrike" spc="-1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lang="en-US" sz="1400" b="0" strike="noStrike" spc="-1">
                <a:solidFill>
                  <a:srgbClr val="FFFFFF"/>
                </a:solidFill>
                <a:latin typeface="Arial"/>
              </a:rPr>
              <a:t>&lt;date/time&gt;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ftr" idx="8"/>
          </p:nvPr>
        </p:nvSpPr>
        <p:spPr>
          <a:xfrm>
            <a:off x="3447360" y="516492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ctr">
              <a:buNone/>
              <a:defRPr lang="en-US" sz="1400" b="0" strike="noStrike" spc="-1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</a:rPr>
              <a:t>&lt;footer&gt;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sldNum" idx="9"/>
          </p:nvPr>
        </p:nvSpPr>
        <p:spPr>
          <a:xfrm>
            <a:off x="722736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buNone/>
            </a:pPr>
            <a:fld id="{BEA0485F-8AEE-4073-A3FF-7C81EADE4576}" type="slidenum">
              <a:rPr lang="en-US" sz="1400" b="0" strike="noStrike" spc="-1">
                <a:solidFill>
                  <a:srgbClr val="FFFFFF"/>
                </a:solidFill>
                <a:latin typeface="Arial"/>
              </a:rPr>
              <a:t>‹#›</a:t>
            </a:fld>
            <a:endParaRPr lang="en-US" sz="14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33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1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63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4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latin typeface="Arial"/>
              </a:rPr>
              <a:t>Seventh Outline Level</a:t>
            </a:r>
          </a:p>
        </p:txBody>
      </p:sp>
      <p:sp>
        <p:nvSpPr>
          <p:cNvPr id="125" name="PlaceHolder 3"/>
          <p:cNvSpPr>
            <a:spLocks noGrp="1"/>
          </p:cNvSpPr>
          <p:nvPr>
            <p:ph type="dt" idx="10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defRPr lang="en-US" sz="1400" b="0" strike="noStrike" spc="-1">
                <a:latin typeface="Arial"/>
              </a:defRPr>
            </a:lvl1pPr>
          </a:lstStyle>
          <a:p>
            <a:r>
              <a:rPr lang="en-US" sz="1400" b="0" strike="noStrike" spc="-1">
                <a:latin typeface="Arial"/>
              </a:rPr>
              <a:t>&lt;date/time&gt;</a:t>
            </a:r>
          </a:p>
        </p:txBody>
      </p:sp>
      <p:sp>
        <p:nvSpPr>
          <p:cNvPr id="126" name="PlaceHolder 4"/>
          <p:cNvSpPr>
            <a:spLocks noGrp="1"/>
          </p:cNvSpPr>
          <p:nvPr>
            <p:ph type="ftr" idx="11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ctr">
              <a:buNone/>
              <a:defRPr lang="en-US" sz="1400" b="0" strike="noStrike" spc="-1">
                <a:latin typeface="Arial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Arial"/>
              </a:rPr>
              <a:t>&lt;footer&gt;</a:t>
            </a:r>
          </a:p>
        </p:txBody>
      </p:sp>
      <p:sp>
        <p:nvSpPr>
          <p:cNvPr id="127" name="PlaceHolder 5"/>
          <p:cNvSpPr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Arial"/>
              </a:defRPr>
            </a:lvl1pPr>
          </a:lstStyle>
          <a:p>
            <a:pPr algn="r">
              <a:buNone/>
            </a:pPr>
            <a:fld id="{54679330-8E8D-4413-A295-2C51B97753CF}" type="slidenum">
              <a:rPr lang="en-US" sz="1400" b="0" strike="noStrike" spc="-1">
                <a:latin typeface="Arial"/>
              </a:rPr>
              <a:t>‹#›</a:t>
            </a:fld>
            <a:endParaRPr lang="en-US" sz="14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91" y="529734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Amicão – Aplicativo para o facilitamento de adoção de animais</a:t>
            </a: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749224" y="2440274"/>
            <a:ext cx="3817352" cy="2421138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pt-BR" sz="1800" b="0" strike="noStrike" spc="-1" dirty="0" err="1">
                <a:solidFill>
                  <a:srgbClr val="FFFFFF"/>
                </a:solidFill>
                <a:latin typeface="Arial"/>
              </a:rPr>
              <a:t>Kaick</a:t>
            </a:r>
            <a:r>
              <a:rPr lang="pt-BR" sz="18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pt-BR" sz="1800" b="0" strike="noStrike" spc="-1" dirty="0" err="1">
                <a:solidFill>
                  <a:srgbClr val="FFFFFF"/>
                </a:solidFill>
                <a:latin typeface="Arial"/>
              </a:rPr>
              <a:t>Kenithi</a:t>
            </a:r>
            <a:r>
              <a:rPr lang="pt-BR" sz="18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pt-BR" sz="1800" b="0" strike="noStrike" spc="-1" dirty="0" err="1">
                <a:solidFill>
                  <a:srgbClr val="FFFFFF"/>
                </a:solidFill>
                <a:latin typeface="Arial"/>
              </a:rPr>
              <a:t>Nishiya</a:t>
            </a:r>
            <a:r>
              <a:rPr lang="pt-BR" sz="1800" b="0" strike="noStrike" spc="-1" dirty="0">
                <a:solidFill>
                  <a:srgbClr val="FFFFFF"/>
                </a:solidFill>
                <a:latin typeface="Arial"/>
              </a:rPr>
              <a:t> - 19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algn="ctr">
              <a:buNone/>
            </a:pPr>
            <a:r>
              <a:rPr lang="pt-BR" sz="1800" b="0" strike="noStrike" spc="-1" dirty="0" err="1">
                <a:solidFill>
                  <a:srgbClr val="FFFFFF"/>
                </a:solidFill>
                <a:latin typeface="Arial"/>
              </a:rPr>
              <a:t>Kauan</a:t>
            </a:r>
            <a:r>
              <a:rPr lang="pt-BR" sz="1800" b="0" strike="noStrike" spc="-1" dirty="0">
                <a:solidFill>
                  <a:srgbClr val="FFFFFF"/>
                </a:solidFill>
                <a:latin typeface="Arial"/>
              </a:rPr>
              <a:t> Matos Lopes da Silva - 21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algn="ctr">
              <a:buNone/>
            </a:pPr>
            <a:r>
              <a:rPr lang="pt-BR" sz="1800" b="0" strike="noStrike" spc="-1" dirty="0">
                <a:solidFill>
                  <a:srgbClr val="FFFFFF"/>
                </a:solidFill>
                <a:latin typeface="Arial"/>
              </a:rPr>
              <a:t>Moacir José da Silva Filho - 29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algn="ctr">
              <a:buNone/>
            </a:pPr>
            <a:r>
              <a:rPr lang="pt-BR" sz="1800" b="0" strike="noStrike" spc="-1" dirty="0">
                <a:solidFill>
                  <a:srgbClr val="FFFFFF"/>
                </a:solidFill>
                <a:latin typeface="Arial"/>
              </a:rPr>
              <a:t>Nathan Enrico Romero - 30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algn="ctr">
              <a:buNone/>
            </a:pPr>
            <a:r>
              <a:rPr lang="pt-BR" sz="1800" b="0" strike="noStrike" spc="-1" dirty="0">
                <a:solidFill>
                  <a:srgbClr val="FFFFFF"/>
                </a:solidFill>
                <a:latin typeface="Arial"/>
              </a:rPr>
              <a:t>Pedro Goldoni Magri - 32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algn="ctr">
              <a:buNone/>
            </a:pPr>
            <a:r>
              <a:rPr lang="pt-BR" sz="1800" b="0" strike="noStrike" spc="-1" dirty="0">
                <a:solidFill>
                  <a:srgbClr val="FFFFFF"/>
                </a:solidFill>
                <a:latin typeface="Arial"/>
              </a:rPr>
              <a:t>Victor </a:t>
            </a:r>
            <a:r>
              <a:rPr lang="pt-BR" sz="1800" b="0" strike="noStrike" spc="-1" dirty="0" err="1">
                <a:solidFill>
                  <a:srgbClr val="FFFFFF"/>
                </a:solidFill>
                <a:latin typeface="Arial"/>
              </a:rPr>
              <a:t>Rayan</a:t>
            </a:r>
            <a:r>
              <a:rPr lang="pt-BR" sz="1800" b="0" strike="noStrike" spc="-1" dirty="0">
                <a:solidFill>
                  <a:srgbClr val="FFFFFF"/>
                </a:solidFill>
                <a:latin typeface="Arial"/>
              </a:rPr>
              <a:t> Souza Ramos - 38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63E6980A-A442-2818-A4A9-2BCC79862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923" y="1769796"/>
            <a:ext cx="2939167" cy="305578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3600" b="0" strike="noStrike" spc="-1" dirty="0">
                <a:solidFill>
                  <a:srgbClr val="000000"/>
                </a:solidFill>
                <a:latin typeface="Arial"/>
              </a:rPr>
              <a:t>Sites de </a:t>
            </a:r>
            <a:r>
              <a:rPr lang="en-US" sz="3600" b="0" strike="noStrike" spc="-1" dirty="0" err="1">
                <a:solidFill>
                  <a:srgbClr val="000000"/>
                </a:solidFill>
                <a:latin typeface="Arial"/>
              </a:rPr>
              <a:t>referência</a:t>
            </a:r>
            <a:endParaRPr lang="en-US" sz="33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3726947" y="1027023"/>
            <a:ext cx="3519360" cy="186601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3000"/>
          </a:bodyPr>
          <a:lstStyle/>
          <a:p>
            <a:pPr marL="107950">
              <a:spcBef>
                <a:spcPts val="969"/>
              </a:spcBef>
              <a:buClr>
                <a:srgbClr val="000000"/>
              </a:buClr>
              <a:buSzPct val="45000"/>
            </a:pPr>
            <a:r>
              <a:rPr lang="en-US" sz="2200" b="0" strike="noStrike" spc="-1" dirty="0">
                <a:solidFill>
                  <a:srgbClr val="000000"/>
                </a:solidFill>
                <a:latin typeface="Arial"/>
              </a:rPr>
              <a:t>Instituto Luísa Mell</a:t>
            </a:r>
            <a:endParaRPr lang="en-US" dirty="0"/>
          </a:p>
          <a:p>
            <a:pPr marL="107950">
              <a:spcBef>
                <a:spcPts val="969"/>
              </a:spcBef>
              <a:buClr>
                <a:srgbClr val="000000"/>
              </a:buClr>
              <a:buSzPct val="45000"/>
            </a:pPr>
            <a:endParaRPr lang="en-US" sz="22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8FEFBF2-BEE0-4269-A259-F397DE2AB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" t="-20" r="1363" b="-20"/>
          <a:stretch>
            <a:fillRect/>
          </a:stretch>
        </p:blipFill>
        <p:spPr bwMode="auto">
          <a:xfrm>
            <a:off x="2537613" y="1342902"/>
            <a:ext cx="5348949" cy="344240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8D964295-0C7A-4FD4-BBA6-8C5ECCA29380}"/>
              </a:ext>
            </a:extLst>
          </p:cNvPr>
          <p:cNvSpPr txBox="1"/>
          <p:nvPr/>
        </p:nvSpPr>
        <p:spPr>
          <a:xfrm>
            <a:off x="3899686" y="4842643"/>
            <a:ext cx="2661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Foto do site Instituto Luísa </a:t>
            </a:r>
            <a:r>
              <a:rPr lang="pt-BR" sz="1400" dirty="0" err="1"/>
              <a:t>Mell</a:t>
            </a:r>
            <a:endParaRPr lang="pt-BR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3600" b="0" strike="noStrike" spc="-1" dirty="0">
                <a:solidFill>
                  <a:srgbClr val="000000"/>
                </a:solidFill>
                <a:latin typeface="Arial"/>
              </a:rPr>
              <a:t>Sites de </a:t>
            </a:r>
            <a:r>
              <a:rPr lang="en-US" sz="3600" b="0" strike="noStrike" spc="-1" dirty="0" err="1">
                <a:solidFill>
                  <a:srgbClr val="000000"/>
                </a:solidFill>
                <a:latin typeface="Arial"/>
              </a:rPr>
              <a:t>referência</a:t>
            </a:r>
            <a:endParaRPr lang="en-US" sz="33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3878753" y="1050379"/>
            <a:ext cx="3519360" cy="186601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3000"/>
          </a:bodyPr>
          <a:lstStyle/>
          <a:p>
            <a:pPr marL="107950">
              <a:spcBef>
                <a:spcPts val="969"/>
              </a:spcBef>
              <a:buClr>
                <a:srgbClr val="000000"/>
              </a:buClr>
              <a:buSzPct val="45000"/>
            </a:pPr>
            <a:r>
              <a:rPr lang="en-US" sz="2200" spc="-1" dirty="0">
                <a:solidFill>
                  <a:srgbClr val="000000"/>
                </a:solidFill>
                <a:latin typeface="Arial"/>
              </a:rPr>
              <a:t>Adotar.com.br</a:t>
            </a:r>
            <a:endParaRPr lang="en-US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D964295-0C7A-4FD4-BBA6-8C5ECCA29380}"/>
              </a:ext>
            </a:extLst>
          </p:cNvPr>
          <p:cNvSpPr txBox="1"/>
          <p:nvPr/>
        </p:nvSpPr>
        <p:spPr>
          <a:xfrm>
            <a:off x="3993104" y="4936065"/>
            <a:ext cx="2261901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BR" sz="1400" dirty="0"/>
              <a:t>Foto do site adotar.com.br</a:t>
            </a:r>
          </a:p>
        </p:txBody>
      </p:sp>
      <p:pic>
        <p:nvPicPr>
          <p:cNvPr id="3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2266C603-1E29-0882-2E5B-A7FB6D11E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908" y="1333417"/>
            <a:ext cx="5572335" cy="359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399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3600" b="0" strike="noStrike" spc="-1" dirty="0">
                <a:solidFill>
                  <a:srgbClr val="000000"/>
                </a:solidFill>
                <a:latin typeface="Arial"/>
              </a:rPr>
              <a:t>Sites de </a:t>
            </a:r>
            <a:r>
              <a:rPr lang="en-US" sz="3600" b="0" strike="noStrike" spc="-1" dirty="0" err="1">
                <a:solidFill>
                  <a:srgbClr val="000000"/>
                </a:solidFill>
                <a:latin typeface="Arial"/>
              </a:rPr>
              <a:t>referência</a:t>
            </a:r>
            <a:endParaRPr lang="en-US" sz="33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4042236" y="1108768"/>
            <a:ext cx="3519360" cy="186601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3000"/>
          </a:bodyPr>
          <a:lstStyle/>
          <a:p>
            <a:pPr marL="107950">
              <a:spcBef>
                <a:spcPts val="969"/>
              </a:spcBef>
              <a:buClr>
                <a:srgbClr val="000000"/>
              </a:buClr>
              <a:buSzPct val="45000"/>
            </a:pPr>
            <a:r>
              <a:rPr lang="en-US" sz="2200" spc="-1" dirty="0" err="1">
                <a:solidFill>
                  <a:srgbClr val="000000"/>
                </a:solidFill>
                <a:latin typeface="Arial"/>
              </a:rPr>
              <a:t>Rockbicho</a:t>
            </a:r>
            <a:endParaRPr lang="en-US" dirty="0" err="1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D964295-0C7A-4FD4-BBA6-8C5ECCA29380}"/>
              </a:ext>
            </a:extLst>
          </p:cNvPr>
          <p:cNvSpPr txBox="1"/>
          <p:nvPr/>
        </p:nvSpPr>
        <p:spPr>
          <a:xfrm>
            <a:off x="3969750" y="4971098"/>
            <a:ext cx="2005677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BR" sz="1400" dirty="0"/>
              <a:t>Foto do site </a:t>
            </a:r>
            <a:r>
              <a:rPr lang="pt-BR" sz="1400" dirty="0" err="1"/>
              <a:t>Rockbicho</a:t>
            </a:r>
          </a:p>
        </p:txBody>
      </p:sp>
      <p:pic>
        <p:nvPicPr>
          <p:cNvPr id="3" name="Picture 3" descr="Timeline&#10;&#10;Description automatically generated">
            <a:extLst>
              <a:ext uri="{FF2B5EF4-FFF2-40B4-BE49-F238E27FC236}">
                <a16:creationId xmlns:a16="http://schemas.microsoft.com/office/drawing/2014/main" id="{0D06883A-EC4E-9DDA-849A-49BA21B5B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743" y="1394693"/>
            <a:ext cx="5714986" cy="363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68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3300" b="0" strike="noStrike" spc="-1" dirty="0">
                <a:solidFill>
                  <a:srgbClr val="000000"/>
                </a:solidFill>
                <a:latin typeface="Arial"/>
              </a:rPr>
              <a:t>Ferramentas </a:t>
            </a:r>
            <a:r>
              <a:rPr lang="en-US" sz="3300" b="0" strike="noStrike" spc="-1" dirty="0" err="1">
                <a:solidFill>
                  <a:srgbClr val="000000"/>
                </a:solidFill>
                <a:latin typeface="Arial"/>
              </a:rPr>
              <a:t>utilizadas</a:t>
            </a:r>
            <a:r>
              <a:rPr lang="en-US" sz="3300" b="0" strike="noStrike" spc="-1" dirty="0">
                <a:solidFill>
                  <a:srgbClr val="000000"/>
                </a:solidFill>
                <a:latin typeface="Arial"/>
              </a:rPr>
              <a:t> - BD</a:t>
            </a:r>
          </a:p>
        </p:txBody>
      </p:sp>
      <p:pic>
        <p:nvPicPr>
          <p:cNvPr id="10244" name="Picture 4" descr="PostgreSQL – Wikipédia, a enciclopédia livre">
            <a:extLst>
              <a:ext uri="{FF2B5EF4-FFF2-40B4-BE49-F238E27FC236}">
                <a16:creationId xmlns:a16="http://schemas.microsoft.com/office/drawing/2014/main" id="{31DD64BF-2375-45C6-B6CA-DE427A0B5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67" y="1011936"/>
            <a:ext cx="2749549" cy="2835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9D9CBC5-D9FD-41F5-ADDB-3B1C5EFD00A8}"/>
              </a:ext>
            </a:extLst>
          </p:cNvPr>
          <p:cNvSpPr txBox="1"/>
          <p:nvPr/>
        </p:nvSpPr>
        <p:spPr>
          <a:xfrm>
            <a:off x="1178974" y="3847210"/>
            <a:ext cx="1608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Logo </a:t>
            </a:r>
            <a:r>
              <a:rPr lang="pt-BR" sz="1400" dirty="0" err="1"/>
              <a:t>PostrgeSQL</a:t>
            </a:r>
            <a:endParaRPr lang="pt-BR" sz="1400" dirty="0"/>
          </a:p>
        </p:txBody>
      </p:sp>
      <p:pic>
        <p:nvPicPr>
          <p:cNvPr id="10246" name="Picture 6" descr="AWS Docker - Amazon Web Services">
            <a:extLst>
              <a:ext uri="{FF2B5EF4-FFF2-40B4-BE49-F238E27FC236}">
                <a16:creationId xmlns:a16="http://schemas.microsoft.com/office/drawing/2014/main" id="{80C7F0C8-C281-4B33-A744-1E57B5DF0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083" y="1793493"/>
            <a:ext cx="3424831" cy="160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37272DA0-633B-4E6D-B6C7-8F68D632ECF7}"/>
              </a:ext>
            </a:extLst>
          </p:cNvPr>
          <p:cNvSpPr txBox="1"/>
          <p:nvPr/>
        </p:nvSpPr>
        <p:spPr>
          <a:xfrm>
            <a:off x="4440136" y="3401568"/>
            <a:ext cx="119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Logo Docker</a:t>
            </a:r>
          </a:p>
        </p:txBody>
      </p:sp>
      <p:pic>
        <p:nvPicPr>
          <p:cNvPr id="10248" name="Picture 8" descr="Laravel – Wikipédia, a enciclopédia livre">
            <a:extLst>
              <a:ext uri="{FF2B5EF4-FFF2-40B4-BE49-F238E27FC236}">
                <a16:creationId xmlns:a16="http://schemas.microsoft.com/office/drawing/2014/main" id="{996F49A2-A6DD-4EF4-9816-6749BC6CA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000" y="2048256"/>
            <a:ext cx="2239358" cy="2328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180FA35-C2DD-4274-9E7D-144414945443}"/>
              </a:ext>
            </a:extLst>
          </p:cNvPr>
          <p:cNvSpPr txBox="1"/>
          <p:nvPr/>
        </p:nvSpPr>
        <p:spPr>
          <a:xfrm>
            <a:off x="7743377" y="4376928"/>
            <a:ext cx="1218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Logo </a:t>
            </a:r>
            <a:r>
              <a:rPr lang="pt-BR" sz="1400" dirty="0" err="1"/>
              <a:t>Laravel</a:t>
            </a:r>
            <a:endParaRPr lang="pt-BR" sz="1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3300" b="0" strike="noStrike" spc="-1" dirty="0">
                <a:solidFill>
                  <a:srgbClr val="000000"/>
                </a:solidFill>
                <a:latin typeface="Arial"/>
              </a:rPr>
              <a:t>Ferramentas </a:t>
            </a:r>
            <a:r>
              <a:rPr lang="en-US" sz="3300" b="0" strike="noStrike" spc="-1" dirty="0" err="1">
                <a:solidFill>
                  <a:srgbClr val="000000"/>
                </a:solidFill>
                <a:latin typeface="Arial"/>
              </a:rPr>
              <a:t>utilizadas</a:t>
            </a:r>
            <a:r>
              <a:rPr lang="en-US" sz="3300" b="0" strike="noStrike" spc="-1" dirty="0">
                <a:solidFill>
                  <a:srgbClr val="000000"/>
                </a:solidFill>
                <a:latin typeface="Arial"/>
              </a:rPr>
              <a:t> - </a:t>
            </a:r>
            <a:r>
              <a:rPr lang="en-US" sz="3300" b="0" strike="noStrike" spc="-1" dirty="0" err="1">
                <a:solidFill>
                  <a:srgbClr val="000000"/>
                </a:solidFill>
                <a:latin typeface="Arial"/>
              </a:rPr>
              <a:t>Desenvolvimento</a:t>
            </a:r>
            <a:endParaRPr lang="en-US" sz="33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9D9CBC5-D9FD-41F5-ADDB-3B1C5EFD00A8}"/>
              </a:ext>
            </a:extLst>
          </p:cNvPr>
          <p:cNvSpPr txBox="1"/>
          <p:nvPr/>
        </p:nvSpPr>
        <p:spPr>
          <a:xfrm>
            <a:off x="1084525" y="3709345"/>
            <a:ext cx="1797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Logo Android Studio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7272DA0-633B-4E6D-B6C7-8F68D632ECF7}"/>
              </a:ext>
            </a:extLst>
          </p:cNvPr>
          <p:cNvSpPr txBox="1"/>
          <p:nvPr/>
        </p:nvSpPr>
        <p:spPr>
          <a:xfrm>
            <a:off x="3933444" y="4321958"/>
            <a:ext cx="1350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Logo VS </a:t>
            </a:r>
            <a:r>
              <a:rPr lang="pt-BR" sz="1400" dirty="0" err="1"/>
              <a:t>Code</a:t>
            </a:r>
            <a:endParaRPr lang="pt-BR" sz="14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180FA35-C2DD-4274-9E7D-144414945443}"/>
              </a:ext>
            </a:extLst>
          </p:cNvPr>
          <p:cNvSpPr txBox="1"/>
          <p:nvPr/>
        </p:nvSpPr>
        <p:spPr>
          <a:xfrm>
            <a:off x="5965275" y="3089672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Logo </a:t>
            </a:r>
            <a:r>
              <a:rPr lang="pt-BR" sz="1400" dirty="0" err="1"/>
              <a:t>Bootstrap</a:t>
            </a:r>
            <a:endParaRPr lang="pt-BR" sz="1400" dirty="0"/>
          </a:p>
        </p:txBody>
      </p:sp>
      <p:pic>
        <p:nvPicPr>
          <p:cNvPr id="11266" name="Picture 2" descr="Código Google: Android Studio 4.0">
            <a:extLst>
              <a:ext uri="{FF2B5EF4-FFF2-40B4-BE49-F238E27FC236}">
                <a16:creationId xmlns:a16="http://schemas.microsoft.com/office/drawing/2014/main" id="{FB63AE6C-5802-43CF-B035-3582C3D0A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69" y="1040815"/>
            <a:ext cx="2673742" cy="2668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Visual Studio Code - YouTube">
            <a:extLst>
              <a:ext uri="{FF2B5EF4-FFF2-40B4-BE49-F238E27FC236}">
                <a16:creationId xmlns:a16="http://schemas.microsoft.com/office/drawing/2014/main" id="{F8D8F09A-D369-4C6D-B52D-6885C8641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249" y="2313517"/>
            <a:ext cx="2008441" cy="2008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Bootstrap (front-end framework) - Wikipedia">
            <a:extLst>
              <a:ext uri="{FF2B5EF4-FFF2-40B4-BE49-F238E27FC236}">
                <a16:creationId xmlns:a16="http://schemas.microsoft.com/office/drawing/2014/main" id="{24522361-8186-4761-AE53-EAF74E88C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690" y="1293337"/>
            <a:ext cx="2103310" cy="1675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GitHub (@github) / Twitter">
            <a:extLst>
              <a:ext uri="{FF2B5EF4-FFF2-40B4-BE49-F238E27FC236}">
                <a16:creationId xmlns:a16="http://schemas.microsoft.com/office/drawing/2014/main" id="{87578DFC-53D5-4159-BF41-58CFAECFA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585" y="2835275"/>
            <a:ext cx="2131631" cy="2131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2F482FBE-70FA-4D38-8B6D-6FC1F9D5FFFF}"/>
              </a:ext>
            </a:extLst>
          </p:cNvPr>
          <p:cNvSpPr txBox="1"/>
          <p:nvPr/>
        </p:nvSpPr>
        <p:spPr>
          <a:xfrm>
            <a:off x="8068525" y="4813017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Logo GitHub</a:t>
            </a:r>
          </a:p>
        </p:txBody>
      </p:sp>
    </p:spTree>
    <p:extLst>
      <p:ext uri="{BB962C8B-B14F-4D97-AF65-F5344CB8AC3E}">
        <p14:creationId xmlns:p14="http://schemas.microsoft.com/office/powerpoint/2010/main" val="3385067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3300" b="0" strike="noStrike" spc="-1" dirty="0">
                <a:solidFill>
                  <a:srgbClr val="000000"/>
                </a:solidFill>
                <a:latin typeface="Arial"/>
              </a:rPr>
              <a:t>Ferramentas </a:t>
            </a:r>
            <a:r>
              <a:rPr lang="en-US" sz="3300" b="0" strike="noStrike" spc="-1" dirty="0" err="1">
                <a:solidFill>
                  <a:srgbClr val="000000"/>
                </a:solidFill>
                <a:latin typeface="Arial"/>
              </a:rPr>
              <a:t>utilizadas</a:t>
            </a:r>
            <a:r>
              <a:rPr lang="en-US" sz="3300" b="0" strike="noStrike" spc="-1" dirty="0">
                <a:solidFill>
                  <a:srgbClr val="000000"/>
                </a:solidFill>
                <a:latin typeface="Arial"/>
              </a:rPr>
              <a:t> - Design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9D9CBC5-D9FD-41F5-ADDB-3B1C5EFD00A8}"/>
              </a:ext>
            </a:extLst>
          </p:cNvPr>
          <p:cNvSpPr txBox="1"/>
          <p:nvPr/>
        </p:nvSpPr>
        <p:spPr>
          <a:xfrm>
            <a:off x="4295865" y="4190252"/>
            <a:ext cx="1487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Logo Photoshop</a:t>
            </a:r>
          </a:p>
        </p:txBody>
      </p:sp>
      <p:pic>
        <p:nvPicPr>
          <p:cNvPr id="12290" name="Picture 2" descr="Adobe Photoshop na App Store">
            <a:extLst>
              <a:ext uri="{FF2B5EF4-FFF2-40B4-BE49-F238E27FC236}">
                <a16:creationId xmlns:a16="http://schemas.microsoft.com/office/drawing/2014/main" id="{EFB70C71-D78C-42BC-BAA9-A0E453F57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747" y="1442307"/>
            <a:ext cx="5306145" cy="2785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4081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3300" b="0" strike="noStrike" spc="-1" dirty="0">
                <a:solidFill>
                  <a:srgbClr val="000000"/>
                </a:solidFill>
                <a:latin typeface="Arial"/>
              </a:rPr>
              <a:t>Ferramentas </a:t>
            </a:r>
            <a:r>
              <a:rPr lang="en-US" sz="3300" b="0" strike="noStrike" spc="-1" dirty="0" err="1">
                <a:solidFill>
                  <a:srgbClr val="000000"/>
                </a:solidFill>
                <a:latin typeface="Arial"/>
              </a:rPr>
              <a:t>utilizadas</a:t>
            </a:r>
            <a:r>
              <a:rPr lang="en-US" sz="3300" b="0" strike="noStrike" spc="-1" dirty="0">
                <a:solidFill>
                  <a:srgbClr val="000000"/>
                </a:solidFill>
                <a:latin typeface="Arial"/>
              </a:rPr>
              <a:t> - </a:t>
            </a:r>
            <a:r>
              <a:rPr lang="en-US" sz="3300" b="0" strike="noStrike" spc="-1" dirty="0" err="1">
                <a:solidFill>
                  <a:srgbClr val="000000"/>
                </a:solidFill>
                <a:latin typeface="Arial"/>
              </a:rPr>
              <a:t>Diagramação</a:t>
            </a:r>
            <a:endParaRPr lang="en-US" sz="33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9D9CBC5-D9FD-41F5-ADDB-3B1C5EFD00A8}"/>
              </a:ext>
            </a:extLst>
          </p:cNvPr>
          <p:cNvSpPr txBox="1"/>
          <p:nvPr/>
        </p:nvSpPr>
        <p:spPr>
          <a:xfrm>
            <a:off x="4219050" y="4618228"/>
            <a:ext cx="1641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Logo ANACONDA</a:t>
            </a:r>
          </a:p>
        </p:txBody>
      </p:sp>
      <p:pic>
        <p:nvPicPr>
          <p:cNvPr id="13314" name="Picture 2" descr="Python :: Anaconda.org">
            <a:extLst>
              <a:ext uri="{FF2B5EF4-FFF2-40B4-BE49-F238E27FC236}">
                <a16:creationId xmlns:a16="http://schemas.microsoft.com/office/drawing/2014/main" id="{24EDCD1F-7239-4735-8FF2-F21967013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867" y="1052322"/>
            <a:ext cx="3565906" cy="3565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8433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3300" b="0" strike="noStrike" spc="-1" dirty="0">
                <a:solidFill>
                  <a:srgbClr val="000000"/>
                </a:solidFill>
                <a:latin typeface="Arial"/>
              </a:rPr>
              <a:t>Ferramentas </a:t>
            </a:r>
            <a:r>
              <a:rPr lang="en-US" sz="3300" b="0" strike="noStrike" spc="-1" dirty="0" err="1">
                <a:solidFill>
                  <a:srgbClr val="000000"/>
                </a:solidFill>
                <a:latin typeface="Arial"/>
              </a:rPr>
              <a:t>utilizadas</a:t>
            </a:r>
            <a:r>
              <a:rPr lang="en-US" sz="3300" b="0" strike="noStrike" spc="-1" dirty="0">
                <a:solidFill>
                  <a:srgbClr val="000000"/>
                </a:solidFill>
                <a:latin typeface="Arial"/>
              </a:rPr>
              <a:t> - </a:t>
            </a:r>
            <a:r>
              <a:rPr lang="en-US" sz="3300" b="0" strike="noStrike" spc="-1" dirty="0" err="1">
                <a:solidFill>
                  <a:srgbClr val="000000"/>
                </a:solidFill>
                <a:latin typeface="Arial"/>
              </a:rPr>
              <a:t>Documentação</a:t>
            </a:r>
            <a:endParaRPr lang="en-US" sz="33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9D9CBC5-D9FD-41F5-ADDB-3B1C5EFD00A8}"/>
              </a:ext>
            </a:extLst>
          </p:cNvPr>
          <p:cNvSpPr txBox="1"/>
          <p:nvPr/>
        </p:nvSpPr>
        <p:spPr>
          <a:xfrm>
            <a:off x="1114085" y="4190253"/>
            <a:ext cx="1857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Logo Microsoft Word</a:t>
            </a:r>
          </a:p>
        </p:txBody>
      </p:sp>
      <p:pic>
        <p:nvPicPr>
          <p:cNvPr id="14338" name="Picture 2" descr="Microsoft Word: Edit Documents – Apps no Google Play">
            <a:extLst>
              <a:ext uri="{FF2B5EF4-FFF2-40B4-BE49-F238E27FC236}">
                <a16:creationId xmlns:a16="http://schemas.microsoft.com/office/drawing/2014/main" id="{C6840C68-413F-49DA-8DD2-EBFD6808B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0" y="1172520"/>
            <a:ext cx="3077845" cy="3077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Microsoft PowerPoint – Apps no Google Play">
            <a:extLst>
              <a:ext uri="{FF2B5EF4-FFF2-40B4-BE49-F238E27FC236}">
                <a16:creationId xmlns:a16="http://schemas.microsoft.com/office/drawing/2014/main" id="{5CB42DE7-C5B2-419F-96ED-479CD8678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4297" y="1286891"/>
            <a:ext cx="2713799" cy="2713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278A8C9-8D2B-4081-8064-00922EC38DD8}"/>
              </a:ext>
            </a:extLst>
          </p:cNvPr>
          <p:cNvSpPr txBox="1"/>
          <p:nvPr/>
        </p:nvSpPr>
        <p:spPr>
          <a:xfrm>
            <a:off x="5811254" y="3692913"/>
            <a:ext cx="243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Logo Microsoft PowerPoint</a:t>
            </a:r>
          </a:p>
        </p:txBody>
      </p:sp>
    </p:spTree>
    <p:extLst>
      <p:ext uri="{BB962C8B-B14F-4D97-AF65-F5344CB8AC3E}">
        <p14:creationId xmlns:p14="http://schemas.microsoft.com/office/powerpoint/2010/main" val="632863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3300" b="0" strike="noStrike" spc="-1" dirty="0">
                <a:solidFill>
                  <a:srgbClr val="000000"/>
                </a:solidFill>
                <a:latin typeface="Arial"/>
              </a:rPr>
              <a:t>Ferramentas </a:t>
            </a:r>
            <a:r>
              <a:rPr lang="en-US" sz="3300" b="0" strike="noStrike" spc="-1" dirty="0" err="1">
                <a:solidFill>
                  <a:srgbClr val="000000"/>
                </a:solidFill>
                <a:latin typeface="Arial"/>
              </a:rPr>
              <a:t>utilizadas</a:t>
            </a:r>
            <a:r>
              <a:rPr lang="en-US" sz="3300" b="0" strike="noStrike" spc="-1" dirty="0">
                <a:solidFill>
                  <a:srgbClr val="000000"/>
                </a:solidFill>
                <a:latin typeface="Arial"/>
              </a:rPr>
              <a:t> - </a:t>
            </a:r>
            <a:r>
              <a:rPr lang="en-US" sz="3300" b="0" strike="noStrike" spc="-1" dirty="0" err="1">
                <a:solidFill>
                  <a:srgbClr val="000000"/>
                </a:solidFill>
                <a:latin typeface="Arial"/>
              </a:rPr>
              <a:t>Modelagem</a:t>
            </a:r>
            <a:endParaRPr lang="en-US" sz="33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9D9CBC5-D9FD-41F5-ADDB-3B1C5EFD00A8}"/>
              </a:ext>
            </a:extLst>
          </p:cNvPr>
          <p:cNvSpPr txBox="1"/>
          <p:nvPr/>
        </p:nvSpPr>
        <p:spPr>
          <a:xfrm>
            <a:off x="2572601" y="3995343"/>
            <a:ext cx="2153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Logo </a:t>
            </a:r>
            <a:r>
              <a:rPr lang="pt-BR" sz="1400" dirty="0" err="1"/>
              <a:t>Astah</a:t>
            </a:r>
            <a:r>
              <a:rPr lang="pt-BR" sz="1400" dirty="0"/>
              <a:t> Community</a:t>
            </a:r>
          </a:p>
        </p:txBody>
      </p:sp>
      <p:pic>
        <p:nvPicPr>
          <p:cNvPr id="15364" name="Picture 4" descr="astah community 7.2 Download - astah-com.exe">
            <a:extLst>
              <a:ext uri="{FF2B5EF4-FFF2-40B4-BE49-F238E27FC236}">
                <a16:creationId xmlns:a16="http://schemas.microsoft.com/office/drawing/2014/main" id="{FC28BE0F-D179-45B6-B92F-2172013B3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210" y="1244854"/>
            <a:ext cx="2678155" cy="267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3950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3300" b="0" strike="noStrike" spc="-1" dirty="0">
                <a:solidFill>
                  <a:srgbClr val="000000"/>
                </a:solidFill>
                <a:latin typeface="Arial"/>
              </a:rPr>
              <a:t>Ferramentas </a:t>
            </a:r>
            <a:r>
              <a:rPr lang="en-US" sz="3300" b="0" strike="noStrike" spc="-1" dirty="0" err="1">
                <a:solidFill>
                  <a:srgbClr val="000000"/>
                </a:solidFill>
                <a:latin typeface="Arial"/>
              </a:rPr>
              <a:t>utilizadas</a:t>
            </a:r>
            <a:r>
              <a:rPr lang="en-US" sz="3300" b="0" strike="noStrike" spc="-1" dirty="0">
                <a:solidFill>
                  <a:srgbClr val="000000"/>
                </a:solidFill>
                <a:latin typeface="Arial"/>
              </a:rPr>
              <a:t> - </a:t>
            </a:r>
            <a:r>
              <a:rPr lang="en-US" sz="3300" b="0" strike="noStrike" spc="-1" dirty="0" err="1">
                <a:solidFill>
                  <a:srgbClr val="000000"/>
                </a:solidFill>
                <a:latin typeface="Arial"/>
              </a:rPr>
              <a:t>Programação</a:t>
            </a:r>
            <a:endParaRPr lang="en-US" sz="33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9D9CBC5-D9FD-41F5-ADDB-3B1C5EFD00A8}"/>
              </a:ext>
            </a:extLst>
          </p:cNvPr>
          <p:cNvSpPr txBox="1"/>
          <p:nvPr/>
        </p:nvSpPr>
        <p:spPr>
          <a:xfrm>
            <a:off x="893749" y="2942600"/>
            <a:ext cx="1129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Logo HTML</a:t>
            </a:r>
          </a:p>
        </p:txBody>
      </p:sp>
      <p:pic>
        <p:nvPicPr>
          <p:cNvPr id="16386" name="Picture 2" descr="HTML5 – Wikipédia, a enciclopédia livre">
            <a:extLst>
              <a:ext uri="{FF2B5EF4-FFF2-40B4-BE49-F238E27FC236}">
                <a16:creationId xmlns:a16="http://schemas.microsoft.com/office/drawing/2014/main" id="{A5524A84-EC17-4D54-84FA-24FD3BC12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60" y="1144884"/>
            <a:ext cx="1842706" cy="18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CSS">
            <a:extLst>
              <a:ext uri="{FF2B5EF4-FFF2-40B4-BE49-F238E27FC236}">
                <a16:creationId xmlns:a16="http://schemas.microsoft.com/office/drawing/2014/main" id="{6E707E77-A561-44FD-A9CC-FBA314235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311" y="2348035"/>
            <a:ext cx="1405634" cy="198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C54C670-E3AC-4EC4-AB0D-A4D3DF33F8D5}"/>
              </a:ext>
            </a:extLst>
          </p:cNvPr>
          <p:cNvSpPr txBox="1"/>
          <p:nvPr/>
        </p:nvSpPr>
        <p:spPr>
          <a:xfrm>
            <a:off x="2739264" y="4331023"/>
            <a:ext cx="1129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Logo CSS</a:t>
            </a:r>
          </a:p>
        </p:txBody>
      </p:sp>
      <p:pic>
        <p:nvPicPr>
          <p:cNvPr id="16390" name="Picture 6">
            <a:extLst>
              <a:ext uri="{FF2B5EF4-FFF2-40B4-BE49-F238E27FC236}">
                <a16:creationId xmlns:a16="http://schemas.microsoft.com/office/drawing/2014/main" id="{0C9BC44F-A08A-4ABE-9742-B34B8D46F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773" y="1099893"/>
            <a:ext cx="1842707" cy="1842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E04C83C-E2B8-487F-996E-CCE6EED3081F}"/>
              </a:ext>
            </a:extLst>
          </p:cNvPr>
          <p:cNvSpPr txBox="1"/>
          <p:nvPr/>
        </p:nvSpPr>
        <p:spPr>
          <a:xfrm>
            <a:off x="4767064" y="2959954"/>
            <a:ext cx="1500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Logo </a:t>
            </a:r>
            <a:r>
              <a:rPr lang="pt-BR" sz="1400" dirty="0" err="1"/>
              <a:t>JavaScript</a:t>
            </a:r>
            <a:endParaRPr lang="pt-BR" sz="1400" dirty="0"/>
          </a:p>
        </p:txBody>
      </p:sp>
      <p:pic>
        <p:nvPicPr>
          <p:cNvPr id="16392" name="Picture 8" descr="Java adesivo sticker – Stickers Devs">
            <a:extLst>
              <a:ext uri="{FF2B5EF4-FFF2-40B4-BE49-F238E27FC236}">
                <a16:creationId xmlns:a16="http://schemas.microsoft.com/office/drawing/2014/main" id="{E05D5886-2CE0-4F8D-A2FD-4DF5B16A4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820" y="3250377"/>
            <a:ext cx="1711116" cy="1711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8F4830BF-5CA3-4D95-96B2-ECB42C0E8476}"/>
              </a:ext>
            </a:extLst>
          </p:cNvPr>
          <p:cNvSpPr txBox="1"/>
          <p:nvPr/>
        </p:nvSpPr>
        <p:spPr>
          <a:xfrm>
            <a:off x="5366661" y="4755927"/>
            <a:ext cx="1057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Logo Java</a:t>
            </a:r>
          </a:p>
        </p:txBody>
      </p:sp>
      <p:pic>
        <p:nvPicPr>
          <p:cNvPr id="16394" name="Picture 10" descr="Python (programming language) - Wikipedia">
            <a:extLst>
              <a:ext uri="{FF2B5EF4-FFF2-40B4-BE49-F238E27FC236}">
                <a16:creationId xmlns:a16="http://schemas.microsoft.com/office/drawing/2014/main" id="{D15E1F3D-670F-48B2-8B2A-71A74CABD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383" y="2986569"/>
            <a:ext cx="1842706" cy="18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FC31CB03-781F-45BF-9E02-9C1451FFB4AE}"/>
              </a:ext>
            </a:extLst>
          </p:cNvPr>
          <p:cNvSpPr txBox="1"/>
          <p:nvPr/>
        </p:nvSpPr>
        <p:spPr>
          <a:xfrm>
            <a:off x="7833324" y="4940900"/>
            <a:ext cx="1206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Logo Python</a:t>
            </a:r>
          </a:p>
        </p:txBody>
      </p:sp>
    </p:spTree>
    <p:extLst>
      <p:ext uri="{BB962C8B-B14F-4D97-AF65-F5344CB8AC3E}">
        <p14:creationId xmlns:p14="http://schemas.microsoft.com/office/powerpoint/2010/main" val="1654567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3300" b="0" strike="noStrike" spc="-1" dirty="0" err="1">
                <a:solidFill>
                  <a:srgbClr val="000000"/>
                </a:solidFill>
                <a:latin typeface="Arial"/>
              </a:rPr>
              <a:t>Metodologia</a:t>
            </a:r>
            <a:r>
              <a:rPr lang="en-US" sz="3300" b="0" strike="noStrike" spc="-1" dirty="0">
                <a:solidFill>
                  <a:srgbClr val="000000"/>
                </a:solidFill>
                <a:latin typeface="Arial"/>
              </a:rPr>
              <a:t> de </a:t>
            </a:r>
            <a:r>
              <a:rPr lang="en-US" sz="3300" b="0" strike="noStrike" spc="-1" dirty="0" err="1">
                <a:solidFill>
                  <a:srgbClr val="000000"/>
                </a:solidFill>
                <a:latin typeface="Arial"/>
              </a:rPr>
              <a:t>pesquisa</a:t>
            </a:r>
            <a:endParaRPr lang="en-US" sz="33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504000" y="1943428"/>
            <a:ext cx="4800600" cy="178369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 algn="just">
              <a:spcBef>
                <a:spcPts val="96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Utilizando a plataforma Google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Forms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foi realizada uma pesquisa de campo entre os dias 13/04/2022 a 23/04/2022, sendo amplamente divulgada por meio da via de comunicação digital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Whatsapp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e obtendo um número de 91 respostas.</a:t>
            </a:r>
            <a:endParaRPr lang="en-US" sz="22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52" name="Picture 4" descr="Gráficos: função, tipos, exemplos, exercícios - Brasil Escola">
            <a:extLst>
              <a:ext uri="{FF2B5EF4-FFF2-40B4-BE49-F238E27FC236}">
                <a16:creationId xmlns:a16="http://schemas.microsoft.com/office/drawing/2014/main" id="{F552F3D3-9BF1-4641-BEA5-52B82996D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2725" y="1772136"/>
            <a:ext cx="4022915" cy="2681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3600" b="0" strike="noStrike" spc="-1" dirty="0">
                <a:solidFill>
                  <a:srgbClr val="000000"/>
                </a:solidFill>
                <a:latin typeface="Arial"/>
              </a:rPr>
              <a:t>Design do site</a:t>
            </a:r>
            <a:endParaRPr lang="en-US" sz="33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3DD7C9-4831-4C06-AC37-9376402C4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337" y="1282248"/>
            <a:ext cx="7481949" cy="359455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748127A-2689-469B-961D-2AA0AAE00728}"/>
              </a:ext>
            </a:extLst>
          </p:cNvPr>
          <p:cNvSpPr txBox="1"/>
          <p:nvPr/>
        </p:nvSpPr>
        <p:spPr>
          <a:xfrm>
            <a:off x="4375602" y="4876800"/>
            <a:ext cx="1328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Página HOME</a:t>
            </a:r>
          </a:p>
        </p:txBody>
      </p:sp>
    </p:spTree>
    <p:extLst>
      <p:ext uri="{BB962C8B-B14F-4D97-AF65-F5344CB8AC3E}">
        <p14:creationId xmlns:p14="http://schemas.microsoft.com/office/powerpoint/2010/main" val="11496346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3600" b="0" strike="noStrike" spc="-1" dirty="0">
                <a:solidFill>
                  <a:srgbClr val="000000"/>
                </a:solidFill>
                <a:latin typeface="Arial"/>
              </a:rPr>
              <a:t>Design do site</a:t>
            </a:r>
            <a:endParaRPr lang="en-US" sz="33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748127A-2689-469B-961D-2AA0AAE00728}"/>
              </a:ext>
            </a:extLst>
          </p:cNvPr>
          <p:cNvSpPr txBox="1"/>
          <p:nvPr/>
        </p:nvSpPr>
        <p:spPr>
          <a:xfrm>
            <a:off x="4216197" y="4876800"/>
            <a:ext cx="1647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Página CONTATO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25DD07C-1A32-4500-8879-EA603E5C3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210" y="1351583"/>
            <a:ext cx="7329220" cy="3525217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77180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3600" b="0" strike="noStrike" spc="-1" dirty="0">
                <a:solidFill>
                  <a:srgbClr val="000000"/>
                </a:solidFill>
                <a:latin typeface="Arial"/>
              </a:rPr>
              <a:t>Design do site</a:t>
            </a:r>
            <a:endParaRPr lang="en-US" sz="33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748127A-2689-469B-961D-2AA0AAE00728}"/>
              </a:ext>
            </a:extLst>
          </p:cNvPr>
          <p:cNvSpPr txBox="1"/>
          <p:nvPr/>
        </p:nvSpPr>
        <p:spPr>
          <a:xfrm>
            <a:off x="4176383" y="4876800"/>
            <a:ext cx="1727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Página EMPRESA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1A35339-EBB8-4CE4-BCCD-1BE01F134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930" y="1304544"/>
            <a:ext cx="7422763" cy="3572256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78382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3600" b="0" strike="noStrike" spc="-1" dirty="0">
                <a:solidFill>
                  <a:srgbClr val="000000"/>
                </a:solidFill>
                <a:latin typeface="Arial"/>
              </a:rPr>
              <a:t>Design do site</a:t>
            </a:r>
            <a:endParaRPr lang="en-US" sz="33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748127A-2689-469B-961D-2AA0AAE00728}"/>
              </a:ext>
            </a:extLst>
          </p:cNvPr>
          <p:cNvSpPr txBox="1"/>
          <p:nvPr/>
        </p:nvSpPr>
        <p:spPr>
          <a:xfrm>
            <a:off x="3872746" y="4876800"/>
            <a:ext cx="2334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Página ADMINISTRAÇÃO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9916E8E-0D9F-4C9F-A950-C46F7D05B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279" y="1281863"/>
            <a:ext cx="7457081" cy="359493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9113869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3600" b="0" strike="noStrike" spc="-1" dirty="0">
                <a:solidFill>
                  <a:srgbClr val="000000"/>
                </a:solidFill>
                <a:latin typeface="Arial"/>
              </a:rPr>
              <a:t>Design do </a:t>
            </a:r>
            <a:r>
              <a:rPr lang="en-US" sz="3600" spc="-1" dirty="0">
                <a:solidFill>
                  <a:srgbClr val="000000"/>
                </a:solidFill>
                <a:latin typeface="Arial"/>
              </a:rPr>
              <a:t>app</a:t>
            </a:r>
            <a:endParaRPr lang="en-US" sz="33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748127A-2689-469B-961D-2AA0AAE00728}"/>
              </a:ext>
            </a:extLst>
          </p:cNvPr>
          <p:cNvSpPr txBox="1"/>
          <p:nvPr/>
        </p:nvSpPr>
        <p:spPr>
          <a:xfrm>
            <a:off x="3037742" y="4720183"/>
            <a:ext cx="1217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Foto do app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D1D259B-5952-4FAB-8EFA-6B8346136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6" t="4703" r="8487"/>
          <a:stretch>
            <a:fillRect/>
          </a:stretch>
        </p:blipFill>
        <p:spPr bwMode="auto">
          <a:xfrm>
            <a:off x="703596" y="453746"/>
            <a:ext cx="2334146" cy="4909027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54111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38FACDC1-4A39-3BAE-16B1-40D055DB7B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576" b="55491"/>
          <a:stretch/>
        </p:blipFill>
        <p:spPr>
          <a:xfrm>
            <a:off x="487539" y="453025"/>
            <a:ext cx="6121550" cy="4613160"/>
          </a:xfrm>
          <a:prstGeom prst="rect">
            <a:avLst/>
          </a:prstGeom>
        </p:spPr>
      </p:pic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46533789-F4E7-3127-D8D8-9C518A99D1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596" t="45087" r="-962" b="289"/>
          <a:stretch/>
        </p:blipFill>
        <p:spPr>
          <a:xfrm>
            <a:off x="6798631" y="328717"/>
            <a:ext cx="1604671" cy="5124566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350385B-6ED3-AC32-D661-82FB3C5FD94D}"/>
              </a:ext>
            </a:extLst>
          </p:cNvPr>
          <p:cNvCxnSpPr/>
          <p:nvPr/>
        </p:nvCxnSpPr>
        <p:spPr>
          <a:xfrm flipH="1" flipV="1">
            <a:off x="5368038" y="5055398"/>
            <a:ext cx="1847041" cy="4507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BF39331-2F39-D525-8458-7F8785A6539F}"/>
              </a:ext>
            </a:extLst>
          </p:cNvPr>
          <p:cNvSpPr/>
          <p:nvPr/>
        </p:nvSpPr>
        <p:spPr>
          <a:xfrm>
            <a:off x="6532135" y="333641"/>
            <a:ext cx="914400" cy="3314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1440492" y="-209184"/>
            <a:ext cx="7199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2200" b="0" strike="noStrike" spc="-1" dirty="0">
                <a:solidFill>
                  <a:srgbClr val="FFFFFF"/>
                </a:solidFill>
                <a:latin typeface="Arial"/>
              </a:rPr>
              <a:t>REFERÊNCIAS BIBLIOGRÁFICAS</a:t>
            </a:r>
          </a:p>
        </p:txBody>
      </p:sp>
      <p:sp>
        <p:nvSpPr>
          <p:cNvPr id="185" name="CaixaDeTexto 184"/>
          <p:cNvSpPr txBox="1"/>
          <p:nvPr/>
        </p:nvSpPr>
        <p:spPr>
          <a:xfrm>
            <a:off x="1180020" y="541654"/>
            <a:ext cx="7720584" cy="503008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7500" lnSpcReduction="10000"/>
          </a:bodyPr>
          <a:lstStyle/>
          <a:p>
            <a:pPr marL="432000" indent="-324000" algn="just">
              <a:spcBef>
                <a:spcPts val="7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408240" algn="l"/>
              </a:tabLst>
            </a:pPr>
            <a: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ANDRADE, Ana Paula. O que é </a:t>
            </a:r>
            <a:r>
              <a:rPr lang="pt-BR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Laravel</a:t>
            </a:r>
            <a: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? </a:t>
            </a:r>
            <a:r>
              <a:rPr lang="pt-BR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Treina Web,</a:t>
            </a:r>
            <a: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2020. Disponível em: https://www.treinaweb.com.br/blog/o-que-e-</a:t>
            </a:r>
            <a:r>
              <a:rPr lang="pt-BR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laravel</a:t>
            </a:r>
            <a: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Acesso em: 21 abr. 2022.</a:t>
            </a:r>
          </a:p>
          <a:p>
            <a:pPr marL="432000" indent="-324000" algn="just">
              <a:spcBef>
                <a:spcPts val="7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408240" algn="l"/>
              </a:tabLst>
            </a:pPr>
            <a: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CARACTERÍSTICAS e qualidades do Android Studio. </a:t>
            </a:r>
            <a:r>
              <a:rPr lang="pt-BR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Do Linux,</a:t>
            </a:r>
            <a: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s.d. Disponível em: https://blog.desdelinux.net/</a:t>
            </a:r>
            <a:r>
              <a:rPr lang="pt-BR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pt</a:t>
            </a:r>
            <a: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/</a:t>
            </a:r>
            <a:r>
              <a:rPr lang="pt-BR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caracteristicas</a:t>
            </a:r>
            <a: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-y-</a:t>
            </a:r>
            <a:r>
              <a:rPr lang="pt-BR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cualidades</a:t>
            </a:r>
            <a: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-de-</a:t>
            </a:r>
            <a:r>
              <a:rPr lang="pt-BR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android</a:t>
            </a:r>
            <a: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-</a:t>
            </a:r>
            <a:r>
              <a:rPr lang="pt-BR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studio</a:t>
            </a:r>
            <a: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/. Acesso em 21 abr. 2022.</a:t>
            </a:r>
          </a:p>
          <a:p>
            <a:pPr marL="432000" indent="-324000" algn="just">
              <a:spcBef>
                <a:spcPts val="7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408240" algn="l"/>
              </a:tabLst>
            </a:pPr>
            <a: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EDSON. Introdução ao Visual Studio </a:t>
            </a:r>
            <a:r>
              <a:rPr lang="pt-BR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Code</a:t>
            </a:r>
            <a: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</a:t>
            </a:r>
            <a:r>
              <a:rPr lang="pt-BR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DevMedia</a:t>
            </a:r>
            <a: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2016. </a:t>
            </a:r>
            <a:r>
              <a:rPr lang="pt-BR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Disonível</a:t>
            </a:r>
            <a: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em: https://www.devmedia.com.br/</a:t>
            </a:r>
            <a:r>
              <a:rPr lang="pt-BR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introducao</a:t>
            </a:r>
            <a: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-ao-visual-</a:t>
            </a:r>
            <a:r>
              <a:rPr lang="pt-BR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studio</a:t>
            </a:r>
            <a: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-</a:t>
            </a:r>
            <a:r>
              <a:rPr lang="pt-BR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code</a:t>
            </a:r>
            <a: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/34418. Acesso em: 21 abr. 2022.</a:t>
            </a:r>
          </a:p>
          <a:p>
            <a:pPr marL="432000" indent="-324000" algn="just">
              <a:spcBef>
                <a:spcPts val="7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408240" algn="l"/>
              </a:tabLst>
            </a:pPr>
            <a: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FERNANDES, Henrique Marques. O que é </a:t>
            </a:r>
            <a:r>
              <a:rPr lang="pt-BR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JavaScript</a:t>
            </a:r>
            <a: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como funciona e para que serve? </a:t>
            </a:r>
            <a:r>
              <a:rPr lang="pt-BR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Marques Fernandes, </a:t>
            </a:r>
            <a: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2020. Disponível em: https://marquesfernandes.com/desenvolvimento/</a:t>
            </a:r>
            <a:r>
              <a:rPr lang="pt-BR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javascript</a:t>
            </a:r>
            <a: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-o-que-e-como-funciona-e-para-que-serve/. Acesso em 21 abr. 2022.</a:t>
            </a:r>
          </a:p>
          <a:p>
            <a:pPr marL="432000" indent="-324000" algn="just">
              <a:spcBef>
                <a:spcPts val="7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408240" algn="l"/>
              </a:tabLst>
            </a:pPr>
            <a: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FISCHBORN, Giovanna. </a:t>
            </a:r>
            <a:r>
              <a:rPr lang="pt-BR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Abrigos lotados: abandono de animais cresce na pandemia. </a:t>
            </a:r>
            <a: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Correio </a:t>
            </a:r>
            <a:r>
              <a:rPr lang="pt-BR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Brazilense</a:t>
            </a:r>
            <a: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2021. Disponível em: https://www.correiobraziliense.com.br/revista-do-correio/2021/08/4945175-abrigos-lotados-abandono-de-animais-cresce-na-pandemia.html. Acesso em: 21 abr. 2022.</a:t>
            </a:r>
            <a:endParaRPr lang="pt-BR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1440492" y="-209184"/>
            <a:ext cx="7199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2200" b="0" strike="noStrike" spc="-1" dirty="0">
                <a:solidFill>
                  <a:srgbClr val="FFFFFF"/>
                </a:solidFill>
                <a:latin typeface="Arial"/>
              </a:rPr>
              <a:t>REFERÊNCIAS BIBLIOGRÁFICAS</a:t>
            </a:r>
          </a:p>
        </p:txBody>
      </p:sp>
      <p:sp>
        <p:nvSpPr>
          <p:cNvPr id="185" name="CaixaDeTexto 184"/>
          <p:cNvSpPr txBox="1"/>
          <p:nvPr/>
        </p:nvSpPr>
        <p:spPr>
          <a:xfrm>
            <a:off x="1180020" y="541654"/>
            <a:ext cx="7720584" cy="503008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7500" lnSpcReduction="10000"/>
          </a:bodyPr>
          <a:lstStyle/>
          <a:p>
            <a:pPr marL="432000" indent="-324000" algn="just">
              <a:spcBef>
                <a:spcPts val="7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408240" algn="l"/>
              </a:tabLst>
            </a:pP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GUEDES, </a:t>
            </a:r>
            <a:r>
              <a:rPr lang="pt-BR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Kayobrussy</a:t>
            </a: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O que é e pra quê serve o Adobe Photoshop?</a:t>
            </a:r>
            <a:r>
              <a:rPr lang="pt-B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Top Gadget</a:t>
            </a: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2021.</a:t>
            </a:r>
            <a:r>
              <a:rPr lang="pt-B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Disponível em: https://www.topgadget.com.br/</a:t>
            </a:r>
            <a:r>
              <a:rPr lang="pt-BR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howto</a:t>
            </a: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/</a:t>
            </a:r>
            <a:r>
              <a:rPr lang="pt-BR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graphs</a:t>
            </a: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/o-que-e-e-pra-que-serve-o-adobe-photoshop.htm. Acesso em: 21 abr. 2022.</a:t>
            </a:r>
          </a:p>
          <a:p>
            <a:pPr marL="432000" indent="-324000" algn="just">
              <a:spcBef>
                <a:spcPts val="7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408240" algn="l"/>
              </a:tabLst>
            </a:pP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GUEDES,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Marylene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No final das contas: o que é o Docker e como ele funciona? </a:t>
            </a: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Treina Web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2019. Disponível em: https://www.treinaweb.com.br/blog/no-final-das-contas-o-que-e-o-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docker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-e-como-ele-funciona. Acesso em: 21 abr. 2022.</a:t>
            </a:r>
          </a:p>
          <a:p>
            <a:pPr marL="432000" indent="-324000" algn="just">
              <a:spcBef>
                <a:spcPts val="7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408240" algn="l"/>
              </a:tabLst>
            </a:pP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HANASHIRO, Akira. VS </a:t>
            </a:r>
            <a:r>
              <a:rPr lang="pt-BR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Code</a:t>
            </a: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- O que é e por que você deve usar? </a:t>
            </a:r>
            <a:r>
              <a:rPr lang="pt-B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Treina Web</a:t>
            </a: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2021.</a:t>
            </a:r>
            <a:r>
              <a:rPr lang="pt-B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Disponível em: https://www.treinaweb.com.br/blog/</a:t>
            </a:r>
            <a:r>
              <a:rPr lang="pt-BR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vs</a:t>
            </a: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-</a:t>
            </a:r>
            <a:r>
              <a:rPr lang="pt-BR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code</a:t>
            </a: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-o-que-e-e-por-que-</a:t>
            </a:r>
            <a:r>
              <a:rPr lang="pt-BR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voce</a:t>
            </a: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-deve-usar. Acesso em: 21 abr. 2022.</a:t>
            </a:r>
          </a:p>
          <a:p>
            <a:pPr marL="432000" indent="-324000" algn="just">
              <a:spcBef>
                <a:spcPts val="7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408240" algn="l"/>
              </a:tabLst>
            </a:pP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L, Andrei. O que é GitHub e Como Usá-lo. </a:t>
            </a:r>
            <a:r>
              <a:rPr lang="pt-BR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Hostinger</a:t>
            </a:r>
            <a:r>
              <a:rPr lang="pt-B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2022. Disponível em: https://www.hostinger.com.br/tutoriais/o-que-</a:t>
            </a:r>
            <a:r>
              <a:rPr lang="pt-BR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github</a:t>
            </a: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Acesso em: 21 abr. 2022.</a:t>
            </a:r>
          </a:p>
          <a:p>
            <a:pPr marL="432000" indent="-324000" algn="just">
              <a:spcBef>
                <a:spcPts val="7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408240" algn="l"/>
              </a:tabLst>
            </a:pP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LIMA, Guilherme. </a:t>
            </a:r>
            <a:r>
              <a:rPr lang="pt-BR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Bootstrap</a:t>
            </a: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- O que é, como e quando usar? </a:t>
            </a:r>
            <a:r>
              <a:rPr lang="pt-BR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Alura</a:t>
            </a: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2021. Disponível em: https://www.alura.com.br/artigos/</a:t>
            </a:r>
            <a:r>
              <a:rPr lang="pt-BR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bootstrap</a:t>
            </a: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Acesso em: 21 abr. 2022.</a:t>
            </a:r>
          </a:p>
        </p:txBody>
      </p:sp>
    </p:spTree>
    <p:extLst>
      <p:ext uri="{BB962C8B-B14F-4D97-AF65-F5344CB8AC3E}">
        <p14:creationId xmlns:p14="http://schemas.microsoft.com/office/powerpoint/2010/main" val="8801268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1440492" y="-209184"/>
            <a:ext cx="7199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2200" b="0" strike="noStrike" spc="-1" dirty="0">
                <a:solidFill>
                  <a:srgbClr val="FFFFFF"/>
                </a:solidFill>
                <a:latin typeface="Arial"/>
              </a:rPr>
              <a:t>REFERÊNCIAS BIBLIOGRÁFICAS</a:t>
            </a:r>
          </a:p>
        </p:txBody>
      </p:sp>
      <p:sp>
        <p:nvSpPr>
          <p:cNvPr id="185" name="CaixaDeTexto 184"/>
          <p:cNvSpPr txBox="1"/>
          <p:nvPr/>
        </p:nvSpPr>
        <p:spPr>
          <a:xfrm>
            <a:off x="1180020" y="541654"/>
            <a:ext cx="7720584" cy="503008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7500" lnSpcReduction="10000"/>
          </a:bodyPr>
          <a:lstStyle/>
          <a:p>
            <a:pPr marL="432000" indent="-324000" algn="just">
              <a:spcBef>
                <a:spcPts val="7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408240" algn="l"/>
              </a:tabLst>
            </a:pP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 que é Anaconda para Python? </a:t>
            </a:r>
            <a:r>
              <a:rPr lang="pt-BR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ByLearn</a:t>
            </a:r>
            <a:r>
              <a:rPr lang="pt-B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</a:t>
            </a: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2020. Disponível em: https://dojo.bylearn.com.br/</a:t>
            </a:r>
            <a:r>
              <a:rPr lang="pt-BR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python</a:t>
            </a: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/o-que-e-anaconda-para-</a:t>
            </a:r>
            <a:r>
              <a:rPr lang="pt-BR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python</a:t>
            </a: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/. Acesso em: 21 abr. 2022.</a:t>
            </a:r>
          </a:p>
          <a:p>
            <a:pPr marL="432000" indent="-324000" algn="just">
              <a:spcBef>
                <a:spcPts val="7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408240" algn="l"/>
              </a:tabLst>
            </a:pP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 que é </a:t>
            </a:r>
            <a:r>
              <a:rPr lang="pt-BR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Git</a:t>
            </a: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</a:t>
            </a:r>
            <a:r>
              <a:rPr lang="pt-BR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Atlassian</a:t>
            </a:r>
            <a:r>
              <a:rPr lang="pt-B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</a:t>
            </a: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s.d. Disponível em: https://www.atlassian.com/</a:t>
            </a:r>
            <a:r>
              <a:rPr lang="pt-BR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br</a:t>
            </a: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/</a:t>
            </a:r>
            <a:r>
              <a:rPr lang="pt-BR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git</a:t>
            </a: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/</a:t>
            </a:r>
            <a:r>
              <a:rPr lang="pt-BR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tutorials</a:t>
            </a: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/</a:t>
            </a:r>
            <a:r>
              <a:rPr lang="pt-BR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what-is-git</a:t>
            </a: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Acesso em: 21 abr. 2022.</a:t>
            </a:r>
          </a:p>
          <a:p>
            <a:pPr marL="432000" indent="-324000" algn="just">
              <a:spcBef>
                <a:spcPts val="7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408240" algn="l"/>
              </a:tabLst>
            </a:pP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OTERO, Edgar. O que é o Word e para que serve. </a:t>
            </a:r>
            <a:r>
              <a:rPr lang="pt-BR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Malavida</a:t>
            </a:r>
            <a:r>
              <a:rPr lang="pt-B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c2022. Disponível em: https://www.malavida.com/</a:t>
            </a:r>
            <a:r>
              <a:rPr lang="pt-BR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br</a:t>
            </a: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/soft/</a:t>
            </a:r>
            <a:r>
              <a:rPr lang="pt-BR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microsoft</a:t>
            </a: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-word/q/</a:t>
            </a:r>
            <a:r>
              <a:rPr lang="pt-BR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para-que-serve-o-word.html#gref</a:t>
            </a: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Acesso em: 21 abr. 2022.</a:t>
            </a:r>
          </a:p>
          <a:p>
            <a:pPr marL="432000" indent="-324000" algn="just">
              <a:spcBef>
                <a:spcPts val="7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408240" algn="l"/>
              </a:tabLst>
            </a:pP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PACIEVITCH, Yuri. </a:t>
            </a:r>
            <a:r>
              <a:rPr lang="pt-BR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Cascading</a:t>
            </a: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Style</a:t>
            </a: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Sheets</a:t>
            </a: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(CSS). </a:t>
            </a:r>
            <a:r>
              <a:rPr lang="pt-B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Info Escola,</a:t>
            </a: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c2022. Disponível em: https://www.infoescola.com/</a:t>
            </a:r>
            <a:r>
              <a:rPr lang="pt-BR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informatica</a:t>
            </a: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/</a:t>
            </a:r>
            <a:r>
              <a:rPr lang="pt-BR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cascading-style-sheets-css</a:t>
            </a: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/. Acesso em: 21 abr. 2022.</a:t>
            </a:r>
          </a:p>
          <a:p>
            <a:pPr marL="432000" indent="-324000" algn="just">
              <a:spcBef>
                <a:spcPts val="7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408240" algn="l"/>
              </a:tabLst>
            </a:pP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PACIEVITCH, Yuri. HTML.</a:t>
            </a:r>
            <a:r>
              <a:rPr lang="pt-B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Info Escola, </a:t>
            </a: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c2022. Disponível em: https://www.infoescola.com/</a:t>
            </a:r>
            <a:r>
              <a:rPr lang="pt-BR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informatica</a:t>
            </a: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/</a:t>
            </a:r>
            <a:r>
              <a:rPr lang="pt-BR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html</a:t>
            </a: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/. Acesso em 21 abr. 2022.</a:t>
            </a:r>
          </a:p>
          <a:p>
            <a:pPr marL="432000" indent="-324000" algn="just">
              <a:spcBef>
                <a:spcPts val="7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408240" algn="l"/>
              </a:tabLst>
            </a:pP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PACIEVITCH, Yuri. História do Java. </a:t>
            </a:r>
            <a:r>
              <a:rPr lang="pt-B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Info Escola,</a:t>
            </a: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c2022. Disponível em: https://www.infoescola.com/</a:t>
            </a:r>
            <a:r>
              <a:rPr lang="pt-BR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informatica</a:t>
            </a: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/historia-do-</a:t>
            </a:r>
            <a:r>
              <a:rPr lang="pt-BR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java</a:t>
            </a: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/. Acesso em 21 abr. 2022.</a:t>
            </a:r>
          </a:p>
        </p:txBody>
      </p:sp>
    </p:spTree>
    <p:extLst>
      <p:ext uri="{BB962C8B-B14F-4D97-AF65-F5344CB8AC3E}">
        <p14:creationId xmlns:p14="http://schemas.microsoft.com/office/powerpoint/2010/main" val="3638675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1440492" y="-209184"/>
            <a:ext cx="7199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2200" b="0" strike="noStrike" spc="-1" dirty="0">
                <a:solidFill>
                  <a:srgbClr val="FFFFFF"/>
                </a:solidFill>
                <a:latin typeface="Arial"/>
              </a:rPr>
              <a:t>REFERÊNCIAS BIBLIOGRÁFICAS</a:t>
            </a:r>
          </a:p>
        </p:txBody>
      </p:sp>
      <p:sp>
        <p:nvSpPr>
          <p:cNvPr id="185" name="CaixaDeTexto 184"/>
          <p:cNvSpPr txBox="1"/>
          <p:nvPr/>
        </p:nvSpPr>
        <p:spPr>
          <a:xfrm>
            <a:off x="1180020" y="541654"/>
            <a:ext cx="7720584" cy="503008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0000"/>
          </a:bodyPr>
          <a:lstStyle/>
          <a:p>
            <a:pPr marL="432000" indent="-324000" algn="just">
              <a:spcBef>
                <a:spcPts val="7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408240" algn="l"/>
              </a:tabLst>
            </a:pP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POWERPOINT: tudo o que você precisa saber e entender está aqui.</a:t>
            </a:r>
            <a:r>
              <a:rPr lang="pt-B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Smartalk</a:t>
            </a:r>
            <a:r>
              <a:rPr lang="pt-B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</a:t>
            </a: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2021. Disponível em: https://smartalk.com.br/blog/powerpoint/. Acesso em: 21 abr. 2022.</a:t>
            </a:r>
          </a:p>
          <a:p>
            <a:pPr marL="432000" indent="-324000" algn="just">
              <a:spcBef>
                <a:spcPts val="7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408240" algn="l"/>
              </a:tabLst>
            </a:pP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SAIBA mais como o </a:t>
            </a:r>
            <a:r>
              <a:rPr lang="pt-BR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python</a:t>
            </a: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surgiu e qual o seu cenário atual. </a:t>
            </a:r>
            <a:r>
              <a:rPr lang="pt-BR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Vulpi</a:t>
            </a:r>
            <a:r>
              <a:rPr lang="pt-B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</a:t>
            </a: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2018. Disponível em: https://blog.vulpi.com.br/</a:t>
            </a:r>
            <a:r>
              <a:rPr lang="pt-BR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python</a:t>
            </a: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-como-surgiu/. Acesso em: 21 abr. 2022.</a:t>
            </a:r>
          </a:p>
          <a:p>
            <a:pPr marL="432000" indent="-324000" algn="just">
              <a:spcBef>
                <a:spcPts val="7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408240" algn="l"/>
              </a:tabLst>
            </a:pP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SCUDERO, Erick. Os 6 frameworks front-</a:t>
            </a:r>
            <a:r>
              <a:rPr lang="pt-BR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end</a:t>
            </a: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mais amados no mundo (segundo o GitHub). </a:t>
            </a:r>
            <a:r>
              <a:rPr lang="pt-BR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Becode</a:t>
            </a: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2018. Disponível em: https://becode.com.br/frameworks-front-</a:t>
            </a:r>
            <a:r>
              <a:rPr lang="pt-BR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end</a:t>
            </a: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-mais-amados-segundo-</a:t>
            </a:r>
            <a:r>
              <a:rPr lang="pt-BR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github</a:t>
            </a: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/. Acesso em: 21 abr. 2022.</a:t>
            </a:r>
          </a:p>
          <a:p>
            <a:pPr marL="432000" indent="-324000" algn="just">
              <a:spcBef>
                <a:spcPts val="7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408240" algn="l"/>
              </a:tabLst>
            </a:pP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SEABRA, Bruno. O que é </a:t>
            </a:r>
            <a:r>
              <a:rPr lang="pt-BR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Astah</a:t>
            </a: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? </a:t>
            </a:r>
            <a:r>
              <a:rPr lang="pt-BR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WorkStars</a:t>
            </a:r>
            <a:r>
              <a:rPr lang="pt-B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2021. Disponível em: https://workstars.com.br/</a:t>
            </a:r>
            <a:r>
              <a:rPr lang="pt-BR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tie</a:t>
            </a: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-business/</a:t>
            </a:r>
            <a:r>
              <a:rPr lang="pt-BR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guest</a:t>
            </a: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-post/o-que-e-o-</a:t>
            </a:r>
            <a:r>
              <a:rPr lang="pt-BR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astah</a:t>
            </a: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-</a:t>
            </a:r>
            <a:r>
              <a:rPr lang="pt-BR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posttecnico</a:t>
            </a: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-por-bruno-</a:t>
            </a:r>
            <a:r>
              <a:rPr lang="pt-BR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seabra</a:t>
            </a: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/. Acesso em: 21 abr. 2022.</a:t>
            </a:r>
          </a:p>
          <a:p>
            <a:pPr marL="432000" indent="-324000" algn="just">
              <a:spcBef>
                <a:spcPts val="7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408240" algn="l"/>
              </a:tabLst>
            </a:pP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SOUZA, Ivan. PostgreSQL: saiba o que é, para que serve e como instalar. </a:t>
            </a:r>
            <a:r>
              <a:rPr lang="pt-BR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Rockcontent</a:t>
            </a: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2020. Disponível </a:t>
            </a:r>
            <a:r>
              <a:rPr lang="pt-BR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em:https</a:t>
            </a: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 https://rockcontent.com/</a:t>
            </a:r>
            <a:r>
              <a:rPr lang="pt-BR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br</a:t>
            </a: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/blog/</a:t>
            </a:r>
            <a:r>
              <a:rPr lang="pt-BR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postgresql</a:t>
            </a: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/. Acesso em: 21 abr. 2022.</a:t>
            </a:r>
          </a:p>
          <a:p>
            <a:pPr marL="432000" indent="-324000" algn="just">
              <a:spcBef>
                <a:spcPts val="7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408240" algn="l"/>
              </a:tabLst>
            </a:pP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TECNOLOGIA PostgreSQL. </a:t>
            </a:r>
            <a:r>
              <a:rPr lang="pt-BR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DevMedia</a:t>
            </a: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s.d.</a:t>
            </a:r>
            <a:r>
              <a:rPr lang="pt-B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Disponível em: https://www.devmedia.com.br/guia/tecnologia-</a:t>
            </a:r>
            <a:r>
              <a:rPr lang="pt-BR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postgresql</a:t>
            </a: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/34328. Acesso em 21 abr. 2022.</a:t>
            </a:r>
          </a:p>
        </p:txBody>
      </p:sp>
    </p:spTree>
    <p:extLst>
      <p:ext uri="{BB962C8B-B14F-4D97-AF65-F5344CB8AC3E}">
        <p14:creationId xmlns:p14="http://schemas.microsoft.com/office/powerpoint/2010/main" val="2539658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3300" b="0" strike="noStrike" spc="-1" dirty="0" err="1">
                <a:solidFill>
                  <a:srgbClr val="000000"/>
                </a:solidFill>
                <a:latin typeface="Arial"/>
              </a:rPr>
              <a:t>Metodologia</a:t>
            </a:r>
            <a:r>
              <a:rPr lang="en-US" sz="3300" b="0" strike="noStrike" spc="-1" dirty="0">
                <a:solidFill>
                  <a:srgbClr val="000000"/>
                </a:solidFill>
                <a:latin typeface="Arial"/>
              </a:rPr>
              <a:t> de </a:t>
            </a:r>
            <a:r>
              <a:rPr lang="en-US" sz="3300" b="0" strike="noStrike" spc="-1" dirty="0" err="1">
                <a:solidFill>
                  <a:srgbClr val="000000"/>
                </a:solidFill>
                <a:latin typeface="Arial"/>
              </a:rPr>
              <a:t>pesquisa</a:t>
            </a:r>
            <a:r>
              <a:rPr lang="en-US" sz="3300" b="0" strike="noStrike" spc="-1" dirty="0">
                <a:solidFill>
                  <a:srgbClr val="000000"/>
                </a:solidFill>
                <a:latin typeface="Arial"/>
              </a:rPr>
              <a:t> - </a:t>
            </a:r>
            <a:r>
              <a:rPr lang="en-US" sz="3300" b="0" strike="noStrike" spc="-1" dirty="0" err="1">
                <a:solidFill>
                  <a:srgbClr val="000000"/>
                </a:solidFill>
                <a:latin typeface="Arial"/>
              </a:rPr>
              <a:t>Perguntas</a:t>
            </a:r>
            <a:endParaRPr lang="en-US" sz="33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504000" y="1172520"/>
            <a:ext cx="4714176" cy="57569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108000" algn="just">
              <a:spcBef>
                <a:spcPts val="969"/>
              </a:spcBef>
              <a:buClr>
                <a:srgbClr val="000000"/>
              </a:buClr>
              <a:buSzPct val="45000"/>
            </a:pP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Você sofreu os efeitos econômicos da pandemia? (Perda potencial de renda, </a:t>
            </a:r>
            <a:r>
              <a:rPr lang="pt-BR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etc</a:t>
            </a: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359A5BB-C0E2-4467-9843-D8138BB62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" t="11464" r="-9" b="-21"/>
          <a:stretch>
            <a:fillRect/>
          </a:stretch>
        </p:blipFill>
        <p:spPr bwMode="auto">
          <a:xfrm>
            <a:off x="503999" y="1748219"/>
            <a:ext cx="5199529" cy="2174113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96EED602-1AA6-4372-9546-CD9819FE4F8E}"/>
              </a:ext>
            </a:extLst>
          </p:cNvPr>
          <p:cNvCxnSpPr/>
          <p:nvPr/>
        </p:nvCxnSpPr>
        <p:spPr>
          <a:xfrm>
            <a:off x="5352288" y="1172520"/>
            <a:ext cx="0" cy="4191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BBD89C52-DD81-46A4-B16B-A6646E464267}"/>
              </a:ext>
            </a:extLst>
          </p:cNvPr>
          <p:cNvSpPr txBox="1"/>
          <p:nvPr/>
        </p:nvSpPr>
        <p:spPr>
          <a:xfrm>
            <a:off x="5352288" y="1144568"/>
            <a:ext cx="4660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Você possui um animal de estimação (pet)?</a:t>
            </a:r>
          </a:p>
        </p:txBody>
      </p:sp>
      <p:pic>
        <p:nvPicPr>
          <p:cNvPr id="3075" name="Picture 3">
            <a:extLst>
              <a:ext uri="{FF2B5EF4-FFF2-40B4-BE49-F238E27FC236}">
                <a16:creationId xmlns:a16="http://schemas.microsoft.com/office/drawing/2014/main" id="{FF664690-3929-4933-9E7A-7C8BCA151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" t="11794" r="-11" b="-23"/>
          <a:stretch>
            <a:fillRect/>
          </a:stretch>
        </p:blipFill>
        <p:spPr bwMode="auto">
          <a:xfrm>
            <a:off x="5404010" y="2089599"/>
            <a:ext cx="4372641" cy="189711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31565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3300" b="0" strike="noStrike" spc="-1">
                <a:solidFill>
                  <a:srgbClr val="000000"/>
                </a:solidFill>
                <a:latin typeface="Arial"/>
              </a:rPr>
              <a:t>FIM DA APRESENTAÇÃO</a:t>
            </a:r>
          </a:p>
        </p:txBody>
      </p:sp>
      <p:pic>
        <p:nvPicPr>
          <p:cNvPr id="187" name="Imagem 186"/>
          <p:cNvPicPr/>
          <p:nvPr/>
        </p:nvPicPr>
        <p:blipFill>
          <a:blip r:embed="rId2"/>
          <a:stretch/>
        </p:blipFill>
        <p:spPr>
          <a:xfrm>
            <a:off x="2286000" y="1325520"/>
            <a:ext cx="5691600" cy="3932280"/>
          </a:xfrm>
          <a:prstGeom prst="rect">
            <a:avLst/>
          </a:prstGeom>
          <a:ln w="1800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3300" b="0" strike="noStrike" spc="-1" dirty="0" err="1">
                <a:solidFill>
                  <a:srgbClr val="000000"/>
                </a:solidFill>
                <a:latin typeface="Arial"/>
              </a:rPr>
              <a:t>Metodologia</a:t>
            </a:r>
            <a:r>
              <a:rPr lang="en-US" sz="3300" b="0" strike="noStrike" spc="-1" dirty="0">
                <a:solidFill>
                  <a:srgbClr val="000000"/>
                </a:solidFill>
                <a:latin typeface="Arial"/>
              </a:rPr>
              <a:t> de </a:t>
            </a:r>
            <a:r>
              <a:rPr lang="en-US" sz="3300" b="0" strike="noStrike" spc="-1" dirty="0" err="1">
                <a:solidFill>
                  <a:srgbClr val="000000"/>
                </a:solidFill>
                <a:latin typeface="Arial"/>
              </a:rPr>
              <a:t>pesquisa</a:t>
            </a:r>
            <a:r>
              <a:rPr lang="en-US" sz="3300" b="0" strike="noStrike" spc="-1" dirty="0">
                <a:solidFill>
                  <a:srgbClr val="000000"/>
                </a:solidFill>
                <a:latin typeface="Arial"/>
              </a:rPr>
              <a:t> - </a:t>
            </a:r>
            <a:r>
              <a:rPr lang="en-US" sz="3300" b="0" strike="noStrike" spc="-1" dirty="0" err="1">
                <a:solidFill>
                  <a:srgbClr val="000000"/>
                </a:solidFill>
                <a:latin typeface="Arial"/>
              </a:rPr>
              <a:t>Perguntas</a:t>
            </a:r>
            <a:endParaRPr lang="en-US" sz="33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67035" y="1172520"/>
            <a:ext cx="5199525" cy="57569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49580" algn="l">
              <a:spcBef>
                <a:spcPts val="300"/>
              </a:spcBef>
              <a:spcAft>
                <a:spcPts val="30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Em caso afirmativo, como você adquiriu seu pet?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554FD73-A68C-485C-A632-05A683E17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" t="11218" r="-8" b="-23"/>
          <a:stretch>
            <a:fillRect/>
          </a:stretch>
        </p:blipFill>
        <p:spPr bwMode="auto">
          <a:xfrm>
            <a:off x="504000" y="1658827"/>
            <a:ext cx="5141042" cy="1771307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>
            <a:extLst>
              <a:ext uri="{FF2B5EF4-FFF2-40B4-BE49-F238E27FC236}">
                <a16:creationId xmlns:a16="http://schemas.microsoft.com/office/drawing/2014/main" id="{33D70E36-C58D-4AF7-8D90-A52FBDE55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" t="-26" r="-11" b="-26"/>
          <a:stretch>
            <a:fillRect/>
          </a:stretch>
        </p:blipFill>
        <p:spPr bwMode="auto">
          <a:xfrm>
            <a:off x="4590542" y="3218822"/>
            <a:ext cx="5141043" cy="2066623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0505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3300" b="0" strike="noStrike" spc="-1" dirty="0" err="1">
                <a:solidFill>
                  <a:srgbClr val="000000"/>
                </a:solidFill>
                <a:latin typeface="Arial"/>
              </a:rPr>
              <a:t>Metodologia</a:t>
            </a:r>
            <a:r>
              <a:rPr lang="en-US" sz="3300" b="0" strike="noStrike" spc="-1" dirty="0">
                <a:solidFill>
                  <a:srgbClr val="000000"/>
                </a:solidFill>
                <a:latin typeface="Arial"/>
              </a:rPr>
              <a:t> de </a:t>
            </a:r>
            <a:r>
              <a:rPr lang="en-US" sz="3300" b="0" strike="noStrike" spc="-1" dirty="0" err="1">
                <a:solidFill>
                  <a:srgbClr val="000000"/>
                </a:solidFill>
                <a:latin typeface="Arial"/>
              </a:rPr>
              <a:t>pesquisa</a:t>
            </a:r>
            <a:r>
              <a:rPr lang="en-US" sz="3300" b="0" strike="noStrike" spc="-1" dirty="0">
                <a:solidFill>
                  <a:srgbClr val="000000"/>
                </a:solidFill>
                <a:latin typeface="Arial"/>
              </a:rPr>
              <a:t> - </a:t>
            </a:r>
            <a:r>
              <a:rPr lang="en-US" sz="3300" b="0" strike="noStrike" spc="-1" dirty="0" err="1">
                <a:solidFill>
                  <a:srgbClr val="000000"/>
                </a:solidFill>
                <a:latin typeface="Arial"/>
              </a:rPr>
              <a:t>Perguntas</a:t>
            </a:r>
            <a:endParaRPr lang="en-US" sz="33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504000" y="1172520"/>
            <a:ext cx="4714176" cy="57569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108000" algn="just">
              <a:spcBef>
                <a:spcPts val="969"/>
              </a:spcBef>
              <a:buClr>
                <a:srgbClr val="000000"/>
              </a:buClr>
              <a:buSzPct val="45000"/>
            </a:pP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Você acredita que um animal pode alegrar sua rotina?</a:t>
            </a:r>
            <a:endParaRPr lang="pt-B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96EED602-1AA6-4372-9546-CD9819FE4F8E}"/>
              </a:ext>
            </a:extLst>
          </p:cNvPr>
          <p:cNvCxnSpPr/>
          <p:nvPr/>
        </p:nvCxnSpPr>
        <p:spPr>
          <a:xfrm>
            <a:off x="5352288" y="1172520"/>
            <a:ext cx="0" cy="4191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BBD89C52-DD81-46A4-B16B-A6646E464267}"/>
              </a:ext>
            </a:extLst>
          </p:cNvPr>
          <p:cNvSpPr txBox="1"/>
          <p:nvPr/>
        </p:nvSpPr>
        <p:spPr>
          <a:xfrm>
            <a:off x="5352288" y="1144568"/>
            <a:ext cx="3480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Você adotaria um animal que já </a:t>
            </a:r>
          </a:p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sofreu maus tratos?</a:t>
            </a:r>
            <a:endParaRPr lang="pt-B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3367FF6-2E19-4F48-93B0-EC16FF020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" t="10223" r="-11" b="-23"/>
          <a:stretch>
            <a:fillRect/>
          </a:stretch>
        </p:blipFill>
        <p:spPr bwMode="auto">
          <a:xfrm>
            <a:off x="504000" y="1738889"/>
            <a:ext cx="5299390" cy="241776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A7961B79-D256-4C17-BD91-07E29EC0B9C9}"/>
              </a:ext>
            </a:extLst>
          </p:cNvPr>
          <p:cNvCxnSpPr>
            <a:cxnSpLocks/>
          </p:cNvCxnSpPr>
          <p:nvPr/>
        </p:nvCxnSpPr>
        <p:spPr>
          <a:xfrm>
            <a:off x="5352288" y="1513900"/>
            <a:ext cx="0" cy="2652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3" name="Picture 3">
            <a:extLst>
              <a:ext uri="{FF2B5EF4-FFF2-40B4-BE49-F238E27FC236}">
                <a16:creationId xmlns:a16="http://schemas.microsoft.com/office/drawing/2014/main" id="{E7AF7842-2AAC-4E51-9737-3FDD55B70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" t="13310" r="-11" b="-23"/>
          <a:stretch>
            <a:fillRect/>
          </a:stretch>
        </p:blipFill>
        <p:spPr bwMode="auto">
          <a:xfrm>
            <a:off x="5486401" y="1989277"/>
            <a:ext cx="4243621" cy="189037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0321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3300" b="0" strike="noStrike" spc="-1" dirty="0" err="1">
                <a:solidFill>
                  <a:srgbClr val="000000"/>
                </a:solidFill>
                <a:latin typeface="Arial"/>
              </a:rPr>
              <a:t>Metodologia</a:t>
            </a:r>
            <a:r>
              <a:rPr lang="en-US" sz="3300" b="0" strike="noStrike" spc="-1" dirty="0">
                <a:solidFill>
                  <a:srgbClr val="000000"/>
                </a:solidFill>
                <a:latin typeface="Arial"/>
              </a:rPr>
              <a:t> de </a:t>
            </a:r>
            <a:r>
              <a:rPr lang="en-US" sz="3300" b="0" strike="noStrike" spc="-1" dirty="0" err="1">
                <a:solidFill>
                  <a:srgbClr val="000000"/>
                </a:solidFill>
                <a:latin typeface="Arial"/>
              </a:rPr>
              <a:t>pesquisa</a:t>
            </a:r>
            <a:r>
              <a:rPr lang="en-US" sz="3300" b="0" strike="noStrike" spc="-1" dirty="0">
                <a:solidFill>
                  <a:srgbClr val="000000"/>
                </a:solidFill>
                <a:latin typeface="Arial"/>
              </a:rPr>
              <a:t> - </a:t>
            </a:r>
            <a:r>
              <a:rPr lang="en-US" sz="3300" b="0" strike="noStrike" spc="-1" dirty="0" err="1">
                <a:solidFill>
                  <a:srgbClr val="000000"/>
                </a:solidFill>
                <a:latin typeface="Arial"/>
              </a:rPr>
              <a:t>Perguntas</a:t>
            </a:r>
            <a:endParaRPr lang="en-US" sz="33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0" y="1143088"/>
            <a:ext cx="4848283" cy="74162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49580" algn="l">
              <a:spcBef>
                <a:spcPts val="300"/>
              </a:spcBef>
              <a:spcAft>
                <a:spcPts val="30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Você se considera apto a cuidar de um animal de estimação (condição financeira, tempo disponível, </a:t>
            </a:r>
            <a:r>
              <a:rPr lang="pt-BR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etc</a:t>
            </a: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)?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96EED602-1AA6-4372-9546-CD9819FE4F8E}"/>
              </a:ext>
            </a:extLst>
          </p:cNvPr>
          <p:cNvCxnSpPr/>
          <p:nvPr/>
        </p:nvCxnSpPr>
        <p:spPr>
          <a:xfrm>
            <a:off x="5352288" y="1172520"/>
            <a:ext cx="0" cy="4191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BBD89C52-DD81-46A4-B16B-A6646E464267}"/>
              </a:ext>
            </a:extLst>
          </p:cNvPr>
          <p:cNvSpPr txBox="1"/>
          <p:nvPr/>
        </p:nvSpPr>
        <p:spPr>
          <a:xfrm>
            <a:off x="4848283" y="1155715"/>
            <a:ext cx="4921860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49580" algn="l">
              <a:spcBef>
                <a:spcPts val="300"/>
              </a:spcBef>
              <a:spcAft>
                <a:spcPts val="30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Você acha os processos burocráticos </a:t>
            </a:r>
          </a:p>
          <a:p>
            <a:pPr marL="449580" algn="l">
              <a:spcBef>
                <a:spcPts val="300"/>
              </a:spcBef>
              <a:spcAft>
                <a:spcPts val="30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para adotar um animal muito demorados?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21E51FB-0147-4A46-A48B-3AE482798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" t="18195" r="-9" b="-21"/>
          <a:stretch>
            <a:fillRect/>
          </a:stretch>
        </p:blipFill>
        <p:spPr bwMode="auto">
          <a:xfrm>
            <a:off x="396494" y="2052573"/>
            <a:ext cx="5759450" cy="224631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DDC810C9-238C-46B1-8BA5-2AAA686DC15A}"/>
              </a:ext>
            </a:extLst>
          </p:cNvPr>
          <p:cNvCxnSpPr>
            <a:cxnSpLocks/>
          </p:cNvCxnSpPr>
          <p:nvPr/>
        </p:nvCxnSpPr>
        <p:spPr>
          <a:xfrm>
            <a:off x="5352288" y="1682496"/>
            <a:ext cx="0" cy="2691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7" name="Picture 3">
            <a:extLst>
              <a:ext uri="{FF2B5EF4-FFF2-40B4-BE49-F238E27FC236}">
                <a16:creationId xmlns:a16="http://schemas.microsoft.com/office/drawing/2014/main" id="{FB8587C1-1B61-49D1-98CB-A16DF4964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" t="11472" r="-9" b="-23"/>
          <a:stretch>
            <a:fillRect/>
          </a:stretch>
        </p:blipFill>
        <p:spPr bwMode="auto">
          <a:xfrm>
            <a:off x="5390807" y="2237035"/>
            <a:ext cx="4379336" cy="172976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3996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3300" b="0" strike="noStrike" spc="-1" dirty="0" err="1">
                <a:solidFill>
                  <a:srgbClr val="000000"/>
                </a:solidFill>
                <a:latin typeface="Arial"/>
              </a:rPr>
              <a:t>Metodologia</a:t>
            </a:r>
            <a:r>
              <a:rPr lang="en-US" sz="3300" b="0" strike="noStrike" spc="-1" dirty="0">
                <a:solidFill>
                  <a:srgbClr val="000000"/>
                </a:solidFill>
                <a:latin typeface="Arial"/>
              </a:rPr>
              <a:t> de </a:t>
            </a:r>
            <a:r>
              <a:rPr lang="en-US" sz="3300" b="0" strike="noStrike" spc="-1" dirty="0" err="1">
                <a:solidFill>
                  <a:srgbClr val="000000"/>
                </a:solidFill>
                <a:latin typeface="Arial"/>
              </a:rPr>
              <a:t>pesquisa</a:t>
            </a:r>
            <a:r>
              <a:rPr lang="en-US" sz="3300" b="0" strike="noStrike" spc="-1" dirty="0">
                <a:solidFill>
                  <a:srgbClr val="000000"/>
                </a:solidFill>
                <a:latin typeface="Arial"/>
              </a:rPr>
              <a:t> - </a:t>
            </a:r>
            <a:r>
              <a:rPr lang="en-US" sz="3300" b="0" strike="noStrike" spc="-1" dirty="0" err="1">
                <a:solidFill>
                  <a:srgbClr val="000000"/>
                </a:solidFill>
                <a:latin typeface="Arial"/>
              </a:rPr>
              <a:t>Perguntas</a:t>
            </a:r>
            <a:endParaRPr lang="en-US" sz="33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0" y="1142799"/>
            <a:ext cx="4796563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49580" algn="l">
              <a:spcBef>
                <a:spcPts val="300"/>
              </a:spcBef>
              <a:spcAft>
                <a:spcPts val="30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Em caso afirmativo, o que você faria para melhorar?</a:t>
            </a:r>
          </a:p>
          <a:p>
            <a:pPr marL="449580" algn="l">
              <a:spcBef>
                <a:spcPts val="300"/>
              </a:spcBef>
              <a:spcAft>
                <a:spcPts val="30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(Resposta dissertativa, alguns exemplos:)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E1224C9F-6B32-40D2-BED0-05570D077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99"/>
          <a:stretch>
            <a:fillRect/>
          </a:stretch>
        </p:blipFill>
        <p:spPr bwMode="auto">
          <a:xfrm>
            <a:off x="1916331" y="1983514"/>
            <a:ext cx="6240863" cy="3461316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37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3300" b="0" strike="noStrike" spc="-1" dirty="0" err="1">
                <a:solidFill>
                  <a:srgbClr val="000000"/>
                </a:solidFill>
                <a:latin typeface="Arial"/>
              </a:rPr>
              <a:t>Metodologia</a:t>
            </a:r>
            <a:r>
              <a:rPr lang="en-US" sz="3300" b="0" strike="noStrike" spc="-1" dirty="0">
                <a:solidFill>
                  <a:srgbClr val="000000"/>
                </a:solidFill>
                <a:latin typeface="Arial"/>
              </a:rPr>
              <a:t> de </a:t>
            </a:r>
            <a:r>
              <a:rPr lang="en-US" sz="3300" b="0" strike="noStrike" spc="-1" dirty="0" err="1">
                <a:solidFill>
                  <a:srgbClr val="000000"/>
                </a:solidFill>
                <a:latin typeface="Arial"/>
              </a:rPr>
              <a:t>pesquisa</a:t>
            </a:r>
            <a:r>
              <a:rPr lang="en-US" sz="3300" b="0" strike="noStrike" spc="-1" dirty="0">
                <a:solidFill>
                  <a:srgbClr val="000000"/>
                </a:solidFill>
                <a:latin typeface="Arial"/>
              </a:rPr>
              <a:t> - </a:t>
            </a:r>
            <a:r>
              <a:rPr lang="en-US" sz="3300" b="0" strike="noStrike" spc="-1" dirty="0" err="1">
                <a:solidFill>
                  <a:srgbClr val="000000"/>
                </a:solidFill>
                <a:latin typeface="Arial"/>
              </a:rPr>
              <a:t>Perguntas</a:t>
            </a:r>
            <a:endParaRPr lang="en-US" sz="33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67037" y="1130896"/>
            <a:ext cx="4701979" cy="766008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49580" algn="l">
              <a:spcBef>
                <a:spcPts val="300"/>
              </a:spcBef>
              <a:spcAft>
                <a:spcPts val="30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Você acha que seria viável o auxílio à adoção de um animal por meio de uma aplicação?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96EED602-1AA6-4372-9546-CD9819FE4F8E}"/>
              </a:ext>
            </a:extLst>
          </p:cNvPr>
          <p:cNvCxnSpPr/>
          <p:nvPr/>
        </p:nvCxnSpPr>
        <p:spPr>
          <a:xfrm>
            <a:off x="5352288" y="1172520"/>
            <a:ext cx="0" cy="4191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BBD89C52-DD81-46A4-B16B-A6646E464267}"/>
              </a:ext>
            </a:extLst>
          </p:cNvPr>
          <p:cNvSpPr txBox="1"/>
          <p:nvPr/>
        </p:nvSpPr>
        <p:spPr>
          <a:xfrm>
            <a:off x="4913376" y="1140067"/>
            <a:ext cx="4921860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49580" algn="l">
              <a:spcBef>
                <a:spcPts val="300"/>
              </a:spcBef>
              <a:spcAft>
                <a:spcPts val="30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Porque você acha isso?</a:t>
            </a:r>
          </a:p>
          <a:p>
            <a:pPr marL="449580" algn="l">
              <a:spcBef>
                <a:spcPts val="300"/>
              </a:spcBef>
              <a:spcAft>
                <a:spcPts val="30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(Resposta dissertativa, alguns exemplos:)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80D66188-D948-4FF0-B9FA-CC3246C9A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" t="20305" r="-11" b="-21"/>
          <a:stretch>
            <a:fillRect/>
          </a:stretch>
        </p:blipFill>
        <p:spPr bwMode="auto">
          <a:xfrm>
            <a:off x="408686" y="2389351"/>
            <a:ext cx="5536417" cy="2173059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66472C17-9890-4ABE-B5F8-957B8F841F28}"/>
              </a:ext>
            </a:extLst>
          </p:cNvPr>
          <p:cNvCxnSpPr>
            <a:cxnSpLocks/>
          </p:cNvCxnSpPr>
          <p:nvPr/>
        </p:nvCxnSpPr>
        <p:spPr>
          <a:xfrm>
            <a:off x="5352288" y="2267712"/>
            <a:ext cx="0" cy="2438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5" name="Picture 3">
            <a:extLst>
              <a:ext uri="{FF2B5EF4-FFF2-40B4-BE49-F238E27FC236}">
                <a16:creationId xmlns:a16="http://schemas.microsoft.com/office/drawing/2014/main" id="{80998823-F790-4D6B-9308-2C8DADA2E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27"/>
          <a:stretch>
            <a:fillRect/>
          </a:stretch>
        </p:blipFill>
        <p:spPr bwMode="auto">
          <a:xfrm>
            <a:off x="5352288" y="1863342"/>
            <a:ext cx="5282127" cy="3807208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3A0B52FC-388C-467B-9A9F-309B1243ABEE}"/>
              </a:ext>
            </a:extLst>
          </p:cNvPr>
          <p:cNvCxnSpPr>
            <a:cxnSpLocks/>
          </p:cNvCxnSpPr>
          <p:nvPr/>
        </p:nvCxnSpPr>
        <p:spPr>
          <a:xfrm>
            <a:off x="5352287" y="1633728"/>
            <a:ext cx="0" cy="4036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886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3300" b="0" strike="noStrike" spc="-1" dirty="0" err="1">
                <a:solidFill>
                  <a:srgbClr val="000000"/>
                </a:solidFill>
                <a:latin typeface="Arial"/>
              </a:rPr>
              <a:t>Metodologia</a:t>
            </a:r>
            <a:r>
              <a:rPr lang="en-US" sz="3300" b="0" strike="noStrike" spc="-1" dirty="0">
                <a:solidFill>
                  <a:srgbClr val="000000"/>
                </a:solidFill>
                <a:latin typeface="Arial"/>
              </a:rPr>
              <a:t> de </a:t>
            </a:r>
            <a:r>
              <a:rPr lang="en-US" sz="3300" b="0" strike="noStrike" spc="-1" dirty="0" err="1">
                <a:solidFill>
                  <a:srgbClr val="000000"/>
                </a:solidFill>
                <a:latin typeface="Arial"/>
              </a:rPr>
              <a:t>pesquisa</a:t>
            </a:r>
            <a:r>
              <a:rPr lang="en-US" sz="3300" b="0" strike="noStrike" spc="-1" dirty="0">
                <a:solidFill>
                  <a:srgbClr val="000000"/>
                </a:solidFill>
                <a:latin typeface="Arial"/>
              </a:rPr>
              <a:t> - </a:t>
            </a:r>
            <a:r>
              <a:rPr lang="en-US" sz="3300" b="0" strike="noStrike" spc="-1" dirty="0" err="1">
                <a:solidFill>
                  <a:srgbClr val="000000"/>
                </a:solidFill>
                <a:latin typeface="Arial"/>
              </a:rPr>
              <a:t>Perguntas</a:t>
            </a:r>
            <a:endParaRPr lang="en-US" sz="33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504000" y="1172520"/>
            <a:ext cx="4714176" cy="57569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108000" algn="just">
              <a:spcBef>
                <a:spcPts val="969"/>
              </a:spcBef>
              <a:buClr>
                <a:srgbClr val="000000"/>
              </a:buClr>
              <a:buSzPct val="45000"/>
            </a:pP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Você adotaria um animal vira-lata (mistura entre duas raças)?</a:t>
            </a:r>
          </a:p>
          <a:p>
            <a:pPr marL="108000" algn="just">
              <a:spcBef>
                <a:spcPts val="969"/>
              </a:spcBef>
              <a:buClr>
                <a:srgbClr val="000000"/>
              </a:buClr>
              <a:buSzPct val="45000"/>
            </a:pPr>
            <a:endParaRPr lang="pt-B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CFBED92D-D4CE-4805-93FF-1190D9D9A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" t="10591" r="-11" b="-23"/>
          <a:stretch>
            <a:fillRect/>
          </a:stretch>
        </p:blipFill>
        <p:spPr bwMode="auto">
          <a:xfrm>
            <a:off x="821626" y="1929511"/>
            <a:ext cx="6831071" cy="298386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7830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Words>1299</Words>
  <Application>Microsoft Office PowerPoint</Application>
  <PresentationFormat>Custom</PresentationFormat>
  <Paragraphs>98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Office Theme</vt:lpstr>
      <vt:lpstr>Office Theme</vt:lpstr>
      <vt:lpstr>Office Theme</vt:lpstr>
      <vt:lpstr>Office Theme</vt:lpstr>
      <vt:lpstr>Amicão – Aplicativo para o facilitamento de adoção de animais</vt:lpstr>
      <vt:lpstr>Metodologia de pesquisa</vt:lpstr>
      <vt:lpstr>Metodologia de pesquisa - Perguntas</vt:lpstr>
      <vt:lpstr>Metodologia de pesquisa - Perguntas</vt:lpstr>
      <vt:lpstr>Metodologia de pesquisa - Perguntas</vt:lpstr>
      <vt:lpstr>Metodologia de pesquisa - Perguntas</vt:lpstr>
      <vt:lpstr>Metodologia de pesquisa - Perguntas</vt:lpstr>
      <vt:lpstr>Metodologia de pesquisa - Perguntas</vt:lpstr>
      <vt:lpstr>Metodologia de pesquisa - Perguntas</vt:lpstr>
      <vt:lpstr>Sites de referência</vt:lpstr>
      <vt:lpstr>Sites de referência</vt:lpstr>
      <vt:lpstr>Sites de referência</vt:lpstr>
      <vt:lpstr>Ferramentas utilizadas - BD</vt:lpstr>
      <vt:lpstr>Ferramentas utilizadas - Desenvolvimento</vt:lpstr>
      <vt:lpstr>Ferramentas utilizadas - Design</vt:lpstr>
      <vt:lpstr>Ferramentas utilizadas - Diagramação</vt:lpstr>
      <vt:lpstr>Ferramentas utilizadas - Documentação</vt:lpstr>
      <vt:lpstr>Ferramentas utilizadas - Modelagem</vt:lpstr>
      <vt:lpstr>Ferramentas utilizadas - Programação</vt:lpstr>
      <vt:lpstr>Design do site</vt:lpstr>
      <vt:lpstr>Design do site</vt:lpstr>
      <vt:lpstr>Design do site</vt:lpstr>
      <vt:lpstr>Design do site</vt:lpstr>
      <vt:lpstr>Design do app</vt:lpstr>
      <vt:lpstr>PowerPoint Presentation</vt:lpstr>
      <vt:lpstr>REFERÊNCIAS BIBLIOGRÁFICAS</vt:lpstr>
      <vt:lpstr>REFERÊNCIAS BIBLIOGRÁFICAS</vt:lpstr>
      <vt:lpstr>REFERÊNCIAS BIBLIOGRÁFICAS</vt:lpstr>
      <vt:lpstr>REFERÊNCIAS BIBLIOGRÁFICAS</vt:lpstr>
      <vt:lpstr>FIM DA APRESENTAÇÃO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Blueprint Plans</dc:title>
  <dc:subject/>
  <dc:creator/>
  <dc:description/>
  <cp:lastModifiedBy>Nathan Romero</cp:lastModifiedBy>
  <cp:revision>63</cp:revision>
  <dcterms:created xsi:type="dcterms:W3CDTF">2022-03-29T18:04:35Z</dcterms:created>
  <dcterms:modified xsi:type="dcterms:W3CDTF">2022-04-27T01:00:40Z</dcterms:modified>
  <dc:language>en-US</dc:language>
</cp:coreProperties>
</file>