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58" r:id="rId3"/>
    <p:sldId id="260" r:id="rId4"/>
    <p:sldId id="265"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259" r:id="rId23"/>
  </p:sldIdLst>
  <p:sldSz cx="9144000" cy="5143500" type="screen16x9"/>
  <p:notesSz cx="6858000" cy="9144000"/>
  <p:embeddedFontLst>
    <p:embeddedFont>
      <p:font typeface="Barlow Semi Condensed" panose="00000506000000000000" pitchFamily="2" charset="0"/>
      <p:regular r:id="rId25"/>
      <p:bold r:id="rId26"/>
      <p:italic r:id="rId27"/>
      <p:boldItalic r:id="rId28"/>
    </p:embeddedFont>
    <p:embeddedFont>
      <p:font typeface="Barlow Semi Condensed Medium" panose="00000606000000000000" pitchFamily="2" charset="0"/>
      <p:regular r:id="rId29"/>
      <p:bold r:id="rId30"/>
      <p:italic r:id="rId31"/>
      <p:boldItalic r:id="rId32"/>
    </p:embeddedFont>
    <p:embeddedFont>
      <p:font typeface="Fjalla One" panose="02000506040000020004"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FDD513-8DBA-4847-ADB3-8184444AC7B9}">
  <a:tblStyle styleId="{A6FDD513-8DBA-4847-ADB3-8184444AC7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23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629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973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112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91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813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533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058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464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44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475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007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20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77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87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480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01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jpe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564510" y="2017849"/>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t-BR" sz="5000" dirty="0" err="1">
                <a:solidFill>
                  <a:schemeClr val="dk2"/>
                </a:solidFill>
              </a:rPr>
              <a:t>Amicão</a:t>
            </a:r>
            <a:endParaRPr sz="5000" dirty="0">
              <a:solidFill>
                <a:schemeClr val="dk2"/>
              </a:solidFill>
            </a:endParaRPr>
          </a:p>
        </p:txBody>
      </p:sp>
      <p:sp>
        <p:nvSpPr>
          <p:cNvPr id="1885" name="Google Shape;1885;p35"/>
          <p:cNvSpPr txBox="1">
            <a:spLocks noGrp="1"/>
          </p:cNvSpPr>
          <p:nvPr>
            <p:ph type="subTitle" idx="1"/>
          </p:nvPr>
        </p:nvSpPr>
        <p:spPr>
          <a:xfrm>
            <a:off x="5597070" y="3737313"/>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pt-BR" sz="2300" dirty="0">
                <a:solidFill>
                  <a:schemeClr val="accent1"/>
                </a:solidFill>
              </a:rPr>
              <a:t>App de adoção de animais</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457630" y="74175"/>
            <a:ext cx="2478291" cy="886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Diagrama de caso de uso (app)</a:t>
            </a:r>
          </a:p>
        </p:txBody>
      </p:sp>
      <p:pic>
        <p:nvPicPr>
          <p:cNvPr id="2" name="Imagem 1">
            <a:extLst>
              <a:ext uri="{FF2B5EF4-FFF2-40B4-BE49-F238E27FC236}">
                <a16:creationId xmlns:a16="http://schemas.microsoft.com/office/drawing/2014/main" id="{D85F5004-4702-6178-AC11-1FE0CB68F791}"/>
              </a:ext>
            </a:extLst>
          </p:cNvPr>
          <p:cNvPicPr>
            <a:picLocks noChangeAspect="1"/>
          </p:cNvPicPr>
          <p:nvPr/>
        </p:nvPicPr>
        <p:blipFill>
          <a:blip r:embed="rId3"/>
          <a:stretch>
            <a:fillRect/>
          </a:stretch>
        </p:blipFill>
        <p:spPr>
          <a:xfrm>
            <a:off x="1188293" y="1459932"/>
            <a:ext cx="7893479" cy="2537363"/>
          </a:xfrm>
          <a:prstGeom prst="rect">
            <a:avLst/>
          </a:prstGeom>
        </p:spPr>
      </p:pic>
    </p:spTree>
    <p:extLst>
      <p:ext uri="{BB962C8B-B14F-4D97-AF65-F5344CB8AC3E}">
        <p14:creationId xmlns:p14="http://schemas.microsoft.com/office/powerpoint/2010/main" val="639208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1072701" y="1421673"/>
            <a:ext cx="2478291" cy="886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Requisitos funcionais</a:t>
            </a:r>
          </a:p>
        </p:txBody>
      </p:sp>
      <p:pic>
        <p:nvPicPr>
          <p:cNvPr id="4" name="Imagem 3">
            <a:extLst>
              <a:ext uri="{FF2B5EF4-FFF2-40B4-BE49-F238E27FC236}">
                <a16:creationId xmlns:a16="http://schemas.microsoft.com/office/drawing/2014/main" id="{F9D938A9-2EC3-96B3-62F3-434042E0DED3}"/>
              </a:ext>
            </a:extLst>
          </p:cNvPr>
          <p:cNvPicPr>
            <a:picLocks noChangeAspect="1"/>
          </p:cNvPicPr>
          <p:nvPr/>
        </p:nvPicPr>
        <p:blipFill>
          <a:blip r:embed="rId3"/>
          <a:stretch>
            <a:fillRect/>
          </a:stretch>
        </p:blipFill>
        <p:spPr>
          <a:xfrm>
            <a:off x="3889865" y="0"/>
            <a:ext cx="3700757" cy="5125840"/>
          </a:xfrm>
          <a:prstGeom prst="rect">
            <a:avLst/>
          </a:prstGeom>
        </p:spPr>
      </p:pic>
    </p:spTree>
    <p:extLst>
      <p:ext uri="{BB962C8B-B14F-4D97-AF65-F5344CB8AC3E}">
        <p14:creationId xmlns:p14="http://schemas.microsoft.com/office/powerpoint/2010/main" val="3838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2033174" y="2235068"/>
            <a:ext cx="2478291" cy="673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Fluxograma (app)</a:t>
            </a:r>
          </a:p>
        </p:txBody>
      </p:sp>
      <p:sp>
        <p:nvSpPr>
          <p:cNvPr id="4" name="Rectangle 2">
            <a:extLst>
              <a:ext uri="{FF2B5EF4-FFF2-40B4-BE49-F238E27FC236}">
                <a16:creationId xmlns:a16="http://schemas.microsoft.com/office/drawing/2014/main" id="{7331A70E-9902-7A4A-2346-30A85286DDBE}"/>
              </a:ext>
            </a:extLst>
          </p:cNvPr>
          <p:cNvSpPr>
            <a:spLocks noChangeArrowheads="1"/>
          </p:cNvSpPr>
          <p:nvPr/>
        </p:nvSpPr>
        <p:spPr bwMode="auto">
          <a:xfrm flipV="1">
            <a:off x="5223934" y="-2185092"/>
            <a:ext cx="44936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pic>
        <p:nvPicPr>
          <p:cNvPr id="5121" name="Picture 1">
            <a:extLst>
              <a:ext uri="{FF2B5EF4-FFF2-40B4-BE49-F238E27FC236}">
                <a16:creationId xmlns:a16="http://schemas.microsoft.com/office/drawing/2014/main" id="{64B38881-8536-62B6-DA6E-0690A831A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6933" y="78294"/>
            <a:ext cx="3389282" cy="5065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212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pic>
        <p:nvPicPr>
          <p:cNvPr id="3" name="Imagem 2">
            <a:extLst>
              <a:ext uri="{FF2B5EF4-FFF2-40B4-BE49-F238E27FC236}">
                <a16:creationId xmlns:a16="http://schemas.microsoft.com/office/drawing/2014/main" id="{172B8B36-E52C-5A2F-8F7A-1389524AE7BD}"/>
              </a:ext>
            </a:extLst>
          </p:cNvPr>
          <p:cNvPicPr>
            <a:picLocks noChangeAspect="1"/>
          </p:cNvPicPr>
          <p:nvPr/>
        </p:nvPicPr>
        <p:blipFill>
          <a:blip r:embed="rId3"/>
          <a:stretch>
            <a:fillRect/>
          </a:stretch>
        </p:blipFill>
        <p:spPr>
          <a:xfrm>
            <a:off x="5311104" y="0"/>
            <a:ext cx="3832896" cy="5143500"/>
          </a:xfrm>
          <a:prstGeom prst="rect">
            <a:avLst/>
          </a:prstGeom>
        </p:spPr>
      </p:pic>
      <p:sp>
        <p:nvSpPr>
          <p:cNvPr id="4" name="Google Shape;2177;p39">
            <a:extLst>
              <a:ext uri="{FF2B5EF4-FFF2-40B4-BE49-F238E27FC236}">
                <a16:creationId xmlns:a16="http://schemas.microsoft.com/office/drawing/2014/main" id="{C1EE5D49-0765-E65A-8874-12EB5FEB67A0}"/>
              </a:ext>
            </a:extLst>
          </p:cNvPr>
          <p:cNvSpPr txBox="1">
            <a:spLocks/>
          </p:cNvSpPr>
          <p:nvPr/>
        </p:nvSpPr>
        <p:spPr>
          <a:xfrm>
            <a:off x="1354606" y="2348308"/>
            <a:ext cx="2478291" cy="673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Banco de dados</a:t>
            </a:r>
          </a:p>
        </p:txBody>
      </p:sp>
    </p:spTree>
    <p:extLst>
      <p:ext uri="{BB962C8B-B14F-4D97-AF65-F5344CB8AC3E}">
        <p14:creationId xmlns:p14="http://schemas.microsoft.com/office/powerpoint/2010/main" val="511227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pic>
        <p:nvPicPr>
          <p:cNvPr id="3" name="Imagem 2">
            <a:extLst>
              <a:ext uri="{FF2B5EF4-FFF2-40B4-BE49-F238E27FC236}">
                <a16:creationId xmlns:a16="http://schemas.microsoft.com/office/drawing/2014/main" id="{33868E61-1B89-FB92-9152-353E5F81A3FD}"/>
              </a:ext>
            </a:extLst>
          </p:cNvPr>
          <p:cNvPicPr>
            <a:picLocks noChangeAspect="1"/>
          </p:cNvPicPr>
          <p:nvPr/>
        </p:nvPicPr>
        <p:blipFill>
          <a:blip r:embed="rId3"/>
          <a:stretch>
            <a:fillRect/>
          </a:stretch>
        </p:blipFill>
        <p:spPr>
          <a:xfrm>
            <a:off x="0" y="0"/>
            <a:ext cx="9144000" cy="5129204"/>
          </a:xfrm>
          <a:prstGeom prst="rect">
            <a:avLst/>
          </a:prstGeom>
        </p:spPr>
      </p:pic>
      <p:sp>
        <p:nvSpPr>
          <p:cNvPr id="10" name="Google Shape;2177;p39">
            <a:extLst>
              <a:ext uri="{FF2B5EF4-FFF2-40B4-BE49-F238E27FC236}">
                <a16:creationId xmlns:a16="http://schemas.microsoft.com/office/drawing/2014/main" id="{38B0B347-3A49-55C4-CF73-991637249DDD}"/>
              </a:ext>
            </a:extLst>
          </p:cNvPr>
          <p:cNvSpPr txBox="1">
            <a:spLocks/>
          </p:cNvSpPr>
          <p:nvPr/>
        </p:nvSpPr>
        <p:spPr>
          <a:xfrm>
            <a:off x="521976" y="3001624"/>
            <a:ext cx="2478291" cy="947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Diagrama de relacionamento</a:t>
            </a:r>
          </a:p>
        </p:txBody>
      </p:sp>
    </p:spTree>
    <p:extLst>
      <p:ext uri="{BB962C8B-B14F-4D97-AF65-F5344CB8AC3E}">
        <p14:creationId xmlns:p14="http://schemas.microsoft.com/office/powerpoint/2010/main" val="1709804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pic>
        <p:nvPicPr>
          <p:cNvPr id="3" name="Imagem 2">
            <a:extLst>
              <a:ext uri="{FF2B5EF4-FFF2-40B4-BE49-F238E27FC236}">
                <a16:creationId xmlns:a16="http://schemas.microsoft.com/office/drawing/2014/main" id="{4C847520-BFAE-F77B-CF82-E7172942E3E8}"/>
              </a:ext>
            </a:extLst>
          </p:cNvPr>
          <p:cNvPicPr>
            <a:picLocks noChangeAspect="1"/>
          </p:cNvPicPr>
          <p:nvPr/>
        </p:nvPicPr>
        <p:blipFill>
          <a:blip r:embed="rId3"/>
          <a:stretch>
            <a:fillRect/>
          </a:stretch>
        </p:blipFill>
        <p:spPr>
          <a:xfrm>
            <a:off x="0" y="-63500"/>
            <a:ext cx="8431375" cy="5207000"/>
          </a:xfrm>
          <a:prstGeom prst="rect">
            <a:avLst/>
          </a:prstGeom>
        </p:spPr>
      </p:pic>
      <p:sp>
        <p:nvSpPr>
          <p:cNvPr id="5" name="Google Shape;2177;p39">
            <a:extLst>
              <a:ext uri="{FF2B5EF4-FFF2-40B4-BE49-F238E27FC236}">
                <a16:creationId xmlns:a16="http://schemas.microsoft.com/office/drawing/2014/main" id="{CA6A84FF-D83B-E99E-8FEF-2373B135CFC4}"/>
              </a:ext>
            </a:extLst>
          </p:cNvPr>
          <p:cNvSpPr txBox="1">
            <a:spLocks/>
          </p:cNvSpPr>
          <p:nvPr/>
        </p:nvSpPr>
        <p:spPr>
          <a:xfrm>
            <a:off x="5104831" y="78578"/>
            <a:ext cx="2478291" cy="947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bg1"/>
                </a:solidFill>
                <a:latin typeface="Fjalla One"/>
                <a:sym typeface="Fjalla One"/>
              </a:rPr>
              <a:t>Diagrama de classe</a:t>
            </a:r>
          </a:p>
        </p:txBody>
      </p:sp>
      <p:sp>
        <p:nvSpPr>
          <p:cNvPr id="6" name="Retângulo 5">
            <a:extLst>
              <a:ext uri="{FF2B5EF4-FFF2-40B4-BE49-F238E27FC236}">
                <a16:creationId xmlns:a16="http://schemas.microsoft.com/office/drawing/2014/main" id="{637E907B-C0D0-5F87-F7D3-296E67824764}"/>
              </a:ext>
            </a:extLst>
          </p:cNvPr>
          <p:cNvSpPr/>
          <p:nvPr/>
        </p:nvSpPr>
        <p:spPr>
          <a:xfrm>
            <a:off x="8238067" y="0"/>
            <a:ext cx="1600200" cy="520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349006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350839" y="100873"/>
            <a:ext cx="2478291" cy="947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Diagrama de </a:t>
            </a:r>
            <a:r>
              <a:rPr lang="pt-BR" sz="2800" dirty="0" err="1">
                <a:solidFill>
                  <a:schemeClr val="dk2"/>
                </a:solidFill>
                <a:latin typeface="Fjalla One"/>
                <a:sym typeface="Fjalla One"/>
              </a:rPr>
              <a:t>Gantt</a:t>
            </a:r>
            <a:r>
              <a:rPr lang="pt-BR" sz="2800" dirty="0">
                <a:solidFill>
                  <a:schemeClr val="dk2"/>
                </a:solidFill>
                <a:latin typeface="Fjalla One"/>
                <a:sym typeface="Fjalla One"/>
              </a:rPr>
              <a:t> e </a:t>
            </a:r>
            <a:r>
              <a:rPr lang="pt-BR" sz="2800" dirty="0" err="1">
                <a:solidFill>
                  <a:schemeClr val="dk2"/>
                </a:solidFill>
                <a:latin typeface="Fjalla One"/>
                <a:sym typeface="Fjalla One"/>
              </a:rPr>
              <a:t>Pert</a:t>
            </a:r>
            <a:endParaRPr lang="pt-BR" sz="2800" dirty="0">
              <a:solidFill>
                <a:schemeClr val="dk2"/>
              </a:solidFill>
              <a:latin typeface="Fjalla One"/>
              <a:sym typeface="Fjalla One"/>
            </a:endParaRPr>
          </a:p>
        </p:txBody>
      </p:sp>
      <p:pic>
        <p:nvPicPr>
          <p:cNvPr id="2" name="Imagem 1">
            <a:extLst>
              <a:ext uri="{FF2B5EF4-FFF2-40B4-BE49-F238E27FC236}">
                <a16:creationId xmlns:a16="http://schemas.microsoft.com/office/drawing/2014/main" id="{183C5259-7B97-4F19-A075-277BF2DA278D}"/>
              </a:ext>
            </a:extLst>
          </p:cNvPr>
          <p:cNvPicPr>
            <a:picLocks noChangeAspect="1"/>
          </p:cNvPicPr>
          <p:nvPr/>
        </p:nvPicPr>
        <p:blipFill>
          <a:blip r:embed="rId3"/>
          <a:stretch>
            <a:fillRect/>
          </a:stretch>
        </p:blipFill>
        <p:spPr>
          <a:xfrm rot="5400000">
            <a:off x="3512790" y="-175025"/>
            <a:ext cx="3487172" cy="6030058"/>
          </a:xfrm>
          <a:prstGeom prst="rect">
            <a:avLst/>
          </a:prstGeom>
        </p:spPr>
      </p:pic>
      <p:pic>
        <p:nvPicPr>
          <p:cNvPr id="7" name="Imagem 6">
            <a:extLst>
              <a:ext uri="{FF2B5EF4-FFF2-40B4-BE49-F238E27FC236}">
                <a16:creationId xmlns:a16="http://schemas.microsoft.com/office/drawing/2014/main" id="{43AD2EBD-DD1F-E8BF-4544-CE2ED766BA6A}"/>
              </a:ext>
            </a:extLst>
          </p:cNvPr>
          <p:cNvPicPr>
            <a:picLocks noChangeAspect="1"/>
          </p:cNvPicPr>
          <p:nvPr/>
        </p:nvPicPr>
        <p:blipFill>
          <a:blip r:embed="rId4"/>
          <a:stretch>
            <a:fillRect/>
          </a:stretch>
        </p:blipFill>
        <p:spPr>
          <a:xfrm>
            <a:off x="2241346" y="1171490"/>
            <a:ext cx="6545105" cy="3460629"/>
          </a:xfrm>
          <a:prstGeom prst="rect">
            <a:avLst/>
          </a:prstGeom>
        </p:spPr>
      </p:pic>
    </p:spTree>
    <p:extLst>
      <p:ext uri="{BB962C8B-B14F-4D97-AF65-F5344CB8AC3E}">
        <p14:creationId xmlns:p14="http://schemas.microsoft.com/office/powerpoint/2010/main" val="425953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350839" y="100873"/>
            <a:ext cx="2478291" cy="947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Ferramentas utilizadas</a:t>
            </a:r>
          </a:p>
        </p:txBody>
      </p:sp>
      <p:pic>
        <p:nvPicPr>
          <p:cNvPr id="9218" name="Picture 2" descr="Logotipo PostgreSQL PNG transparente - StickPNG">
            <a:extLst>
              <a:ext uri="{FF2B5EF4-FFF2-40B4-BE49-F238E27FC236}">
                <a16:creationId xmlns:a16="http://schemas.microsoft.com/office/drawing/2014/main" id="{0702FB44-BF45-40BF-B478-4EFA35B22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572" y="714027"/>
            <a:ext cx="1234218" cy="127403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ress and Media Resources - Docker">
            <a:extLst>
              <a:ext uri="{FF2B5EF4-FFF2-40B4-BE49-F238E27FC236}">
                <a16:creationId xmlns:a16="http://schemas.microsoft.com/office/drawing/2014/main" id="{6F8C6FBF-330C-463D-B154-A015ED34D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714" y="1087796"/>
            <a:ext cx="1458252" cy="124762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Ficheiro:Laravel.svg – Wikipédia, a enciclopédia livre">
            <a:extLst>
              <a:ext uri="{FF2B5EF4-FFF2-40B4-BE49-F238E27FC236}">
                <a16:creationId xmlns:a16="http://schemas.microsoft.com/office/drawing/2014/main" id="{50147B1B-DFE6-435B-B426-B6CE0E170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966" y="2375323"/>
            <a:ext cx="1224879" cy="127403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File:Android Studio Icon 3.6.svg - Wikimedia Commons">
            <a:extLst>
              <a:ext uri="{FF2B5EF4-FFF2-40B4-BE49-F238E27FC236}">
                <a16:creationId xmlns:a16="http://schemas.microsoft.com/office/drawing/2014/main" id="{75EA6DC8-C778-4B8F-9CDD-8B0E6138B7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8210" y="2991826"/>
            <a:ext cx="1160666" cy="125351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Ficheiro:Visual Studio Code 1.18 icon.svg – Wikipédia, a enciclopédia livre">
            <a:extLst>
              <a:ext uri="{FF2B5EF4-FFF2-40B4-BE49-F238E27FC236}">
                <a16:creationId xmlns:a16="http://schemas.microsoft.com/office/drawing/2014/main" id="{4A72E80D-D933-4335-BF7D-A02027722D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9572" y="3805663"/>
            <a:ext cx="1252626" cy="12476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Ficheiro:Bootstrap logo.svg – Wikipédia, a enciclopédia livre">
            <a:extLst>
              <a:ext uri="{FF2B5EF4-FFF2-40B4-BE49-F238E27FC236}">
                <a16:creationId xmlns:a16="http://schemas.microsoft.com/office/drawing/2014/main" id="{9E7A9B17-5F21-41DE-9DD5-5594EF3E3C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8383" y="4055704"/>
            <a:ext cx="1251900" cy="997579"/>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Logotipo do github - ícones de mídia social grátis">
            <a:extLst>
              <a:ext uri="{FF2B5EF4-FFF2-40B4-BE49-F238E27FC236}">
                <a16:creationId xmlns:a16="http://schemas.microsoft.com/office/drawing/2014/main" id="{0B5EB3AB-40C8-49FE-9B7B-8A485D0335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3030" y="2980978"/>
            <a:ext cx="1074726" cy="1074726"/>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Ficheiro:Photoshop CC icon.png – Wikipédia, a enciclopédia livre">
            <a:extLst>
              <a:ext uri="{FF2B5EF4-FFF2-40B4-BE49-F238E27FC236}">
                <a16:creationId xmlns:a16="http://schemas.microsoft.com/office/drawing/2014/main" id="{142D01A2-46AF-4745-9FFE-55D7DD4659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724" y="4106267"/>
            <a:ext cx="971276" cy="94701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0059759-0563-42AC-9BA6-FF536CE9922F}"/>
              </a:ext>
            </a:extLst>
          </p:cNvPr>
          <p:cNvPicPr>
            <a:picLocks noChangeAspect="1"/>
          </p:cNvPicPr>
          <p:nvPr/>
        </p:nvPicPr>
        <p:blipFill>
          <a:blip r:embed="rId11"/>
          <a:stretch>
            <a:fillRect/>
          </a:stretch>
        </p:blipFill>
        <p:spPr>
          <a:xfrm>
            <a:off x="2299542" y="2810562"/>
            <a:ext cx="1333034" cy="1245142"/>
          </a:xfrm>
          <a:prstGeom prst="rect">
            <a:avLst/>
          </a:prstGeom>
        </p:spPr>
      </p:pic>
      <p:pic>
        <p:nvPicPr>
          <p:cNvPr id="9236" name="Picture 20" descr="Microsoft Office 365 + Asana • Asana">
            <a:extLst>
              <a:ext uri="{FF2B5EF4-FFF2-40B4-BE49-F238E27FC236}">
                <a16:creationId xmlns:a16="http://schemas.microsoft.com/office/drawing/2014/main" id="{DB7BE68B-88D1-43D3-ADD0-2064AB6C95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986" y="2719305"/>
            <a:ext cx="1245143" cy="1245143"/>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astah* UML pad by Change Vision, Inc.">
            <a:extLst>
              <a:ext uri="{FF2B5EF4-FFF2-40B4-BE49-F238E27FC236}">
                <a16:creationId xmlns:a16="http://schemas.microsoft.com/office/drawing/2014/main" id="{ABE694D1-06D6-4FBA-96BF-2215B30A6D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8924" y="1953904"/>
            <a:ext cx="882287" cy="882287"/>
          </a:xfrm>
          <a:prstGeom prst="rect">
            <a:avLst/>
          </a:prstGeom>
          <a:noFill/>
          <a:extLst>
            <a:ext uri="{909E8E84-426E-40DD-AFC4-6F175D3DCCD1}">
              <a14:hiddenFill xmlns:a14="http://schemas.microsoft.com/office/drawing/2010/main">
                <a:solidFill>
                  <a:srgbClr val="FFFFFF"/>
                </a:solidFill>
              </a14:hiddenFill>
            </a:ext>
          </a:extLst>
        </p:spPr>
      </p:pic>
      <p:pic>
        <p:nvPicPr>
          <p:cNvPr id="9240" name="Picture 24" descr="HTML 5 Logo – PNG e Vetor – Download de Logo">
            <a:extLst>
              <a:ext uri="{FF2B5EF4-FFF2-40B4-BE49-F238E27FC236}">
                <a16:creationId xmlns:a16="http://schemas.microsoft.com/office/drawing/2014/main" id="{474E0A4F-BF0E-4929-BB9D-30B2E64452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27106" y="1772475"/>
            <a:ext cx="881394" cy="1245144"/>
          </a:xfrm>
          <a:prstGeom prst="rect">
            <a:avLst/>
          </a:prstGeom>
          <a:noFill/>
          <a:extLst>
            <a:ext uri="{909E8E84-426E-40DD-AFC4-6F175D3DCCD1}">
              <a14:hiddenFill xmlns:a14="http://schemas.microsoft.com/office/drawing/2010/main">
                <a:solidFill>
                  <a:srgbClr val="FFFFFF"/>
                </a:solidFill>
              </a14:hiddenFill>
            </a:ext>
          </a:extLst>
        </p:spPr>
      </p:pic>
      <p:pic>
        <p:nvPicPr>
          <p:cNvPr id="9242" name="Picture 26" descr="CSS3 Logo – PNG e Vetor – Download de Logo">
            <a:extLst>
              <a:ext uri="{FF2B5EF4-FFF2-40B4-BE49-F238E27FC236}">
                <a16:creationId xmlns:a16="http://schemas.microsoft.com/office/drawing/2014/main" id="{6E2EF131-9BC0-4823-948D-014D9EF482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78383" y="1744222"/>
            <a:ext cx="936500" cy="1321542"/>
          </a:xfrm>
          <a:prstGeom prst="rect">
            <a:avLst/>
          </a:prstGeom>
          <a:noFill/>
          <a:extLst>
            <a:ext uri="{909E8E84-426E-40DD-AFC4-6F175D3DCCD1}">
              <a14:hiddenFill xmlns:a14="http://schemas.microsoft.com/office/drawing/2010/main">
                <a:solidFill>
                  <a:srgbClr val="FFFFFF"/>
                </a:solidFill>
              </a14:hiddenFill>
            </a:ext>
          </a:extLst>
        </p:spPr>
      </p:pic>
      <p:pic>
        <p:nvPicPr>
          <p:cNvPr id="9246" name="Picture 30" descr="JavaScript PNG, Transparent JS Logo Free Download - Free Transparent PNG  Logos">
            <a:extLst>
              <a:ext uri="{FF2B5EF4-FFF2-40B4-BE49-F238E27FC236}">
                <a16:creationId xmlns:a16="http://schemas.microsoft.com/office/drawing/2014/main" id="{285F962F-EC53-4849-9A7A-2998D8C4FE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3162" y="552716"/>
            <a:ext cx="2089205" cy="1174510"/>
          </a:xfrm>
          <a:prstGeom prst="rect">
            <a:avLst/>
          </a:prstGeom>
          <a:noFill/>
          <a:extLst>
            <a:ext uri="{909E8E84-426E-40DD-AFC4-6F175D3DCCD1}">
              <a14:hiddenFill xmlns:a14="http://schemas.microsoft.com/office/drawing/2010/main">
                <a:solidFill>
                  <a:srgbClr val="FFFFFF"/>
                </a:solidFill>
              </a14:hiddenFill>
            </a:ext>
          </a:extLst>
        </p:spPr>
      </p:pic>
      <p:pic>
        <p:nvPicPr>
          <p:cNvPr id="9248" name="Picture 32" descr="Java Logo – PNG e Vetor – Download de Logo">
            <a:extLst>
              <a:ext uri="{FF2B5EF4-FFF2-40B4-BE49-F238E27FC236}">
                <a16:creationId xmlns:a16="http://schemas.microsoft.com/office/drawing/2014/main" id="{45A053E5-FF5B-477F-B9BB-D47363C3FD2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408" y="891086"/>
            <a:ext cx="667331" cy="1245142"/>
          </a:xfrm>
          <a:prstGeom prst="rect">
            <a:avLst/>
          </a:prstGeom>
          <a:noFill/>
          <a:extLst>
            <a:ext uri="{909E8E84-426E-40DD-AFC4-6F175D3DCCD1}">
              <a14:hiddenFill xmlns:a14="http://schemas.microsoft.com/office/drawing/2010/main">
                <a:solidFill>
                  <a:srgbClr val="FFFFFF"/>
                </a:solidFill>
              </a14:hiddenFill>
            </a:ext>
          </a:extLst>
        </p:spPr>
      </p:pic>
      <p:pic>
        <p:nvPicPr>
          <p:cNvPr id="9250" name="Picture 34" descr="Logotipo Python PNG transparente - StickPNG">
            <a:extLst>
              <a:ext uri="{FF2B5EF4-FFF2-40B4-BE49-F238E27FC236}">
                <a16:creationId xmlns:a16="http://schemas.microsoft.com/office/drawing/2014/main" id="{873A080D-E92B-4350-A520-45DEE7A9070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576" y="1634088"/>
            <a:ext cx="835731" cy="83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792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350839" y="100873"/>
            <a:ext cx="2478291" cy="526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err="1">
                <a:solidFill>
                  <a:schemeClr val="dk2"/>
                </a:solidFill>
                <a:latin typeface="Fjalla One"/>
                <a:sym typeface="Fjalla One"/>
              </a:rPr>
              <a:t>Canvas</a:t>
            </a:r>
            <a:endParaRPr lang="pt-BR" sz="2800" dirty="0">
              <a:solidFill>
                <a:schemeClr val="dk2"/>
              </a:solidFill>
              <a:latin typeface="Fjalla One"/>
              <a:sym typeface="Fjalla One"/>
            </a:endParaRPr>
          </a:p>
        </p:txBody>
      </p:sp>
      <p:pic>
        <p:nvPicPr>
          <p:cNvPr id="3" name="Imagem 2">
            <a:extLst>
              <a:ext uri="{FF2B5EF4-FFF2-40B4-BE49-F238E27FC236}">
                <a16:creationId xmlns:a16="http://schemas.microsoft.com/office/drawing/2014/main" id="{DA5375E3-EF7F-2FC3-3783-A5C6BA034620}"/>
              </a:ext>
            </a:extLst>
          </p:cNvPr>
          <p:cNvPicPr>
            <a:picLocks noChangeAspect="1"/>
          </p:cNvPicPr>
          <p:nvPr/>
        </p:nvPicPr>
        <p:blipFill>
          <a:blip r:embed="rId3"/>
          <a:stretch>
            <a:fillRect/>
          </a:stretch>
        </p:blipFill>
        <p:spPr>
          <a:xfrm>
            <a:off x="2222116" y="883204"/>
            <a:ext cx="6491577" cy="3804367"/>
          </a:xfrm>
          <a:prstGeom prst="rect">
            <a:avLst/>
          </a:prstGeom>
        </p:spPr>
      </p:pic>
    </p:spTree>
    <p:extLst>
      <p:ext uri="{BB962C8B-B14F-4D97-AF65-F5344CB8AC3E}">
        <p14:creationId xmlns:p14="http://schemas.microsoft.com/office/powerpoint/2010/main" val="4190361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350839" y="100873"/>
            <a:ext cx="2478291" cy="526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Tempo e custo</a:t>
            </a:r>
          </a:p>
        </p:txBody>
      </p:sp>
      <p:pic>
        <p:nvPicPr>
          <p:cNvPr id="1026" name="Picture 2">
            <a:extLst>
              <a:ext uri="{FF2B5EF4-FFF2-40B4-BE49-F238E27FC236}">
                <a16:creationId xmlns:a16="http://schemas.microsoft.com/office/drawing/2014/main" id="{1898F219-0BF4-4A79-B2DE-DBDD354AB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296" y="809096"/>
            <a:ext cx="49815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B6A6EE84-21F6-4E1A-8954-90CA5C0946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563" y="1091380"/>
            <a:ext cx="2109119" cy="296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2D4943DC-E63B-4424-8620-44A9D78A83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364" y="3139017"/>
            <a:ext cx="4389437"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919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638430" y="79859"/>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651918" y="889672"/>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646965" y="17084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660338" y="2516343"/>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pt-BR" dirty="0"/>
              <a:t>Integrantes</a:t>
            </a:r>
            <a:endParaRPr dirty="0"/>
          </a:p>
        </p:txBody>
      </p:sp>
      <p:sp>
        <p:nvSpPr>
          <p:cNvPr id="2140" name="Google Shape;2140;p37"/>
          <p:cNvSpPr txBox="1">
            <a:spLocks noGrp="1"/>
          </p:cNvSpPr>
          <p:nvPr>
            <p:ph type="subTitle" idx="1"/>
          </p:nvPr>
        </p:nvSpPr>
        <p:spPr>
          <a:xfrm>
            <a:off x="1342218" y="16308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800" dirty="0" err="1">
                <a:solidFill>
                  <a:schemeClr val="accent1"/>
                </a:solidFill>
              </a:rPr>
              <a:t>Kaick</a:t>
            </a:r>
            <a:r>
              <a:rPr lang="pt-BR" sz="1800" dirty="0">
                <a:solidFill>
                  <a:schemeClr val="accent1"/>
                </a:solidFill>
              </a:rPr>
              <a:t> </a:t>
            </a:r>
            <a:r>
              <a:rPr lang="pt-BR" sz="1800" dirty="0" err="1">
                <a:solidFill>
                  <a:schemeClr val="accent1"/>
                </a:solidFill>
              </a:rPr>
              <a:t>Kenithi</a:t>
            </a:r>
            <a:r>
              <a:rPr lang="pt-BR" sz="1800" dirty="0">
                <a:solidFill>
                  <a:schemeClr val="accent1"/>
                </a:solidFill>
              </a:rPr>
              <a:t> </a:t>
            </a:r>
            <a:r>
              <a:rPr lang="pt-BR" sz="1800" dirty="0" err="1">
                <a:solidFill>
                  <a:schemeClr val="accent1"/>
                </a:solidFill>
              </a:rPr>
              <a:t>Nishiya</a:t>
            </a:r>
            <a:endParaRPr dirty="0"/>
          </a:p>
        </p:txBody>
      </p:sp>
      <p:sp>
        <p:nvSpPr>
          <p:cNvPr id="2141" name="Google Shape;2141;p37"/>
          <p:cNvSpPr txBox="1">
            <a:spLocks noGrp="1"/>
          </p:cNvSpPr>
          <p:nvPr>
            <p:ph type="subTitle" idx="3"/>
          </p:nvPr>
        </p:nvSpPr>
        <p:spPr>
          <a:xfrm>
            <a:off x="1355699" y="93178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800" dirty="0" err="1">
                <a:solidFill>
                  <a:schemeClr val="accent1"/>
                </a:solidFill>
              </a:rPr>
              <a:t>Kauan</a:t>
            </a:r>
            <a:r>
              <a:rPr lang="pt-BR" sz="1800" dirty="0">
                <a:solidFill>
                  <a:schemeClr val="accent1"/>
                </a:solidFill>
              </a:rPr>
              <a:t> Matos Lopes</a:t>
            </a:r>
            <a:endParaRPr dirty="0"/>
          </a:p>
        </p:txBody>
      </p:sp>
      <p:sp>
        <p:nvSpPr>
          <p:cNvPr id="2143" name="Google Shape;2143;p37"/>
          <p:cNvSpPr txBox="1">
            <a:spLocks noGrp="1"/>
          </p:cNvSpPr>
          <p:nvPr>
            <p:ph type="subTitle" idx="5"/>
          </p:nvPr>
        </p:nvSpPr>
        <p:spPr>
          <a:xfrm>
            <a:off x="1371147" y="178362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800" dirty="0">
                <a:solidFill>
                  <a:schemeClr val="accent1"/>
                </a:solidFill>
              </a:rPr>
              <a:t>Moacir J. S. Filho</a:t>
            </a:r>
            <a:endParaRPr dirty="0"/>
          </a:p>
        </p:txBody>
      </p:sp>
      <p:sp>
        <p:nvSpPr>
          <p:cNvPr id="2145" name="Google Shape;2145;p37"/>
          <p:cNvSpPr txBox="1">
            <a:spLocks noGrp="1"/>
          </p:cNvSpPr>
          <p:nvPr>
            <p:ph type="subTitle" idx="7"/>
          </p:nvPr>
        </p:nvSpPr>
        <p:spPr>
          <a:xfrm>
            <a:off x="1356827" y="262353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800" dirty="0">
                <a:solidFill>
                  <a:schemeClr val="accent1"/>
                </a:solidFill>
              </a:rPr>
              <a:t>Nathan Enrico Romero</a:t>
            </a:r>
            <a:endParaRPr dirty="0"/>
          </a:p>
        </p:txBody>
      </p:sp>
      <p:sp>
        <p:nvSpPr>
          <p:cNvPr id="2147" name="Google Shape;2147;p37"/>
          <p:cNvSpPr txBox="1">
            <a:spLocks noGrp="1"/>
          </p:cNvSpPr>
          <p:nvPr>
            <p:ph type="title" idx="9"/>
          </p:nvPr>
        </p:nvSpPr>
        <p:spPr>
          <a:xfrm>
            <a:off x="720599" y="22866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19</a:t>
            </a:r>
            <a:endParaRPr dirty="0"/>
          </a:p>
        </p:txBody>
      </p:sp>
      <p:sp>
        <p:nvSpPr>
          <p:cNvPr id="2148" name="Google Shape;2148;p37"/>
          <p:cNvSpPr txBox="1">
            <a:spLocks noGrp="1"/>
          </p:cNvSpPr>
          <p:nvPr>
            <p:ph type="title" idx="13"/>
          </p:nvPr>
        </p:nvSpPr>
        <p:spPr>
          <a:xfrm>
            <a:off x="734087" y="104058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21</a:t>
            </a:r>
            <a:endParaRPr dirty="0"/>
          </a:p>
        </p:txBody>
      </p:sp>
      <p:sp>
        <p:nvSpPr>
          <p:cNvPr id="2149" name="Google Shape;2149;p37"/>
          <p:cNvSpPr txBox="1">
            <a:spLocks noGrp="1"/>
          </p:cNvSpPr>
          <p:nvPr>
            <p:ph type="title" idx="14"/>
          </p:nvPr>
        </p:nvSpPr>
        <p:spPr>
          <a:xfrm>
            <a:off x="729134" y="18605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29</a:t>
            </a:r>
            <a:endParaRPr dirty="0"/>
          </a:p>
        </p:txBody>
      </p:sp>
      <p:sp>
        <p:nvSpPr>
          <p:cNvPr id="2150" name="Google Shape;2150;p37"/>
          <p:cNvSpPr txBox="1">
            <a:spLocks noGrp="1"/>
          </p:cNvSpPr>
          <p:nvPr>
            <p:ph type="title" idx="15"/>
          </p:nvPr>
        </p:nvSpPr>
        <p:spPr>
          <a:xfrm>
            <a:off x="742507" y="266902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30</a:t>
            </a:r>
            <a:endParaRPr dirty="0"/>
          </a:p>
        </p:txBody>
      </p:sp>
      <p:grpSp>
        <p:nvGrpSpPr>
          <p:cNvPr id="265" name="Google Shape;2130;p37">
            <a:extLst>
              <a:ext uri="{FF2B5EF4-FFF2-40B4-BE49-F238E27FC236}">
                <a16:creationId xmlns:a16="http://schemas.microsoft.com/office/drawing/2014/main" id="{A9E7B3E0-43AD-4235-9AB6-D4F525ABCACD}"/>
              </a:ext>
            </a:extLst>
          </p:cNvPr>
          <p:cNvGrpSpPr/>
          <p:nvPr/>
        </p:nvGrpSpPr>
        <p:grpSpPr>
          <a:xfrm>
            <a:off x="673826" y="3308927"/>
            <a:ext cx="635100" cy="734704"/>
            <a:chOff x="731647" y="3806675"/>
            <a:chExt cx="635100" cy="734704"/>
          </a:xfrm>
        </p:grpSpPr>
        <p:grpSp>
          <p:nvGrpSpPr>
            <p:cNvPr id="266" name="Google Shape;2131;p37">
              <a:extLst>
                <a:ext uri="{FF2B5EF4-FFF2-40B4-BE49-F238E27FC236}">
                  <a16:creationId xmlns:a16="http://schemas.microsoft.com/office/drawing/2014/main" id="{DC8FD61B-E6F8-4D89-AFA7-213F1777E83E}"/>
                </a:ext>
              </a:extLst>
            </p:cNvPr>
            <p:cNvGrpSpPr/>
            <p:nvPr/>
          </p:nvGrpSpPr>
          <p:grpSpPr>
            <a:xfrm>
              <a:off x="731647" y="3806675"/>
              <a:ext cx="635100" cy="635100"/>
              <a:chOff x="917231" y="3983097"/>
              <a:chExt cx="635100" cy="635100"/>
            </a:xfrm>
          </p:grpSpPr>
          <p:sp>
            <p:nvSpPr>
              <p:cNvPr id="271" name="Google Shape;2132;p37">
                <a:extLst>
                  <a:ext uri="{FF2B5EF4-FFF2-40B4-BE49-F238E27FC236}">
                    <a16:creationId xmlns:a16="http://schemas.microsoft.com/office/drawing/2014/main" id="{C4CC40AA-B3E4-4B61-8099-C6F6D6C8A8B0}"/>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133;p37">
                <a:extLst>
                  <a:ext uri="{FF2B5EF4-FFF2-40B4-BE49-F238E27FC236}">
                    <a16:creationId xmlns:a16="http://schemas.microsoft.com/office/drawing/2014/main" id="{6AD4F3CA-18F8-4BE8-9643-631FD4ACF8B1}"/>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134;p37">
              <a:extLst>
                <a:ext uri="{FF2B5EF4-FFF2-40B4-BE49-F238E27FC236}">
                  <a16:creationId xmlns:a16="http://schemas.microsoft.com/office/drawing/2014/main" id="{F43D802F-7445-4C89-96E6-2235C98C4B24}"/>
                </a:ext>
              </a:extLst>
            </p:cNvPr>
            <p:cNvGrpSpPr/>
            <p:nvPr/>
          </p:nvGrpSpPr>
          <p:grpSpPr>
            <a:xfrm>
              <a:off x="961679" y="4514379"/>
              <a:ext cx="175013" cy="27000"/>
              <a:chOff x="5662375" y="212375"/>
              <a:chExt cx="175013" cy="27000"/>
            </a:xfrm>
          </p:grpSpPr>
          <p:sp>
            <p:nvSpPr>
              <p:cNvPr id="268" name="Google Shape;2135;p37">
                <a:extLst>
                  <a:ext uri="{FF2B5EF4-FFF2-40B4-BE49-F238E27FC236}">
                    <a16:creationId xmlns:a16="http://schemas.microsoft.com/office/drawing/2014/main" id="{5F1E1202-0E48-43D0-AF10-965B4B2FAB2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136;p37">
                <a:extLst>
                  <a:ext uri="{FF2B5EF4-FFF2-40B4-BE49-F238E27FC236}">
                    <a16:creationId xmlns:a16="http://schemas.microsoft.com/office/drawing/2014/main" id="{AD3E7FED-39AE-40A0-82C0-1C91B4A5C794}"/>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0" name="Google Shape;2137;p37">
                <a:extLst>
                  <a:ext uri="{FF2B5EF4-FFF2-40B4-BE49-F238E27FC236}">
                    <a16:creationId xmlns:a16="http://schemas.microsoft.com/office/drawing/2014/main" id="{D91B69B0-240B-4D4E-B4D5-3E3252D0CBBC}"/>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73" name="Google Shape;2150;p37">
            <a:extLst>
              <a:ext uri="{FF2B5EF4-FFF2-40B4-BE49-F238E27FC236}">
                <a16:creationId xmlns:a16="http://schemas.microsoft.com/office/drawing/2014/main" id="{BC8EF63B-9ACB-40F8-9958-A71F13CE47A7}"/>
              </a:ext>
            </a:extLst>
          </p:cNvPr>
          <p:cNvSpPr txBox="1">
            <a:spLocks/>
          </p:cNvSpPr>
          <p:nvPr/>
        </p:nvSpPr>
        <p:spPr>
          <a:xfrm>
            <a:off x="755995" y="3461604"/>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32</a:t>
            </a:r>
          </a:p>
        </p:txBody>
      </p:sp>
      <p:grpSp>
        <p:nvGrpSpPr>
          <p:cNvPr id="274" name="Google Shape;2130;p37">
            <a:extLst>
              <a:ext uri="{FF2B5EF4-FFF2-40B4-BE49-F238E27FC236}">
                <a16:creationId xmlns:a16="http://schemas.microsoft.com/office/drawing/2014/main" id="{D2B9E2D9-4244-4397-B3D5-239D7512170F}"/>
              </a:ext>
            </a:extLst>
          </p:cNvPr>
          <p:cNvGrpSpPr/>
          <p:nvPr/>
        </p:nvGrpSpPr>
        <p:grpSpPr>
          <a:xfrm>
            <a:off x="677070" y="4113878"/>
            <a:ext cx="635100" cy="734704"/>
            <a:chOff x="731647" y="3806675"/>
            <a:chExt cx="635100" cy="734704"/>
          </a:xfrm>
        </p:grpSpPr>
        <p:grpSp>
          <p:nvGrpSpPr>
            <p:cNvPr id="275" name="Google Shape;2131;p37">
              <a:extLst>
                <a:ext uri="{FF2B5EF4-FFF2-40B4-BE49-F238E27FC236}">
                  <a16:creationId xmlns:a16="http://schemas.microsoft.com/office/drawing/2014/main" id="{8162AE8A-7311-47B3-86FA-803E6DF48DBD}"/>
                </a:ext>
              </a:extLst>
            </p:cNvPr>
            <p:cNvGrpSpPr/>
            <p:nvPr/>
          </p:nvGrpSpPr>
          <p:grpSpPr>
            <a:xfrm>
              <a:off x="731647" y="3806675"/>
              <a:ext cx="635100" cy="635100"/>
              <a:chOff x="917231" y="3983097"/>
              <a:chExt cx="635100" cy="635100"/>
            </a:xfrm>
          </p:grpSpPr>
          <p:sp>
            <p:nvSpPr>
              <p:cNvPr id="280" name="Google Shape;2132;p37">
                <a:extLst>
                  <a:ext uri="{FF2B5EF4-FFF2-40B4-BE49-F238E27FC236}">
                    <a16:creationId xmlns:a16="http://schemas.microsoft.com/office/drawing/2014/main" id="{2639D7A0-5120-499E-9DBC-CE2E1BF2E5A3}"/>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133;p37">
                <a:extLst>
                  <a:ext uri="{FF2B5EF4-FFF2-40B4-BE49-F238E27FC236}">
                    <a16:creationId xmlns:a16="http://schemas.microsoft.com/office/drawing/2014/main" id="{7368B89B-8AD6-4CEC-9C13-1B1DDB27008C}"/>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134;p37">
              <a:extLst>
                <a:ext uri="{FF2B5EF4-FFF2-40B4-BE49-F238E27FC236}">
                  <a16:creationId xmlns:a16="http://schemas.microsoft.com/office/drawing/2014/main" id="{27258E7A-3295-4E24-BD4E-38FF4FDEF919}"/>
                </a:ext>
              </a:extLst>
            </p:cNvPr>
            <p:cNvGrpSpPr/>
            <p:nvPr/>
          </p:nvGrpSpPr>
          <p:grpSpPr>
            <a:xfrm>
              <a:off x="961679" y="4514379"/>
              <a:ext cx="175013" cy="27000"/>
              <a:chOff x="5662375" y="212375"/>
              <a:chExt cx="175013" cy="27000"/>
            </a:xfrm>
          </p:grpSpPr>
          <p:sp>
            <p:nvSpPr>
              <p:cNvPr id="277" name="Google Shape;2135;p37">
                <a:extLst>
                  <a:ext uri="{FF2B5EF4-FFF2-40B4-BE49-F238E27FC236}">
                    <a16:creationId xmlns:a16="http://schemas.microsoft.com/office/drawing/2014/main" id="{AD1DDFE6-D1BF-4BA7-B221-61C1D88A7049}"/>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8" name="Google Shape;2136;p37">
                <a:extLst>
                  <a:ext uri="{FF2B5EF4-FFF2-40B4-BE49-F238E27FC236}">
                    <a16:creationId xmlns:a16="http://schemas.microsoft.com/office/drawing/2014/main" id="{132EE2A5-DB13-4F7C-8102-9C7362EE5B20}"/>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9" name="Google Shape;2137;p37">
                <a:extLst>
                  <a:ext uri="{FF2B5EF4-FFF2-40B4-BE49-F238E27FC236}">
                    <a16:creationId xmlns:a16="http://schemas.microsoft.com/office/drawing/2014/main" id="{021223D6-C7D1-4A24-A016-2F16865AD1E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82" name="Google Shape;2150;p37">
            <a:extLst>
              <a:ext uri="{FF2B5EF4-FFF2-40B4-BE49-F238E27FC236}">
                <a16:creationId xmlns:a16="http://schemas.microsoft.com/office/drawing/2014/main" id="{25CCBCE8-2845-4598-8A5B-810D88DCC12B}"/>
              </a:ext>
            </a:extLst>
          </p:cNvPr>
          <p:cNvSpPr txBox="1">
            <a:spLocks/>
          </p:cNvSpPr>
          <p:nvPr/>
        </p:nvSpPr>
        <p:spPr>
          <a:xfrm>
            <a:off x="759239" y="4266555"/>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38</a:t>
            </a:r>
          </a:p>
        </p:txBody>
      </p:sp>
      <p:sp>
        <p:nvSpPr>
          <p:cNvPr id="283" name="Google Shape;2145;p37">
            <a:extLst>
              <a:ext uri="{FF2B5EF4-FFF2-40B4-BE49-F238E27FC236}">
                <a16:creationId xmlns:a16="http://schemas.microsoft.com/office/drawing/2014/main" id="{52C1C1D6-40C4-4107-B472-E8D97D67A387}"/>
              </a:ext>
            </a:extLst>
          </p:cNvPr>
          <p:cNvSpPr txBox="1">
            <a:spLocks/>
          </p:cNvSpPr>
          <p:nvPr/>
        </p:nvSpPr>
        <p:spPr>
          <a:xfrm>
            <a:off x="1342218" y="3359825"/>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pt-BR" dirty="0"/>
              <a:t>Pedro Goldoni Magri</a:t>
            </a:r>
          </a:p>
        </p:txBody>
      </p:sp>
      <p:sp>
        <p:nvSpPr>
          <p:cNvPr id="284" name="Google Shape;2145;p37">
            <a:extLst>
              <a:ext uri="{FF2B5EF4-FFF2-40B4-BE49-F238E27FC236}">
                <a16:creationId xmlns:a16="http://schemas.microsoft.com/office/drawing/2014/main" id="{296CAECE-DC76-42E1-A12A-A726BC244E93}"/>
              </a:ext>
            </a:extLst>
          </p:cNvPr>
          <p:cNvSpPr txBox="1">
            <a:spLocks/>
          </p:cNvSpPr>
          <p:nvPr/>
        </p:nvSpPr>
        <p:spPr>
          <a:xfrm>
            <a:off x="1349019" y="421990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pt-BR" dirty="0"/>
              <a:t>Victor </a:t>
            </a:r>
            <a:r>
              <a:rPr lang="pt-BR" dirty="0" err="1"/>
              <a:t>Rayan</a:t>
            </a:r>
            <a:endParaRPr lang="pt-B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350839" y="100872"/>
            <a:ext cx="2478291" cy="900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Requisitos para operação</a:t>
            </a:r>
          </a:p>
        </p:txBody>
      </p:sp>
      <p:sp>
        <p:nvSpPr>
          <p:cNvPr id="3" name="Google Shape;2330;p44">
            <a:extLst>
              <a:ext uri="{FF2B5EF4-FFF2-40B4-BE49-F238E27FC236}">
                <a16:creationId xmlns:a16="http://schemas.microsoft.com/office/drawing/2014/main" id="{0642B4FA-FC74-4C94-A6BC-ECA3987608AE}"/>
              </a:ext>
            </a:extLst>
          </p:cNvPr>
          <p:cNvSpPr txBox="1">
            <a:spLocks noGrp="1"/>
          </p:cNvSpPr>
          <p:nvPr>
            <p:ph type="subTitle" idx="1"/>
          </p:nvPr>
        </p:nvSpPr>
        <p:spPr>
          <a:xfrm>
            <a:off x="4901422" y="2094934"/>
            <a:ext cx="3291900" cy="1274799"/>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pt-BR" sz="1400" dirty="0"/>
              <a:t>2gb de memória RAM;</a:t>
            </a:r>
          </a:p>
          <a:p>
            <a:pPr marL="285750" indent="-285750" algn="just">
              <a:buFont typeface="Arial" panose="020B0604020202020204" pitchFamily="34" charset="0"/>
              <a:buChar char="•"/>
            </a:pPr>
            <a:r>
              <a:rPr lang="pt-BR" sz="1400" dirty="0"/>
              <a:t>Sistema Operacional: Android 5.1 ou superior;</a:t>
            </a:r>
          </a:p>
          <a:p>
            <a:pPr marL="285750" indent="-285750" algn="just">
              <a:buFont typeface="Arial" panose="020B0604020202020204" pitchFamily="34" charset="0"/>
              <a:buChar char="•"/>
            </a:pPr>
            <a:r>
              <a:rPr lang="pt-BR" sz="1400" dirty="0"/>
              <a:t>Processador: </a:t>
            </a:r>
            <a:r>
              <a:rPr lang="pt-BR" sz="1400" dirty="0" err="1"/>
              <a:t>quad</a:t>
            </a:r>
            <a:r>
              <a:rPr lang="pt-BR" sz="1400" dirty="0"/>
              <a:t>-core (1.5gHz);</a:t>
            </a:r>
          </a:p>
          <a:p>
            <a:pPr marL="285750" indent="-285750" algn="just">
              <a:buFont typeface="Arial" panose="020B0604020202020204" pitchFamily="34" charset="0"/>
              <a:buChar char="•"/>
            </a:pPr>
            <a:r>
              <a:rPr lang="pt-BR" sz="1400" dirty="0"/>
              <a:t>Armazenamento: 10 </a:t>
            </a:r>
            <a:r>
              <a:rPr lang="pt-BR" sz="1400" dirty="0" err="1"/>
              <a:t>mb</a:t>
            </a:r>
            <a:r>
              <a:rPr lang="pt-BR" sz="1400" dirty="0"/>
              <a:t>.</a:t>
            </a:r>
          </a:p>
        </p:txBody>
      </p:sp>
      <p:pic>
        <p:nvPicPr>
          <p:cNvPr id="1026" name="Picture 2" descr="Celular - ícones de tecnologia grátis">
            <a:extLst>
              <a:ext uri="{FF2B5EF4-FFF2-40B4-BE49-F238E27FC236}">
                <a16:creationId xmlns:a16="http://schemas.microsoft.com/office/drawing/2014/main" id="{3D92E2CD-A6E4-452B-AFCF-9CB1BF8A9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256" y="1216025"/>
            <a:ext cx="2859322" cy="2859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362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800404" y="2288780"/>
            <a:ext cx="3291900" cy="862044"/>
          </a:xfrm>
          <a:prstGeom prst="rect">
            <a:avLst/>
          </a:prstGeom>
        </p:spPr>
        <p:txBody>
          <a:bodyPr spcFirstLastPara="1" wrap="square" lIns="91425" tIns="91425" rIns="91425" bIns="91425" anchor="t" anchorCtr="0">
            <a:noAutofit/>
          </a:bodyPr>
          <a:lstStyle/>
          <a:p>
            <a:pPr algn="just"/>
            <a:r>
              <a:rPr lang="en-US" sz="1400" dirty="0"/>
              <a:t>O </a:t>
            </a:r>
            <a:r>
              <a:rPr lang="en-US" sz="1400" dirty="0" err="1"/>
              <a:t>projeto</a:t>
            </a:r>
            <a:r>
              <a:rPr lang="en-US" sz="1400" dirty="0"/>
              <a:t> </a:t>
            </a:r>
            <a:r>
              <a:rPr lang="en-US" sz="1400" dirty="0" err="1"/>
              <a:t>atinge</a:t>
            </a:r>
            <a:r>
              <a:rPr lang="en-US" sz="1400" dirty="0"/>
              <a:t> </a:t>
            </a:r>
            <a:r>
              <a:rPr lang="en-US" sz="1400" dirty="0" err="1"/>
              <a:t>ao</a:t>
            </a:r>
            <a:r>
              <a:rPr lang="en-US" sz="1400" dirty="0"/>
              <a:t> </a:t>
            </a:r>
            <a:r>
              <a:rPr lang="en-US" sz="1400" dirty="0" err="1"/>
              <a:t>objetivo</a:t>
            </a:r>
            <a:r>
              <a:rPr lang="en-US" sz="1400" dirty="0"/>
              <a:t> pois </a:t>
            </a:r>
            <a:r>
              <a:rPr lang="en-US" sz="1400" dirty="0" err="1"/>
              <a:t>cumpre</a:t>
            </a:r>
            <a:r>
              <a:rPr lang="en-US" sz="1400" dirty="0"/>
              <a:t> com a meta de </a:t>
            </a:r>
            <a:r>
              <a:rPr lang="en-US" sz="1400" dirty="0" err="1"/>
              <a:t>desenvolver</a:t>
            </a:r>
            <a:r>
              <a:rPr lang="en-US" sz="1400" dirty="0"/>
              <a:t> um Sistema que auxilia no </a:t>
            </a:r>
            <a:r>
              <a:rPr lang="en-US" sz="1400" dirty="0" err="1"/>
              <a:t>processo</a:t>
            </a:r>
            <a:r>
              <a:rPr lang="en-US" sz="1400" dirty="0"/>
              <a:t> de </a:t>
            </a:r>
            <a:r>
              <a:rPr lang="en-US" sz="1400" dirty="0" err="1"/>
              <a:t>adoção</a:t>
            </a:r>
            <a:r>
              <a:rPr lang="en-US" sz="1400" dirty="0"/>
              <a:t> de </a:t>
            </a:r>
            <a:r>
              <a:rPr lang="en-US" sz="1400" dirty="0" err="1"/>
              <a:t>animais</a:t>
            </a:r>
            <a:endParaRPr lang="pt-BR" sz="1400" dirty="0"/>
          </a:p>
        </p:txBody>
      </p:sp>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1207209" y="1008599"/>
            <a:ext cx="2478291" cy="553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Conclusão</a:t>
            </a:r>
          </a:p>
        </p:txBody>
      </p:sp>
      <p:pic>
        <p:nvPicPr>
          <p:cNvPr id="4098" name="Picture 2" descr="https://cdn-icons-png.flaticon.com/512/6104/6104865.png">
            <a:extLst>
              <a:ext uri="{FF2B5EF4-FFF2-40B4-BE49-F238E27FC236}">
                <a16:creationId xmlns:a16="http://schemas.microsoft.com/office/drawing/2014/main" id="{5C536CBB-9A1E-4DA1-B042-D0895BC32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697" y="868435"/>
            <a:ext cx="3176283" cy="317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092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192917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4700" dirty="0"/>
              <a:t>Site e app</a:t>
            </a:r>
            <a:endParaRPr sz="4700"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161551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Introdução</a:t>
            </a:r>
            <a:endParaRPr dirty="0"/>
          </a:p>
        </p:txBody>
      </p:sp>
      <p:sp>
        <p:nvSpPr>
          <p:cNvPr id="2178" name="Google Shape;2178;p39"/>
          <p:cNvSpPr txBox="1">
            <a:spLocks noGrp="1"/>
          </p:cNvSpPr>
          <p:nvPr>
            <p:ph type="subTitle" idx="1"/>
          </p:nvPr>
        </p:nvSpPr>
        <p:spPr>
          <a:xfrm>
            <a:off x="2167128" y="2191518"/>
            <a:ext cx="4809600" cy="2727554"/>
          </a:xfrm>
          <a:prstGeom prst="rect">
            <a:avLst/>
          </a:prstGeom>
        </p:spPr>
        <p:txBody>
          <a:bodyPr spcFirstLastPara="1" wrap="square" lIns="91425" tIns="91425" rIns="91425" bIns="91425" anchor="t" anchorCtr="0">
            <a:noAutofit/>
          </a:bodyPr>
          <a:lstStyle/>
          <a:p>
            <a:pPr lvl="0"/>
            <a:r>
              <a:rPr lang="pt-BR" dirty="0"/>
              <a:t>Este estudo objetivou compreender as dificuldades das pessoas que têm interesse em adotar um animal de estimação, os quais servem como uma ótima companhia, sendo considerados os melhores amigos do homem. Por meio deste trabalho, foram analisadas as dificuldades de acesso, segurança e qualidade dos serviços prestados por abrigos de animais, que adotam animais removidos das ruas e dando-lhes cuidados essenciais. A análise foi feita com uma pesquisa, onde foi concluído que as pessoas têm o interesse de adotar animais que viveram/vivem nas ruas, porém havendo dificuldade nesse processo, considerando que há muita burocracia e que abrigos não são tão facilmente encontrados como deveriam.</a:t>
            </a:r>
            <a:endParaRPr dirty="0"/>
          </a:p>
        </p:txBody>
      </p:sp>
      <p:pic>
        <p:nvPicPr>
          <p:cNvPr id="2" name="Imagem 1">
            <a:extLst>
              <a:ext uri="{FF2B5EF4-FFF2-40B4-BE49-F238E27FC236}">
                <a16:creationId xmlns:a16="http://schemas.microsoft.com/office/drawing/2014/main" id="{7C4144A2-B763-4A64-85E9-D0B18285472C}"/>
              </a:ext>
            </a:extLst>
          </p:cNvPr>
          <p:cNvPicPr>
            <a:picLocks noChangeAspect="1"/>
          </p:cNvPicPr>
          <p:nvPr/>
        </p:nvPicPr>
        <p:blipFill>
          <a:blip r:embed="rId3"/>
          <a:stretch>
            <a:fillRect/>
          </a:stretch>
        </p:blipFill>
        <p:spPr>
          <a:xfrm>
            <a:off x="3837893" y="0"/>
            <a:ext cx="1468213" cy="153495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800405" y="1804038"/>
            <a:ext cx="3291900" cy="2033772"/>
          </a:xfrm>
          <a:prstGeom prst="rect">
            <a:avLst/>
          </a:prstGeom>
        </p:spPr>
        <p:txBody>
          <a:bodyPr spcFirstLastPara="1" wrap="square" lIns="91425" tIns="91425" rIns="91425" bIns="91425" anchor="t" anchorCtr="0">
            <a:noAutofit/>
          </a:bodyPr>
          <a:lstStyle/>
          <a:p>
            <a:pPr algn="just"/>
            <a:r>
              <a:rPr lang="pt-BR" sz="1400" dirty="0"/>
              <a:t>Pode-se observar, a partir dos números estatísticos coletados em meio de nossas pesquisas que o número de animais que foram abandonados em função à pandemia, apresentaram um drástico aumento, ao passo que simultaneamente a procura pelos mesmos também havia aumentado, afetando desse modo a qualidade sanitária do espaço público.</a:t>
            </a:r>
          </a:p>
        </p:txBody>
      </p:sp>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1346169" y="995250"/>
            <a:ext cx="2478291"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Problematização</a:t>
            </a:r>
          </a:p>
        </p:txBody>
      </p:sp>
      <p:pic>
        <p:nvPicPr>
          <p:cNvPr id="5" name="Imagem 4">
            <a:extLst>
              <a:ext uri="{FF2B5EF4-FFF2-40B4-BE49-F238E27FC236}">
                <a16:creationId xmlns:a16="http://schemas.microsoft.com/office/drawing/2014/main" id="{538DA70A-99D5-4A5E-8DBD-4E08EDAF0D88}"/>
              </a:ext>
            </a:extLst>
          </p:cNvPr>
          <p:cNvPicPr>
            <a:picLocks noChangeAspect="1"/>
          </p:cNvPicPr>
          <p:nvPr/>
        </p:nvPicPr>
        <p:blipFill>
          <a:blip r:embed="rId3"/>
          <a:stretch>
            <a:fillRect/>
          </a:stretch>
        </p:blipFill>
        <p:spPr>
          <a:xfrm>
            <a:off x="4849934" y="1084934"/>
            <a:ext cx="2973631" cy="2973631"/>
          </a:xfrm>
          <a:prstGeom prst="rect">
            <a:avLst/>
          </a:prstGeom>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5045355" y="1256733"/>
            <a:ext cx="3291900" cy="2941497"/>
          </a:xfrm>
          <a:prstGeom prst="rect">
            <a:avLst/>
          </a:prstGeom>
        </p:spPr>
        <p:txBody>
          <a:bodyPr spcFirstLastPara="1" wrap="square" lIns="91425" tIns="91425" rIns="91425" bIns="91425" anchor="t" anchorCtr="0">
            <a:noAutofit/>
          </a:bodyPr>
          <a:lstStyle/>
          <a:p>
            <a:pPr algn="just"/>
            <a:r>
              <a:rPr lang="pt-BR" sz="1400" dirty="0"/>
              <a:t>Nosso grupo observou o grande impacto econômico trazido por essa pandemia para o nosso Estado, e a suas mais diversas consequências que trouxe com ela, dentre eles observamos o fato de que muitas pessoas haviam optado por abandonar seus animais de estimação e que os mesmos não se encontravam em condições de vida dignas. Além desse fato, já havíamos observado o problema de questão sanitária envolvendo os dejetos de animais de rua e as doenças que os mesmos podem transmitir para os humanos no ambiente público.</a:t>
            </a:r>
          </a:p>
        </p:txBody>
      </p:sp>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452160" y="506692"/>
            <a:ext cx="2478291"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Motivação</a:t>
            </a:r>
          </a:p>
        </p:txBody>
      </p:sp>
      <p:pic>
        <p:nvPicPr>
          <p:cNvPr id="3" name="Imagem 2">
            <a:extLst>
              <a:ext uri="{FF2B5EF4-FFF2-40B4-BE49-F238E27FC236}">
                <a16:creationId xmlns:a16="http://schemas.microsoft.com/office/drawing/2014/main" id="{8378EDD0-0196-49E6-A67F-15ACCF4E8E3A}"/>
              </a:ext>
            </a:extLst>
          </p:cNvPr>
          <p:cNvPicPr>
            <a:picLocks noChangeAspect="1"/>
          </p:cNvPicPr>
          <p:nvPr/>
        </p:nvPicPr>
        <p:blipFill>
          <a:blip r:embed="rId3"/>
          <a:stretch>
            <a:fillRect/>
          </a:stretch>
        </p:blipFill>
        <p:spPr>
          <a:xfrm>
            <a:off x="1157149" y="967962"/>
            <a:ext cx="2941497" cy="2941497"/>
          </a:xfrm>
          <a:prstGeom prst="rect">
            <a:avLst/>
          </a:prstGeom>
        </p:spPr>
      </p:pic>
    </p:spTree>
    <p:extLst>
      <p:ext uri="{BB962C8B-B14F-4D97-AF65-F5344CB8AC3E}">
        <p14:creationId xmlns:p14="http://schemas.microsoft.com/office/powerpoint/2010/main" val="1826915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800404" y="2024295"/>
            <a:ext cx="3291900" cy="1626631"/>
          </a:xfrm>
          <a:prstGeom prst="rect">
            <a:avLst/>
          </a:prstGeom>
        </p:spPr>
        <p:txBody>
          <a:bodyPr spcFirstLastPara="1" wrap="square" lIns="91425" tIns="91425" rIns="91425" bIns="91425" anchor="t" anchorCtr="0">
            <a:noAutofit/>
          </a:bodyPr>
          <a:lstStyle/>
          <a:p>
            <a:pPr algn="just"/>
            <a:r>
              <a:rPr lang="pt-BR" sz="1400" dirty="0"/>
              <a:t>Os desafios que deveremos solucionar ao decorrer do desenvolvimento do nosso projeto se definem como a questão jurídica envolvida no processo de adoção de animais resgatados por abrigos e também a parceria dos mesmos para a utilização de nossa plataforma.</a:t>
            </a:r>
          </a:p>
        </p:txBody>
      </p:sp>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1346169" y="995250"/>
            <a:ext cx="2478291"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Desafio</a:t>
            </a:r>
          </a:p>
        </p:txBody>
      </p:sp>
      <p:pic>
        <p:nvPicPr>
          <p:cNvPr id="6" name="Imagem 5">
            <a:extLst>
              <a:ext uri="{FF2B5EF4-FFF2-40B4-BE49-F238E27FC236}">
                <a16:creationId xmlns:a16="http://schemas.microsoft.com/office/drawing/2014/main" id="{E6637335-9077-416D-9CE2-D7F2F6F09D1F}"/>
              </a:ext>
            </a:extLst>
          </p:cNvPr>
          <p:cNvPicPr>
            <a:picLocks noChangeAspect="1"/>
          </p:cNvPicPr>
          <p:nvPr/>
        </p:nvPicPr>
        <p:blipFill>
          <a:blip r:embed="rId3"/>
          <a:stretch>
            <a:fillRect/>
          </a:stretch>
        </p:blipFill>
        <p:spPr>
          <a:xfrm>
            <a:off x="5051697" y="1020178"/>
            <a:ext cx="2869849" cy="2869849"/>
          </a:xfrm>
          <a:prstGeom prst="rect">
            <a:avLst/>
          </a:prstGeom>
        </p:spPr>
      </p:pic>
    </p:spTree>
    <p:extLst>
      <p:ext uri="{BB962C8B-B14F-4D97-AF65-F5344CB8AC3E}">
        <p14:creationId xmlns:p14="http://schemas.microsoft.com/office/powerpoint/2010/main" val="805092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5045355" y="2087413"/>
            <a:ext cx="3291900" cy="968674"/>
          </a:xfrm>
          <a:prstGeom prst="rect">
            <a:avLst/>
          </a:prstGeom>
        </p:spPr>
        <p:txBody>
          <a:bodyPr spcFirstLastPara="1" wrap="square" lIns="91425" tIns="91425" rIns="91425" bIns="91425" anchor="t" anchorCtr="0">
            <a:noAutofit/>
          </a:bodyPr>
          <a:lstStyle/>
          <a:p>
            <a:pPr algn="just"/>
            <a:r>
              <a:rPr lang="pt-BR" sz="1400" dirty="0"/>
              <a:t>Facilitar a burocracia envolvida no processo de adoção de animais resgatados por abrigos e instituições próprias.</a:t>
            </a:r>
          </a:p>
        </p:txBody>
      </p:sp>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452160" y="506692"/>
            <a:ext cx="2478291"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Objetivo geral</a:t>
            </a:r>
          </a:p>
        </p:txBody>
      </p:sp>
      <p:pic>
        <p:nvPicPr>
          <p:cNvPr id="1026" name="Picture 2" descr="alvo grátis ícone">
            <a:extLst>
              <a:ext uri="{FF2B5EF4-FFF2-40B4-BE49-F238E27FC236}">
                <a16:creationId xmlns:a16="http://schemas.microsoft.com/office/drawing/2014/main" id="{9452F4AD-351D-4D21-A774-CFA3480A3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177" y="1345875"/>
            <a:ext cx="2451750" cy="245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52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800405" y="2137761"/>
            <a:ext cx="3291900" cy="1419723"/>
          </a:xfrm>
          <a:prstGeom prst="rect">
            <a:avLst/>
          </a:prstGeom>
        </p:spPr>
        <p:txBody>
          <a:bodyPr spcFirstLastPara="1" wrap="square" lIns="91425" tIns="91425" rIns="91425" bIns="91425" anchor="t" anchorCtr="0">
            <a:noAutofit/>
          </a:bodyPr>
          <a:lstStyle/>
          <a:p>
            <a:pPr algn="just"/>
            <a:r>
              <a:rPr lang="pt-BR" sz="1400" dirty="0"/>
              <a:t>Utilizando a plataforma Google </a:t>
            </a:r>
            <a:r>
              <a:rPr lang="pt-BR" sz="1400" dirty="0" err="1"/>
              <a:t>Forms</a:t>
            </a:r>
            <a:r>
              <a:rPr lang="pt-BR" sz="1400" dirty="0"/>
              <a:t>, realizamos uma pesquisa de campo entre os dias 13/04/2022 a 23/04/2022, sendo amplamente divulgada por meio da via de comunicação digital </a:t>
            </a:r>
            <a:r>
              <a:rPr lang="pt-BR" sz="1400" dirty="0" err="1"/>
              <a:t>Whatsapp</a:t>
            </a:r>
            <a:r>
              <a:rPr lang="pt-BR" sz="1400" dirty="0"/>
              <a:t> e obtendo um número de 91 respostas. </a:t>
            </a:r>
          </a:p>
          <a:p>
            <a:pPr algn="just"/>
            <a:endParaRPr lang="pt-BR" sz="1400" dirty="0"/>
          </a:p>
        </p:txBody>
      </p:sp>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1506355" y="754969"/>
            <a:ext cx="2478291" cy="886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Metodologia de pesquisa</a:t>
            </a:r>
          </a:p>
        </p:txBody>
      </p:sp>
      <p:pic>
        <p:nvPicPr>
          <p:cNvPr id="2050" name="Picture 2" descr="https://cdn-icons-png.flaticon.com/512/3270/3270751.png">
            <a:extLst>
              <a:ext uri="{FF2B5EF4-FFF2-40B4-BE49-F238E27FC236}">
                <a16:creationId xmlns:a16="http://schemas.microsoft.com/office/drawing/2014/main" id="{27607A0F-0A81-4F20-95AF-7DD449D0F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052" y="1159442"/>
            <a:ext cx="2824615" cy="282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406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8" name="Google Shape;2177;p39">
            <a:extLst>
              <a:ext uri="{FF2B5EF4-FFF2-40B4-BE49-F238E27FC236}">
                <a16:creationId xmlns:a16="http://schemas.microsoft.com/office/drawing/2014/main" id="{1CD4EBDE-66D6-4F73-BAC9-98DA66CCF495}"/>
              </a:ext>
            </a:extLst>
          </p:cNvPr>
          <p:cNvSpPr txBox="1">
            <a:spLocks/>
          </p:cNvSpPr>
          <p:nvPr/>
        </p:nvSpPr>
        <p:spPr>
          <a:xfrm>
            <a:off x="5452160" y="506692"/>
            <a:ext cx="2478291"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pt-BR" sz="2800" dirty="0">
                <a:solidFill>
                  <a:schemeClr val="dk2"/>
                </a:solidFill>
                <a:latin typeface="Fjalla One"/>
                <a:sym typeface="Fjalla One"/>
              </a:rPr>
              <a:t>Ciclo de vida</a:t>
            </a:r>
          </a:p>
        </p:txBody>
      </p:sp>
      <p:pic>
        <p:nvPicPr>
          <p:cNvPr id="3074" name="Picture 2" descr="https://cdn-icons-png.flaticon.com/512/3967/3967015.png">
            <a:extLst>
              <a:ext uri="{FF2B5EF4-FFF2-40B4-BE49-F238E27FC236}">
                <a16:creationId xmlns:a16="http://schemas.microsoft.com/office/drawing/2014/main" id="{79525975-52A1-4A4D-9AAF-F83ABBF57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149" y="1014378"/>
            <a:ext cx="2941497" cy="2941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m 1">
            <a:extLst>
              <a:ext uri="{FF2B5EF4-FFF2-40B4-BE49-F238E27FC236}">
                <a16:creationId xmlns:a16="http://schemas.microsoft.com/office/drawing/2014/main" id="{BC340162-FAAE-11FE-6B41-4E8EFDE4A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726" y="1256349"/>
            <a:ext cx="4417158" cy="335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272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489</Words>
  <Application>Microsoft Office PowerPoint</Application>
  <PresentationFormat>Apresentação na tela (16:9)</PresentationFormat>
  <Paragraphs>46</Paragraphs>
  <Slides>22</Slides>
  <Notes>22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Barlow Semi Condensed</vt:lpstr>
      <vt:lpstr>Barlow Semi Condensed Medium</vt:lpstr>
      <vt:lpstr>Fjalla One</vt:lpstr>
      <vt:lpstr>Technology Consulting by Slidesgo</vt:lpstr>
      <vt:lpstr>Amicão</vt:lpstr>
      <vt:lpstr>Integrantes</vt:lpstr>
      <vt:lpstr>Introdução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Site 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Amicão</dc:title>
  <dc:creator>kauan</dc:creator>
  <cp:lastModifiedBy>Nathan Romero</cp:lastModifiedBy>
  <cp:revision>18</cp:revision>
  <dcterms:modified xsi:type="dcterms:W3CDTF">2022-11-23T01:27:54Z</dcterms:modified>
</cp:coreProperties>
</file>