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6" r:id="rId1"/>
  </p:sldMasterIdLst>
  <p:sldIdLst>
    <p:sldId id="256" r:id="rId2"/>
    <p:sldId id="258" r:id="rId3"/>
    <p:sldId id="264" r:id="rId4"/>
    <p:sldId id="262" r:id="rId5"/>
    <p:sldId id="265" r:id="rId6"/>
    <p:sldId id="260" r:id="rId7"/>
    <p:sldId id="261" r:id="rId8"/>
    <p:sldId id="259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B30"/>
    <a:srgbClr val="28363C"/>
    <a:srgbClr val="2C3C43"/>
    <a:srgbClr val="0F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00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6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5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3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54DF-46D2-4AED-9727-A0DF7AAADFF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C8611B-A2A1-4A6B-8362-77384B3F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38" r:id="rId12"/>
    <p:sldLayoutId id="2147484239" r:id="rId13"/>
    <p:sldLayoutId id="2147484240" r:id="rId14"/>
    <p:sldLayoutId id="2147484241" r:id="rId15"/>
    <p:sldLayoutId id="214748424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_Blue_versus_Garry_Kasparov" TargetMode="External"/><Relationship Id="rId2" Type="http://schemas.openxmlformats.org/officeDocument/2006/relationships/hyperlink" Target="https://en.wikipedia.org/wiki/Computer_ch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sparov.com/timeline-event/deep-blu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401953-3935-B09B-5554-058183C7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98" y="-4842511"/>
            <a:ext cx="13578470" cy="1351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ack Bishop">
            <a:extLst>
              <a:ext uri="{FF2B5EF4-FFF2-40B4-BE49-F238E27FC236}">
                <a16:creationId xmlns:a16="http://schemas.microsoft.com/office/drawing/2014/main" id="{C0A858A4-AE20-0BD6-E741-7B368AC57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074" y="2024842"/>
            <a:ext cx="1471758" cy="147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FC01F63-328E-552D-85FE-25C1CC0B2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073" y="2150615"/>
            <a:ext cx="1278385" cy="127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5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BEEA129-7D4F-6A9C-965D-3145E730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7079610-B5AF-FF27-7B0D-D127B9AE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https://en.wikipedia.org/wiki/Computer_chess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https://en.wikipedia.org/wiki/Deep_Blue_versus_Garry_Kasparov</a:t>
            </a:r>
            <a:endParaRPr lang="en-US" dirty="0"/>
          </a:p>
          <a:p>
            <a:r>
              <a:rPr lang="en-US" dirty="0">
                <a:hlinkClick r:id="rId4"/>
              </a:rPr>
              <a:t>https://www.kasparov.com/timeline-event/deep-blue/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0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401953-3935-B09B-5554-058183C7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98" y="-4842511"/>
            <a:ext cx="13578470" cy="1351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ack Bishop">
            <a:extLst>
              <a:ext uri="{FF2B5EF4-FFF2-40B4-BE49-F238E27FC236}">
                <a16:creationId xmlns:a16="http://schemas.microsoft.com/office/drawing/2014/main" id="{C0A858A4-AE20-0BD6-E741-7B368AC57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074" y="2024842"/>
            <a:ext cx="1471758" cy="147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FC01F63-328E-552D-85FE-25C1CC0B2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60" y="2150615"/>
            <a:ext cx="1278385" cy="127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C8D5FBA4-C665-F05C-FE86-5610E6DB6072}"/>
              </a:ext>
            </a:extLst>
          </p:cNvPr>
          <p:cNvSpPr txBox="1"/>
          <p:nvPr/>
        </p:nvSpPr>
        <p:spPr>
          <a:xfrm>
            <a:off x="3245994" y="2150615"/>
            <a:ext cx="5700012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fa Slab One" panose="02000507050000020004" pitchFamily="2" charset="0"/>
              </a:rPr>
              <a:t>           Blue</a:t>
            </a:r>
            <a:endParaRPr lang="en-US" sz="7200" dirty="0">
              <a:latin typeface="Alfa Slab One" panose="02000507050000020004" pitchFamily="2" charset="0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2FC7BEFF-832C-0F41-C880-8DB1B51F7433}"/>
              </a:ext>
            </a:extLst>
          </p:cNvPr>
          <p:cNvSpPr txBox="1"/>
          <p:nvPr/>
        </p:nvSpPr>
        <p:spPr>
          <a:xfrm>
            <a:off x="3909971" y="2167951"/>
            <a:ext cx="2377059" cy="914400"/>
          </a:xfrm>
          <a:custGeom>
            <a:avLst/>
            <a:gdLst/>
            <a:ahLst/>
            <a:cxnLst/>
            <a:rect l="l" t="t" r="r" b="b"/>
            <a:pathLst>
              <a:path w="2377059" h="914400">
                <a:moveTo>
                  <a:pt x="2100911" y="352958"/>
                </a:moveTo>
                <a:cubicBezTo>
                  <a:pt x="2083232" y="352958"/>
                  <a:pt x="2069973" y="357530"/>
                  <a:pt x="2061134" y="366674"/>
                </a:cubicBezTo>
                <a:cubicBezTo>
                  <a:pt x="2052295" y="375818"/>
                  <a:pt x="2047875" y="390754"/>
                  <a:pt x="2047875" y="411480"/>
                </a:cubicBezTo>
                <a:lnTo>
                  <a:pt x="2047875" y="502920"/>
                </a:lnTo>
                <a:cubicBezTo>
                  <a:pt x="2047875" y="523646"/>
                  <a:pt x="2052295" y="538582"/>
                  <a:pt x="2061134" y="547726"/>
                </a:cubicBezTo>
                <a:cubicBezTo>
                  <a:pt x="2069973" y="556870"/>
                  <a:pt x="2083232" y="561442"/>
                  <a:pt x="2100911" y="561442"/>
                </a:cubicBezTo>
                <a:cubicBezTo>
                  <a:pt x="2118589" y="561442"/>
                  <a:pt x="2131848" y="556870"/>
                  <a:pt x="2140687" y="547726"/>
                </a:cubicBezTo>
                <a:cubicBezTo>
                  <a:pt x="2149526" y="538582"/>
                  <a:pt x="2153946" y="523646"/>
                  <a:pt x="2153946" y="502920"/>
                </a:cubicBezTo>
                <a:lnTo>
                  <a:pt x="2153946" y="411480"/>
                </a:lnTo>
                <a:cubicBezTo>
                  <a:pt x="2153946" y="390754"/>
                  <a:pt x="2149526" y="375818"/>
                  <a:pt x="2140687" y="366674"/>
                </a:cubicBezTo>
                <a:cubicBezTo>
                  <a:pt x="2131848" y="357530"/>
                  <a:pt x="2118589" y="352958"/>
                  <a:pt x="2100911" y="352958"/>
                </a:cubicBezTo>
                <a:close/>
                <a:moveTo>
                  <a:pt x="1543736" y="352958"/>
                </a:moveTo>
                <a:cubicBezTo>
                  <a:pt x="1526058" y="352958"/>
                  <a:pt x="1512799" y="357530"/>
                  <a:pt x="1503960" y="366674"/>
                </a:cubicBezTo>
                <a:cubicBezTo>
                  <a:pt x="1495121" y="375818"/>
                  <a:pt x="1490701" y="390754"/>
                  <a:pt x="1490701" y="411480"/>
                </a:cubicBezTo>
                <a:lnTo>
                  <a:pt x="1490701" y="416966"/>
                </a:lnTo>
                <a:lnTo>
                  <a:pt x="1596771" y="416966"/>
                </a:lnTo>
                <a:lnTo>
                  <a:pt x="1596771" y="411480"/>
                </a:lnTo>
                <a:cubicBezTo>
                  <a:pt x="1596771" y="390754"/>
                  <a:pt x="1592352" y="375818"/>
                  <a:pt x="1583513" y="366674"/>
                </a:cubicBezTo>
                <a:cubicBezTo>
                  <a:pt x="1574674" y="357530"/>
                  <a:pt x="1561415" y="352958"/>
                  <a:pt x="1543736" y="352958"/>
                </a:cubicBezTo>
                <a:close/>
                <a:moveTo>
                  <a:pt x="1010336" y="352958"/>
                </a:moveTo>
                <a:cubicBezTo>
                  <a:pt x="992658" y="352958"/>
                  <a:pt x="979399" y="357530"/>
                  <a:pt x="970560" y="366674"/>
                </a:cubicBezTo>
                <a:cubicBezTo>
                  <a:pt x="961721" y="375818"/>
                  <a:pt x="957301" y="390754"/>
                  <a:pt x="957301" y="411480"/>
                </a:cubicBezTo>
                <a:lnTo>
                  <a:pt x="957301" y="416966"/>
                </a:lnTo>
                <a:lnTo>
                  <a:pt x="1063371" y="416966"/>
                </a:lnTo>
                <a:lnTo>
                  <a:pt x="1063371" y="411480"/>
                </a:lnTo>
                <a:cubicBezTo>
                  <a:pt x="1063371" y="390754"/>
                  <a:pt x="1058952" y="375818"/>
                  <a:pt x="1050113" y="366674"/>
                </a:cubicBezTo>
                <a:cubicBezTo>
                  <a:pt x="1041273" y="357530"/>
                  <a:pt x="1028015" y="352958"/>
                  <a:pt x="1010336" y="352958"/>
                </a:cubicBezTo>
                <a:close/>
                <a:moveTo>
                  <a:pt x="2189607" y="190195"/>
                </a:moveTo>
                <a:cubicBezTo>
                  <a:pt x="2253006" y="190195"/>
                  <a:pt x="2300098" y="213512"/>
                  <a:pt x="2330882" y="260147"/>
                </a:cubicBezTo>
                <a:cubicBezTo>
                  <a:pt x="2361667" y="306781"/>
                  <a:pt x="2377059" y="372466"/>
                  <a:pt x="2377059" y="457200"/>
                </a:cubicBezTo>
                <a:cubicBezTo>
                  <a:pt x="2377059" y="541934"/>
                  <a:pt x="2361667" y="607619"/>
                  <a:pt x="2330882" y="654253"/>
                </a:cubicBezTo>
                <a:cubicBezTo>
                  <a:pt x="2300098" y="700888"/>
                  <a:pt x="2253006" y="724205"/>
                  <a:pt x="2189607" y="724205"/>
                </a:cubicBezTo>
                <a:cubicBezTo>
                  <a:pt x="2171929" y="724205"/>
                  <a:pt x="2155774" y="721614"/>
                  <a:pt x="2141144" y="716432"/>
                </a:cubicBezTo>
                <a:cubicBezTo>
                  <a:pt x="2126514" y="711251"/>
                  <a:pt x="2113103" y="705002"/>
                  <a:pt x="2100911" y="697687"/>
                </a:cubicBezTo>
                <a:cubicBezTo>
                  <a:pt x="2088719" y="690372"/>
                  <a:pt x="2078203" y="682295"/>
                  <a:pt x="2069364" y="673456"/>
                </a:cubicBezTo>
                <a:cubicBezTo>
                  <a:pt x="2060525" y="664616"/>
                  <a:pt x="2053362" y="656539"/>
                  <a:pt x="2047875" y="649224"/>
                </a:cubicBezTo>
                <a:lnTo>
                  <a:pt x="2047875" y="764438"/>
                </a:lnTo>
                <a:lnTo>
                  <a:pt x="2110969" y="764438"/>
                </a:lnTo>
                <a:lnTo>
                  <a:pt x="2110969" y="914400"/>
                </a:lnTo>
                <a:lnTo>
                  <a:pt x="1797330" y="914400"/>
                </a:lnTo>
                <a:lnTo>
                  <a:pt x="1797330" y="764438"/>
                </a:lnTo>
                <a:lnTo>
                  <a:pt x="1837563" y="764438"/>
                </a:lnTo>
                <a:lnTo>
                  <a:pt x="1837563" y="352958"/>
                </a:lnTo>
                <a:lnTo>
                  <a:pt x="1797330" y="352958"/>
                </a:lnTo>
                <a:lnTo>
                  <a:pt x="1797330" y="202997"/>
                </a:lnTo>
                <a:lnTo>
                  <a:pt x="2047875" y="202997"/>
                </a:lnTo>
                <a:lnTo>
                  <a:pt x="2047875" y="265176"/>
                </a:lnTo>
                <a:cubicBezTo>
                  <a:pt x="2053362" y="257861"/>
                  <a:pt x="2060525" y="249784"/>
                  <a:pt x="2069364" y="240944"/>
                </a:cubicBezTo>
                <a:cubicBezTo>
                  <a:pt x="2078203" y="232105"/>
                  <a:pt x="2088719" y="224028"/>
                  <a:pt x="2100911" y="216713"/>
                </a:cubicBezTo>
                <a:cubicBezTo>
                  <a:pt x="2113103" y="209398"/>
                  <a:pt x="2126514" y="203149"/>
                  <a:pt x="2141144" y="197968"/>
                </a:cubicBezTo>
                <a:cubicBezTo>
                  <a:pt x="2155774" y="192786"/>
                  <a:pt x="2171929" y="190195"/>
                  <a:pt x="2189607" y="190195"/>
                </a:cubicBezTo>
                <a:close/>
                <a:moveTo>
                  <a:pt x="1543736" y="190195"/>
                </a:moveTo>
                <a:cubicBezTo>
                  <a:pt x="1590675" y="190195"/>
                  <a:pt x="1629690" y="197053"/>
                  <a:pt x="1660779" y="210769"/>
                </a:cubicBezTo>
                <a:cubicBezTo>
                  <a:pt x="1691869" y="224485"/>
                  <a:pt x="1716863" y="242316"/>
                  <a:pt x="1735760" y="264262"/>
                </a:cubicBezTo>
                <a:cubicBezTo>
                  <a:pt x="1754658" y="286207"/>
                  <a:pt x="1767917" y="311201"/>
                  <a:pt x="1775537" y="339242"/>
                </a:cubicBezTo>
                <a:cubicBezTo>
                  <a:pt x="1783157" y="367284"/>
                  <a:pt x="1786967" y="395630"/>
                  <a:pt x="1786967" y="424282"/>
                </a:cubicBezTo>
                <a:lnTo>
                  <a:pt x="1786967" y="490118"/>
                </a:lnTo>
                <a:lnTo>
                  <a:pt x="1490701" y="490118"/>
                </a:lnTo>
                <a:lnTo>
                  <a:pt x="1490701" y="495605"/>
                </a:lnTo>
                <a:cubicBezTo>
                  <a:pt x="1490701" y="517550"/>
                  <a:pt x="1496950" y="534010"/>
                  <a:pt x="1509446" y="544982"/>
                </a:cubicBezTo>
                <a:cubicBezTo>
                  <a:pt x="1521943" y="555955"/>
                  <a:pt x="1544651" y="561442"/>
                  <a:pt x="1577569" y="561442"/>
                </a:cubicBezTo>
                <a:cubicBezTo>
                  <a:pt x="1617803" y="561442"/>
                  <a:pt x="1654683" y="558394"/>
                  <a:pt x="1688211" y="552298"/>
                </a:cubicBezTo>
                <a:cubicBezTo>
                  <a:pt x="1721739" y="546202"/>
                  <a:pt x="1749476" y="539496"/>
                  <a:pt x="1771422" y="532181"/>
                </a:cubicBezTo>
                <a:lnTo>
                  <a:pt x="1771422" y="678485"/>
                </a:lnTo>
                <a:cubicBezTo>
                  <a:pt x="1760449" y="683971"/>
                  <a:pt x="1747800" y="689305"/>
                  <a:pt x="1733474" y="694487"/>
                </a:cubicBezTo>
                <a:cubicBezTo>
                  <a:pt x="1719149" y="699668"/>
                  <a:pt x="1702842" y="704545"/>
                  <a:pt x="1684554" y="709117"/>
                </a:cubicBezTo>
                <a:cubicBezTo>
                  <a:pt x="1666266" y="713689"/>
                  <a:pt x="1645539" y="717347"/>
                  <a:pt x="1622375" y="720090"/>
                </a:cubicBezTo>
                <a:cubicBezTo>
                  <a:pt x="1599210" y="722833"/>
                  <a:pt x="1572997" y="724205"/>
                  <a:pt x="1543736" y="724205"/>
                </a:cubicBezTo>
                <a:cubicBezTo>
                  <a:pt x="1501674" y="724205"/>
                  <a:pt x="1463574" y="718718"/>
                  <a:pt x="1429436" y="707746"/>
                </a:cubicBezTo>
                <a:cubicBezTo>
                  <a:pt x="1395299" y="696773"/>
                  <a:pt x="1366190" y="680161"/>
                  <a:pt x="1342111" y="657911"/>
                </a:cubicBezTo>
                <a:cubicBezTo>
                  <a:pt x="1318032" y="635660"/>
                  <a:pt x="1299592" y="607924"/>
                  <a:pt x="1286790" y="574700"/>
                </a:cubicBezTo>
                <a:cubicBezTo>
                  <a:pt x="1273988" y="541477"/>
                  <a:pt x="1267587" y="502310"/>
                  <a:pt x="1267587" y="457200"/>
                </a:cubicBezTo>
                <a:cubicBezTo>
                  <a:pt x="1267587" y="412699"/>
                  <a:pt x="1273988" y="373685"/>
                  <a:pt x="1286790" y="340157"/>
                </a:cubicBezTo>
                <a:cubicBezTo>
                  <a:pt x="1299592" y="306629"/>
                  <a:pt x="1318032" y="278740"/>
                  <a:pt x="1342111" y="256489"/>
                </a:cubicBezTo>
                <a:cubicBezTo>
                  <a:pt x="1366190" y="234239"/>
                  <a:pt x="1395299" y="217627"/>
                  <a:pt x="1429436" y="206654"/>
                </a:cubicBezTo>
                <a:cubicBezTo>
                  <a:pt x="1463574" y="195682"/>
                  <a:pt x="1501674" y="190195"/>
                  <a:pt x="1543736" y="190195"/>
                </a:cubicBezTo>
                <a:close/>
                <a:moveTo>
                  <a:pt x="1010336" y="190195"/>
                </a:moveTo>
                <a:cubicBezTo>
                  <a:pt x="1057275" y="190195"/>
                  <a:pt x="1096290" y="197053"/>
                  <a:pt x="1127379" y="210769"/>
                </a:cubicBezTo>
                <a:cubicBezTo>
                  <a:pt x="1158469" y="224485"/>
                  <a:pt x="1183463" y="242316"/>
                  <a:pt x="1202360" y="264262"/>
                </a:cubicBezTo>
                <a:cubicBezTo>
                  <a:pt x="1221258" y="286207"/>
                  <a:pt x="1234517" y="311201"/>
                  <a:pt x="1242137" y="339242"/>
                </a:cubicBezTo>
                <a:cubicBezTo>
                  <a:pt x="1249757" y="367284"/>
                  <a:pt x="1253567" y="395630"/>
                  <a:pt x="1253567" y="424282"/>
                </a:cubicBezTo>
                <a:lnTo>
                  <a:pt x="1253567" y="490118"/>
                </a:lnTo>
                <a:lnTo>
                  <a:pt x="957301" y="490118"/>
                </a:lnTo>
                <a:lnTo>
                  <a:pt x="957301" y="495605"/>
                </a:lnTo>
                <a:cubicBezTo>
                  <a:pt x="957301" y="517550"/>
                  <a:pt x="963549" y="534010"/>
                  <a:pt x="976046" y="544982"/>
                </a:cubicBezTo>
                <a:cubicBezTo>
                  <a:pt x="988543" y="555955"/>
                  <a:pt x="1011251" y="561442"/>
                  <a:pt x="1044169" y="561442"/>
                </a:cubicBezTo>
                <a:cubicBezTo>
                  <a:pt x="1084403" y="561442"/>
                  <a:pt x="1121283" y="558394"/>
                  <a:pt x="1154811" y="552298"/>
                </a:cubicBezTo>
                <a:cubicBezTo>
                  <a:pt x="1188340" y="546202"/>
                  <a:pt x="1216076" y="539496"/>
                  <a:pt x="1238022" y="532181"/>
                </a:cubicBezTo>
                <a:lnTo>
                  <a:pt x="1238022" y="678485"/>
                </a:lnTo>
                <a:cubicBezTo>
                  <a:pt x="1227049" y="683971"/>
                  <a:pt x="1214400" y="689305"/>
                  <a:pt x="1200074" y="694487"/>
                </a:cubicBezTo>
                <a:cubicBezTo>
                  <a:pt x="1185749" y="699668"/>
                  <a:pt x="1169442" y="704545"/>
                  <a:pt x="1151154" y="709117"/>
                </a:cubicBezTo>
                <a:cubicBezTo>
                  <a:pt x="1132866" y="713689"/>
                  <a:pt x="1112139" y="717347"/>
                  <a:pt x="1088975" y="720090"/>
                </a:cubicBezTo>
                <a:cubicBezTo>
                  <a:pt x="1065810" y="722833"/>
                  <a:pt x="1039597" y="724205"/>
                  <a:pt x="1010336" y="724205"/>
                </a:cubicBezTo>
                <a:cubicBezTo>
                  <a:pt x="968274" y="724205"/>
                  <a:pt x="930174" y="718718"/>
                  <a:pt x="896036" y="707746"/>
                </a:cubicBezTo>
                <a:cubicBezTo>
                  <a:pt x="861899" y="696773"/>
                  <a:pt x="832790" y="680161"/>
                  <a:pt x="808711" y="657911"/>
                </a:cubicBezTo>
                <a:cubicBezTo>
                  <a:pt x="784632" y="635660"/>
                  <a:pt x="766191" y="607924"/>
                  <a:pt x="753390" y="574700"/>
                </a:cubicBezTo>
                <a:cubicBezTo>
                  <a:pt x="740588" y="541477"/>
                  <a:pt x="734188" y="502310"/>
                  <a:pt x="734188" y="457200"/>
                </a:cubicBezTo>
                <a:cubicBezTo>
                  <a:pt x="734188" y="412699"/>
                  <a:pt x="740588" y="373685"/>
                  <a:pt x="753390" y="340157"/>
                </a:cubicBezTo>
                <a:cubicBezTo>
                  <a:pt x="766191" y="306629"/>
                  <a:pt x="784632" y="278740"/>
                  <a:pt x="808711" y="256489"/>
                </a:cubicBezTo>
                <a:cubicBezTo>
                  <a:pt x="832790" y="234239"/>
                  <a:pt x="861899" y="217627"/>
                  <a:pt x="896036" y="206654"/>
                </a:cubicBezTo>
                <a:cubicBezTo>
                  <a:pt x="930174" y="195682"/>
                  <a:pt x="968274" y="190195"/>
                  <a:pt x="1010336" y="190195"/>
                </a:cubicBezTo>
                <a:close/>
                <a:moveTo>
                  <a:pt x="310896" y="149962"/>
                </a:moveTo>
                <a:lnTo>
                  <a:pt x="310896" y="561442"/>
                </a:lnTo>
                <a:lnTo>
                  <a:pt x="363932" y="561442"/>
                </a:lnTo>
                <a:cubicBezTo>
                  <a:pt x="384658" y="561442"/>
                  <a:pt x="400203" y="556108"/>
                  <a:pt x="410566" y="545440"/>
                </a:cubicBezTo>
                <a:cubicBezTo>
                  <a:pt x="420929" y="534772"/>
                  <a:pt x="426111" y="517550"/>
                  <a:pt x="426111" y="493776"/>
                </a:cubicBezTo>
                <a:lnTo>
                  <a:pt x="426111" y="217627"/>
                </a:lnTo>
                <a:cubicBezTo>
                  <a:pt x="426111" y="193853"/>
                  <a:pt x="420624" y="176632"/>
                  <a:pt x="409652" y="165964"/>
                </a:cubicBezTo>
                <a:cubicBezTo>
                  <a:pt x="398679" y="155296"/>
                  <a:pt x="383439" y="149962"/>
                  <a:pt x="363932" y="149962"/>
                </a:cubicBezTo>
                <a:close/>
                <a:moveTo>
                  <a:pt x="0" y="0"/>
                </a:moveTo>
                <a:lnTo>
                  <a:pt x="380391" y="0"/>
                </a:lnTo>
                <a:cubicBezTo>
                  <a:pt x="427330" y="0"/>
                  <a:pt x="471069" y="5943"/>
                  <a:pt x="511607" y="17831"/>
                </a:cubicBezTo>
                <a:cubicBezTo>
                  <a:pt x="552146" y="29718"/>
                  <a:pt x="587350" y="49682"/>
                  <a:pt x="617220" y="77724"/>
                </a:cubicBezTo>
                <a:cubicBezTo>
                  <a:pt x="647091" y="105766"/>
                  <a:pt x="670560" y="142494"/>
                  <a:pt x="687629" y="187909"/>
                </a:cubicBezTo>
                <a:cubicBezTo>
                  <a:pt x="704698" y="233324"/>
                  <a:pt x="713232" y="289255"/>
                  <a:pt x="713232" y="355702"/>
                </a:cubicBezTo>
                <a:cubicBezTo>
                  <a:pt x="713232" y="422758"/>
                  <a:pt x="704698" y="478841"/>
                  <a:pt x="687629" y="523951"/>
                </a:cubicBezTo>
                <a:cubicBezTo>
                  <a:pt x="670560" y="569062"/>
                  <a:pt x="647091" y="605638"/>
                  <a:pt x="617220" y="633679"/>
                </a:cubicBezTo>
                <a:cubicBezTo>
                  <a:pt x="587350" y="661721"/>
                  <a:pt x="552146" y="681685"/>
                  <a:pt x="511607" y="693572"/>
                </a:cubicBezTo>
                <a:cubicBezTo>
                  <a:pt x="471069" y="705460"/>
                  <a:pt x="427330" y="711403"/>
                  <a:pt x="380391" y="711403"/>
                </a:cubicBezTo>
                <a:lnTo>
                  <a:pt x="0" y="711403"/>
                </a:lnTo>
                <a:lnTo>
                  <a:pt x="0" y="561442"/>
                </a:lnTo>
                <a:lnTo>
                  <a:pt x="54864" y="561442"/>
                </a:lnTo>
                <a:lnTo>
                  <a:pt x="54864" y="149962"/>
                </a:lnTo>
                <a:lnTo>
                  <a:pt x="0" y="149962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7200" dirty="0">
              <a:solidFill>
                <a:srgbClr val="FF0000"/>
              </a:solidFill>
              <a:latin typeface="Alfa Slab One" panose="02000507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54BB2B-2B68-383D-AAB2-834EB544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Blue?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2976196-73D8-AA4F-B9A4-B444F73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1997 Deep Blue defeated Garry Kasparov, the 6 time world champion. This is the first AI managed to win a game of chess against a reigning world champion. </a:t>
            </a:r>
          </a:p>
        </p:txBody>
      </p:sp>
      <p:pic>
        <p:nvPicPr>
          <p:cNvPr id="3076" name="Picture 4" descr="Man vs Machine | Kasparov">
            <a:extLst>
              <a:ext uri="{FF2B5EF4-FFF2-40B4-BE49-F238E27FC236}">
                <a16:creationId xmlns:a16="http://schemas.microsoft.com/office/drawing/2014/main" id="{E93FDECB-D281-3D73-AB27-2DECB449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1190"/>
            <a:ext cx="5480877" cy="3496135"/>
          </a:xfrm>
          <a:prstGeom prst="rect">
            <a:avLst/>
          </a:prstGeom>
          <a:noFill/>
          <a:ln w="38100">
            <a:solidFill>
              <a:srgbClr val="202B3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37CD956A-6DD1-E89B-687C-711949168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77028"/>
              </p:ext>
            </p:extLst>
          </p:nvPr>
        </p:nvGraphicFramePr>
        <p:xfrm>
          <a:off x="284480" y="3081189"/>
          <a:ext cx="5679440" cy="349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89">
                  <a:extLst>
                    <a:ext uri="{9D8B030D-6E8A-4147-A177-3AD203B41FA5}">
                      <a16:colId xmlns:a16="http://schemas.microsoft.com/office/drawing/2014/main" val="2399047801"/>
                    </a:ext>
                  </a:extLst>
                </a:gridCol>
                <a:gridCol w="2209509">
                  <a:extLst>
                    <a:ext uri="{9D8B030D-6E8A-4147-A177-3AD203B41FA5}">
                      <a16:colId xmlns:a16="http://schemas.microsoft.com/office/drawing/2014/main" val="3679134287"/>
                    </a:ext>
                  </a:extLst>
                </a:gridCol>
                <a:gridCol w="1546115">
                  <a:extLst>
                    <a:ext uri="{9D8B030D-6E8A-4147-A177-3AD203B41FA5}">
                      <a16:colId xmlns:a16="http://schemas.microsoft.com/office/drawing/2014/main" val="677291847"/>
                    </a:ext>
                  </a:extLst>
                </a:gridCol>
                <a:gridCol w="825127">
                  <a:extLst>
                    <a:ext uri="{9D8B030D-6E8A-4147-A177-3AD203B41FA5}">
                      <a16:colId xmlns:a16="http://schemas.microsoft.com/office/drawing/2014/main" val="1610982431"/>
                    </a:ext>
                  </a:extLst>
                </a:gridCol>
              </a:tblGrid>
              <a:tr h="659696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91919"/>
                  </a:ext>
                </a:extLst>
              </a:tr>
              <a:tr h="472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Kasparov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56608"/>
                  </a:ext>
                </a:extLst>
              </a:tr>
              <a:tr h="4727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Kasparov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0364"/>
                  </a:ext>
                </a:extLst>
              </a:tr>
              <a:tr h="4727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Kasparov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- ½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33793"/>
                  </a:ext>
                </a:extLst>
              </a:tr>
              <a:tr h="4727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Kasparov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½ - ½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41453"/>
                  </a:ext>
                </a:extLst>
              </a:tr>
              <a:tr h="4727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Kasparov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½ - ½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54186"/>
                  </a:ext>
                </a:extLst>
              </a:tr>
              <a:tr h="4727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Kasparov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7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A71F70-29B4-06FF-2AEB-5A3859A6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chess engines calculate positions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D3D0B6-9353-8CE3-9287-7129C091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0589"/>
            <a:ext cx="9896354" cy="38807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everything in this world, there must be some parameters to calculate a chess position, there are a lot of parameters in chess and here are some of them.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* material + c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* mobility + c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* king safety + c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* center control + c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* pawn structure+ ..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 chess computer calculates every move and decides it assigns a rating for it, pretty easy, is it?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676C02B4-83B5-3527-CCD4-D4073BA33CD9}"/>
              </a:ext>
            </a:extLst>
          </p:cNvPr>
          <p:cNvSpPr/>
          <p:nvPr/>
        </p:nvSpPr>
        <p:spPr>
          <a:xfrm>
            <a:off x="0" y="-1"/>
            <a:ext cx="12303889" cy="74656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F8FBF1-551B-CBFD-A72E-4F7A98ED3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331855"/>
            <a:ext cx="10038080" cy="68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9ACCDE-FECF-18D4-198B-1E91E176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421" y="2279248"/>
            <a:ext cx="5133157" cy="11497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0" i="0" dirty="0">
                <a:solidFill>
                  <a:schemeClr val="tx1"/>
                </a:solidFill>
                <a:effectLst/>
                <a:latin typeface="Alfa Slab One" panose="02000507050000020004" pitchFamily="2" charset="0"/>
              </a:rPr>
              <a:t>400</a:t>
            </a:r>
            <a:r>
              <a:rPr lang="en-US" sz="72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9ACCDE-FECF-18D4-198B-1E91E176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421" y="2279248"/>
            <a:ext cx="5133157" cy="1149752"/>
          </a:xfrm>
        </p:spPr>
        <p:txBody>
          <a:bodyPr>
            <a:normAutofit/>
          </a:bodyPr>
          <a:lstStyle/>
          <a:p>
            <a:pPr algn="ctr"/>
            <a:r>
              <a:rPr lang="en-US" sz="6600" b="0" i="0" dirty="0">
                <a:solidFill>
                  <a:schemeClr val="tx1"/>
                </a:solidFill>
                <a:effectLst/>
                <a:latin typeface="Alfa Slab One" panose="02000507050000020004" pitchFamily="2" charset="0"/>
              </a:rPr>
              <a:t>71,852</a:t>
            </a:r>
            <a:r>
              <a:rPr lang="en-US" sz="6600" b="0" i="0" dirty="0">
                <a:solidFill>
                  <a:srgbClr val="3366FF"/>
                </a:solidFill>
                <a:effectLst/>
                <a:latin typeface="Alfa Slab One" panose="02000507050000020004" pitchFamily="2" charset="0"/>
              </a:rPr>
              <a:t> </a:t>
            </a:r>
            <a:r>
              <a:rPr lang="en-US" sz="6600" b="0" i="0" dirty="0">
                <a:solidFill>
                  <a:schemeClr val="tx1"/>
                </a:solidFill>
                <a:effectLst/>
                <a:latin typeface="Alfa Slab One" panose="02000507050000020004" pitchFamily="2" charset="0"/>
              </a:rPr>
              <a:t> </a:t>
            </a:r>
            <a:endParaRPr lang="en-US" sz="6600" dirty="0">
              <a:solidFill>
                <a:schemeClr val="tx1"/>
              </a:solidFill>
              <a:latin typeface="Alfa Slab One" panose="02000507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9ACCDE-FECF-18D4-198B-1E91E176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941" y="2279248"/>
            <a:ext cx="6008118" cy="1149752"/>
          </a:xfrm>
        </p:spPr>
        <p:txBody>
          <a:bodyPr>
            <a:noAutofit/>
          </a:bodyPr>
          <a:lstStyle/>
          <a:p>
            <a:pPr algn="ctr"/>
            <a:r>
              <a:rPr lang="en-US" sz="6600" b="0" i="0" dirty="0">
                <a:solidFill>
                  <a:schemeClr val="tx1"/>
                </a:solidFill>
                <a:effectLst/>
                <a:latin typeface="Alfa Slab One" panose="02000507050000020004" pitchFamily="2" charset="0"/>
              </a:rPr>
              <a:t>120,921,506 </a:t>
            </a:r>
            <a:endParaRPr lang="en-US" sz="6600" dirty="0">
              <a:solidFill>
                <a:schemeClr val="tx1"/>
              </a:solidFill>
              <a:latin typeface="Alfa Slab One" panose="02000507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3882862-3A6C-488F-85E5-00BF563A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just 3 moves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F7C6DCB-823B-E72F-3DD2-C4C5FE40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positions in a game of chess is unfathomable huge.</a:t>
            </a:r>
          </a:p>
          <a:p>
            <a:endParaRPr lang="en-US" dirty="0"/>
          </a:p>
          <a:p>
            <a:r>
              <a:rPr lang="en-US" dirty="0"/>
              <a:t>A great and really hard to answer question is if there are more chess positions or particles in the observable universe.</a:t>
            </a:r>
          </a:p>
          <a:p>
            <a:endParaRPr lang="en-US" dirty="0"/>
          </a:p>
          <a:p>
            <a:r>
              <a:rPr lang="en-US" dirty="0"/>
              <a:t>It’s hard to know the exact number of both so we only have rough estimates.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9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266</Words>
  <Application>Microsoft Office PowerPoint</Application>
  <PresentationFormat>Ecran lat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6" baseType="lpstr">
      <vt:lpstr>Alfa Slab One</vt:lpstr>
      <vt:lpstr>-apple-system</vt:lpstr>
      <vt:lpstr>Arial</vt:lpstr>
      <vt:lpstr>Trebuchet MS</vt:lpstr>
      <vt:lpstr>Wingdings 3</vt:lpstr>
      <vt:lpstr>Fațetă</vt:lpstr>
      <vt:lpstr>Prezentare PowerPoint</vt:lpstr>
      <vt:lpstr>Prezentare PowerPoint</vt:lpstr>
      <vt:lpstr>What is Deep Blue?</vt:lpstr>
      <vt:lpstr>How do chess engines calculate positions</vt:lpstr>
      <vt:lpstr>Prezentare PowerPoint</vt:lpstr>
      <vt:lpstr>400 </vt:lpstr>
      <vt:lpstr>71,852  </vt:lpstr>
      <vt:lpstr>120,921,506 </vt:lpstr>
      <vt:lpstr>After just 3 moves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Victor Razi</dc:creator>
  <cp:lastModifiedBy>Victor Razi</cp:lastModifiedBy>
  <cp:revision>2</cp:revision>
  <dcterms:created xsi:type="dcterms:W3CDTF">2023-09-08T08:57:12Z</dcterms:created>
  <dcterms:modified xsi:type="dcterms:W3CDTF">2023-09-08T12:20:52Z</dcterms:modified>
</cp:coreProperties>
</file>